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15440" cy="678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22320" cy="27223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27760" cy="37857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27760" cy="3074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15440" cy="5583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893880" cy="893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57960" cy="9579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15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360000" y="6352200"/>
            <a:ext cx="2639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15440" cy="558360"/>
          </a:xfrm>
          <a:prstGeom prst="rect">
            <a:avLst/>
          </a:prstGeom>
          <a:ln w="0">
            <a:noFill/>
          </a:ln>
        </p:spPr>
      </p:pic>
      <p:sp>
        <p:nvSpPr>
          <p:cNvPr id="86" name="Rectangle 7"/>
          <p:cNvSpPr/>
          <p:nvPr/>
        </p:nvSpPr>
        <p:spPr>
          <a:xfrm>
            <a:off x="10868760" y="0"/>
            <a:ext cx="893880" cy="893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57960" cy="957960"/>
          </a:xfrm>
          <a:prstGeom prst="rect">
            <a:avLst/>
          </a:prstGeom>
          <a:ln w="0">
            <a:noFill/>
          </a:ln>
        </p:spPr>
      </p:pic>
      <p:sp>
        <p:nvSpPr>
          <p:cNvPr id="88" name="TextBox 9"/>
          <p:cNvSpPr/>
          <p:nvPr/>
        </p:nvSpPr>
        <p:spPr>
          <a:xfrm>
            <a:off x="185400" y="6362280"/>
            <a:ext cx="4615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89" name="TextBox 11"/>
          <p:cNvSpPr/>
          <p:nvPr/>
        </p:nvSpPr>
        <p:spPr>
          <a:xfrm>
            <a:off x="9360000" y="6352200"/>
            <a:ext cx="2639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39760" cy="3308040"/>
          </a:xfrm>
          <a:prstGeom prst="rect">
            <a:avLst/>
          </a:prstGeom>
          <a:ln w="1270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15440" cy="558360"/>
          </a:xfrm>
          <a:prstGeom prst="rect">
            <a:avLst/>
          </a:prstGeom>
          <a:ln w="0">
            <a:noFill/>
          </a:ln>
        </p:spPr>
      </p:pic>
      <p:sp>
        <p:nvSpPr>
          <p:cNvPr id="168" name="Rectangle 7"/>
          <p:cNvSpPr/>
          <p:nvPr/>
        </p:nvSpPr>
        <p:spPr>
          <a:xfrm>
            <a:off x="10868760" y="0"/>
            <a:ext cx="893880" cy="893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57960" cy="957960"/>
          </a:xfrm>
          <a:prstGeom prst="rect">
            <a:avLst/>
          </a:prstGeom>
          <a:ln w="0">
            <a:noFill/>
          </a:ln>
        </p:spPr>
      </p:pic>
      <p:sp>
        <p:nvSpPr>
          <p:cNvPr id="170" name="TextBox 9"/>
          <p:cNvSpPr/>
          <p:nvPr/>
        </p:nvSpPr>
        <p:spPr>
          <a:xfrm>
            <a:off x="185400" y="6362280"/>
            <a:ext cx="4615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1" name="TextBox 11"/>
          <p:cNvSpPr/>
          <p:nvPr/>
        </p:nvSpPr>
        <p:spPr>
          <a:xfrm>
            <a:off x="9360000" y="6352200"/>
            <a:ext cx="2639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Box 7"/>
          <p:cNvSpPr/>
          <p:nvPr/>
        </p:nvSpPr>
        <p:spPr>
          <a:xfrm>
            <a:off x="3996000" y="3077280"/>
            <a:ext cx="75495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ffff"/>
                </a:solidFill>
                <a:latin typeface="Lato"/>
                <a:ea typeface="AppleSystemUIFont"/>
              </a:rPr>
              <a:t>Word Problems: Capacity</a:t>
            </a:r>
            <a:endParaRPr b="0" lang="en-PH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/>
          </p:nvPr>
        </p:nvSpPr>
        <p:spPr>
          <a:xfrm>
            <a:off x="609480" y="1424520"/>
            <a:ext cx="6590160" cy="45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algn="just">
              <a:lnSpc>
                <a:spcPct val="100000"/>
              </a:lnSpc>
              <a:buNone/>
            </a:pPr>
            <a:r>
              <a:rPr b="1" lang="en-PH" sz="2800" spc="-1" strike="noStrike">
                <a:latin typeface="Lato"/>
              </a:rPr>
              <a:t>1. </a:t>
            </a:r>
            <a:r>
              <a:rPr b="1" lang="en-PH" sz="2800" spc="-1" strike="noStrike">
                <a:solidFill>
                  <a:srgbClr val="ff0000"/>
                </a:solidFill>
                <a:latin typeface="Lato"/>
              </a:rPr>
              <a:t>Container A</a:t>
            </a:r>
            <a:r>
              <a:rPr b="1" lang="en-PH" sz="2800" spc="-1" strike="noStrike">
                <a:latin typeface="Lato"/>
              </a:rPr>
              <a:t> can hold </a:t>
            </a:r>
            <a:r>
              <a:rPr b="1" lang="en-PH" sz="28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</a:rPr>
              <a:t>8 l</a:t>
            </a:r>
            <a:r>
              <a:rPr b="1" lang="en-PH" sz="2800" spc="-1" strike="noStrike">
                <a:latin typeface="Lato"/>
              </a:rPr>
              <a:t> of oil. </a:t>
            </a:r>
            <a:r>
              <a:rPr b="1" lang="en-PH" sz="2800" spc="-1" strike="noStrike">
                <a:solidFill>
                  <a:srgbClr val="ff0000"/>
                </a:solidFill>
                <a:latin typeface="Lato"/>
              </a:rPr>
              <a:t>Container B</a:t>
            </a:r>
            <a:r>
              <a:rPr b="1" lang="en-PH" sz="2800" spc="-1" strike="noStrike">
                <a:latin typeface="Lato"/>
              </a:rPr>
              <a:t> can hold </a:t>
            </a:r>
            <a:r>
              <a:rPr b="1" lang="en-PH" sz="28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</a:rPr>
              <a:t>7 more liters</a:t>
            </a:r>
            <a:r>
              <a:rPr b="1" lang="en-PH" sz="2800" spc="-1" strike="noStrike">
                <a:latin typeface="Lato"/>
              </a:rPr>
              <a:t> of oil than container A.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800" spc="-1" strike="noStrike">
                <a:latin typeface="Lato"/>
              </a:rPr>
              <a:t> </a:t>
            </a:r>
            <a:r>
              <a:rPr b="1" lang="en-PH" sz="2800" spc="-1" strike="noStrike">
                <a:latin typeface="Lato"/>
              </a:rPr>
              <a:t>	</a:t>
            </a:r>
            <a:r>
              <a:rPr b="1" lang="en-PH" sz="2800" spc="-1" strike="noStrike">
                <a:latin typeface="Lato"/>
              </a:rPr>
              <a:t>What is the total capacity of containers A and B?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  <a:ea typeface="PingFang SC"/>
              </a:rPr>
              <a:t>8 + 7 = 15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800" spc="-1" strike="noStrike">
                <a:latin typeface="Lato"/>
                <a:ea typeface="PingFang SC"/>
              </a:rPr>
              <a:t>Container B can hold </a:t>
            </a:r>
            <a:r>
              <a:rPr b="1" lang="en-PH" sz="28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  <a:ea typeface="PingFang SC"/>
              </a:rPr>
              <a:t>15 l</a:t>
            </a:r>
            <a:r>
              <a:rPr b="1" lang="en-PH" sz="2800" spc="-1" strike="noStrike">
                <a:latin typeface="Lato"/>
                <a:ea typeface="PingFang SC"/>
              </a:rPr>
              <a:t> of oil.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  <a:ea typeface="PingFang SC"/>
              </a:rPr>
              <a:t>15 + 8 = 23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800" spc="-1" strike="noStrike">
                <a:latin typeface="Lato"/>
                <a:ea typeface="PingFang SC"/>
              </a:rPr>
              <a:t>The total capacity of container A and container B is </a:t>
            </a:r>
            <a:r>
              <a:rPr b="1" lang="en-PH" sz="28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  <a:ea typeface="PingFang SC"/>
              </a:rPr>
              <a:t>23 l</a:t>
            </a:r>
            <a:r>
              <a:rPr b="1" lang="en-PH" sz="2800" spc="-1" strike="noStrike">
                <a:latin typeface="Lato"/>
                <a:ea typeface="PingFang SC"/>
              </a:rPr>
              <a:t>.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108000" y="432000"/>
            <a:ext cx="3743640" cy="647640"/>
          </a:xfrm>
          <a:custGeom>
            <a:avLst/>
            <a:gdLst/>
            <a:ahLst/>
            <a:rect l="l" t="t" r="r" b="b"/>
            <a:pathLst>
              <a:path w="10402" h="1802">
                <a:moveTo>
                  <a:pt x="300" y="0"/>
                </a:moveTo>
                <a:lnTo>
                  <a:pt x="300" y="0"/>
                </a:lnTo>
                <a:cubicBezTo>
                  <a:pt x="300" y="53"/>
                  <a:pt x="286" y="104"/>
                  <a:pt x="260" y="150"/>
                </a:cubicBezTo>
                <a:cubicBezTo>
                  <a:pt x="234" y="196"/>
                  <a:pt x="196" y="234"/>
                  <a:pt x="150" y="260"/>
                </a:cubicBezTo>
                <a:cubicBezTo>
                  <a:pt x="104" y="286"/>
                  <a:pt x="53" y="300"/>
                  <a:pt x="0" y="300"/>
                </a:cubicBezTo>
                <a:lnTo>
                  <a:pt x="0" y="1500"/>
                </a:lnTo>
                <a:lnTo>
                  <a:pt x="0" y="1501"/>
                </a:lnTo>
                <a:cubicBezTo>
                  <a:pt x="53" y="1501"/>
                  <a:pt x="104" y="1515"/>
                  <a:pt x="150" y="1541"/>
                </a:cubicBezTo>
                <a:cubicBezTo>
                  <a:pt x="196" y="1567"/>
                  <a:pt x="234" y="1605"/>
                  <a:pt x="260" y="1651"/>
                </a:cubicBezTo>
                <a:cubicBezTo>
                  <a:pt x="286" y="1697"/>
                  <a:pt x="300" y="1748"/>
                  <a:pt x="300" y="1801"/>
                </a:cubicBezTo>
                <a:lnTo>
                  <a:pt x="300" y="1801"/>
                </a:lnTo>
                <a:lnTo>
                  <a:pt x="10100" y="1800"/>
                </a:lnTo>
                <a:lnTo>
                  <a:pt x="10101" y="1801"/>
                </a:lnTo>
                <a:cubicBezTo>
                  <a:pt x="10101" y="1748"/>
                  <a:pt x="10115" y="1697"/>
                  <a:pt x="10141" y="1651"/>
                </a:cubicBezTo>
                <a:cubicBezTo>
                  <a:pt x="10167" y="1605"/>
                  <a:pt x="10205" y="1567"/>
                  <a:pt x="10251" y="1541"/>
                </a:cubicBezTo>
                <a:cubicBezTo>
                  <a:pt x="10297" y="1515"/>
                  <a:pt x="10348" y="1501"/>
                  <a:pt x="10401" y="1501"/>
                </a:cubicBezTo>
                <a:lnTo>
                  <a:pt x="10401" y="300"/>
                </a:lnTo>
                <a:lnTo>
                  <a:pt x="10401" y="300"/>
                </a:lnTo>
                <a:cubicBezTo>
                  <a:pt x="10348" y="300"/>
                  <a:pt x="10297" y="286"/>
                  <a:pt x="10251" y="260"/>
                </a:cubicBezTo>
                <a:cubicBezTo>
                  <a:pt x="10205" y="234"/>
                  <a:pt x="10167" y="196"/>
                  <a:pt x="10141" y="150"/>
                </a:cubicBezTo>
                <a:cubicBezTo>
                  <a:pt x="10115" y="104"/>
                  <a:pt x="10101" y="53"/>
                  <a:pt x="10101" y="0"/>
                </a:cubicBezTo>
                <a:lnTo>
                  <a:pt x="300" y="0"/>
                </a:lnTo>
              </a:path>
            </a:pathLst>
          </a:custGeom>
          <a:solidFill>
            <a:srgbClr val="bf0041"/>
          </a:solidFill>
          <a:ln w="72000">
            <a:solidFill>
              <a:srgbClr val="55308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rIns="126000" tIns="81000" bIns="81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ffe994"/>
                </a:solidFill>
                <a:latin typeface="Lato"/>
                <a:ea typeface="DejaVu Sans"/>
              </a:rPr>
              <a:t>LET’S LEARN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8303400" y="2018520"/>
            <a:ext cx="1035720" cy="2820960"/>
          </a:xfrm>
          <a:prstGeom prst="rect">
            <a:avLst/>
          </a:prstGeom>
          <a:ln w="0">
            <a:noFill/>
          </a:ln>
        </p:spPr>
      </p:pic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9855720" y="1429560"/>
            <a:ext cx="1657800" cy="3422520"/>
          </a:xfrm>
          <a:prstGeom prst="rect">
            <a:avLst/>
          </a:prstGeom>
          <a:ln w="0">
            <a:noFill/>
          </a:ln>
        </p:spPr>
      </p:pic>
      <p:sp>
        <p:nvSpPr>
          <p:cNvPr id="215" name=""/>
          <p:cNvSpPr/>
          <p:nvPr/>
        </p:nvSpPr>
        <p:spPr>
          <a:xfrm>
            <a:off x="8640000" y="4839840"/>
            <a:ext cx="332640" cy="54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000" spc="-1" strike="noStrike">
                <a:latin typeface="Lato"/>
              </a:rPr>
              <a:t>A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10483200" y="4840200"/>
            <a:ext cx="332640" cy="54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000" spc="-1" strike="noStrike">
                <a:latin typeface="Lato"/>
              </a:rPr>
              <a:t>B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"/>
          <p:cNvSpPr/>
          <p:nvPr/>
        </p:nvSpPr>
        <p:spPr>
          <a:xfrm>
            <a:off x="108000" y="432000"/>
            <a:ext cx="3743640" cy="647640"/>
          </a:xfrm>
          <a:custGeom>
            <a:avLst/>
            <a:gdLst/>
            <a:ahLst/>
            <a:rect l="l" t="t" r="r" b="b"/>
            <a:pathLst>
              <a:path w="10402" h="1802">
                <a:moveTo>
                  <a:pt x="300" y="0"/>
                </a:moveTo>
                <a:lnTo>
                  <a:pt x="300" y="0"/>
                </a:lnTo>
                <a:cubicBezTo>
                  <a:pt x="300" y="53"/>
                  <a:pt x="286" y="104"/>
                  <a:pt x="260" y="150"/>
                </a:cubicBezTo>
                <a:cubicBezTo>
                  <a:pt x="234" y="196"/>
                  <a:pt x="196" y="234"/>
                  <a:pt x="150" y="260"/>
                </a:cubicBezTo>
                <a:cubicBezTo>
                  <a:pt x="104" y="286"/>
                  <a:pt x="53" y="300"/>
                  <a:pt x="0" y="300"/>
                </a:cubicBezTo>
                <a:lnTo>
                  <a:pt x="0" y="1500"/>
                </a:lnTo>
                <a:lnTo>
                  <a:pt x="0" y="1501"/>
                </a:lnTo>
                <a:cubicBezTo>
                  <a:pt x="53" y="1501"/>
                  <a:pt x="104" y="1515"/>
                  <a:pt x="150" y="1541"/>
                </a:cubicBezTo>
                <a:cubicBezTo>
                  <a:pt x="196" y="1567"/>
                  <a:pt x="234" y="1605"/>
                  <a:pt x="260" y="1651"/>
                </a:cubicBezTo>
                <a:cubicBezTo>
                  <a:pt x="286" y="1697"/>
                  <a:pt x="300" y="1748"/>
                  <a:pt x="300" y="1801"/>
                </a:cubicBezTo>
                <a:lnTo>
                  <a:pt x="300" y="1801"/>
                </a:lnTo>
                <a:lnTo>
                  <a:pt x="10100" y="1800"/>
                </a:lnTo>
                <a:lnTo>
                  <a:pt x="10101" y="1801"/>
                </a:lnTo>
                <a:cubicBezTo>
                  <a:pt x="10101" y="1748"/>
                  <a:pt x="10115" y="1697"/>
                  <a:pt x="10141" y="1651"/>
                </a:cubicBezTo>
                <a:cubicBezTo>
                  <a:pt x="10167" y="1605"/>
                  <a:pt x="10205" y="1567"/>
                  <a:pt x="10251" y="1541"/>
                </a:cubicBezTo>
                <a:cubicBezTo>
                  <a:pt x="10297" y="1515"/>
                  <a:pt x="10348" y="1501"/>
                  <a:pt x="10401" y="1501"/>
                </a:cubicBezTo>
                <a:lnTo>
                  <a:pt x="10401" y="300"/>
                </a:lnTo>
                <a:lnTo>
                  <a:pt x="10401" y="300"/>
                </a:lnTo>
                <a:cubicBezTo>
                  <a:pt x="10348" y="300"/>
                  <a:pt x="10297" y="286"/>
                  <a:pt x="10251" y="260"/>
                </a:cubicBezTo>
                <a:cubicBezTo>
                  <a:pt x="10205" y="234"/>
                  <a:pt x="10167" y="196"/>
                  <a:pt x="10141" y="150"/>
                </a:cubicBezTo>
                <a:cubicBezTo>
                  <a:pt x="10115" y="104"/>
                  <a:pt x="10101" y="53"/>
                  <a:pt x="10101" y="0"/>
                </a:cubicBezTo>
                <a:lnTo>
                  <a:pt x="300" y="0"/>
                </a:lnTo>
              </a:path>
            </a:pathLst>
          </a:custGeom>
          <a:solidFill>
            <a:srgbClr val="bf0041"/>
          </a:solidFill>
          <a:ln w="72000">
            <a:solidFill>
              <a:srgbClr val="55308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rIns="126000" tIns="81000" bIns="81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ffe994"/>
                </a:solidFill>
                <a:latin typeface="Lato"/>
                <a:ea typeface="DejaVu Sans"/>
              </a:rPr>
              <a:t>LET’S LEARN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218" name="PlaceHolder 1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45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b="1" lang="en-PH" sz="3200" spc="-1" strike="noStrike">
                <a:latin typeface="Lato"/>
              </a:rPr>
              <a:t>2. A </a:t>
            </a:r>
            <a:r>
              <a:rPr b="1" lang="en-PH" sz="3200" spc="-1" strike="noStrike">
                <a:solidFill>
                  <a:srgbClr val="ff0000"/>
                </a:solidFill>
                <a:latin typeface="Lato"/>
              </a:rPr>
              <a:t>small water dispenser</a:t>
            </a:r>
            <a:r>
              <a:rPr b="1" lang="en-PH" sz="3200" spc="-1" strike="noStrike">
                <a:latin typeface="Lato"/>
              </a:rPr>
              <a:t> can hold </a:t>
            </a:r>
            <a:r>
              <a:rPr b="1" lang="en-PH" sz="32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</a:rPr>
              <a:t>5 l</a:t>
            </a:r>
            <a:r>
              <a:rPr b="1" lang="en-PH" sz="3200" spc="-1" strike="noStrike">
                <a:latin typeface="Lato"/>
              </a:rPr>
              <a:t> of water. A </a:t>
            </a:r>
            <a:r>
              <a:rPr b="1" lang="en-PH" sz="3200" spc="-1" strike="noStrike">
                <a:solidFill>
                  <a:srgbClr val="ff0000"/>
                </a:solidFill>
                <a:latin typeface="Lato"/>
              </a:rPr>
              <a:t>big water dispenser</a:t>
            </a:r>
            <a:r>
              <a:rPr b="1" lang="en-PH" sz="3200" spc="-1" strike="noStrike">
                <a:latin typeface="Lato"/>
              </a:rPr>
              <a:t> can hold </a:t>
            </a:r>
            <a:r>
              <a:rPr b="1" lang="en-PH" sz="32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</a:rPr>
              <a:t>8 l</a:t>
            </a:r>
            <a:r>
              <a:rPr b="1" lang="en-PH" sz="3200" spc="-1" strike="noStrike">
                <a:latin typeface="Lato"/>
              </a:rPr>
              <a:t> of water. How much more water can a big water dispenser hold than a small water dispenser?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endParaRPr b="0" lang="en-PH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b="1" lang="en-PH" sz="32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</a:rPr>
              <a:t>8 – 5 = 3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b="1" lang="en-PH" sz="3200" spc="-1" strike="noStrike">
                <a:latin typeface="Lato"/>
              </a:rPr>
              <a:t>A </a:t>
            </a:r>
            <a:r>
              <a:rPr b="1" lang="en-PH" sz="3200" spc="-1" strike="noStrike">
                <a:solidFill>
                  <a:srgbClr val="ff0000"/>
                </a:solidFill>
                <a:latin typeface="Lato"/>
              </a:rPr>
              <a:t>big water dispenser</a:t>
            </a:r>
            <a:r>
              <a:rPr b="1" lang="en-PH" sz="3200" spc="-1" strike="noStrike">
                <a:latin typeface="Lato"/>
              </a:rPr>
              <a:t> can hold </a:t>
            </a:r>
            <a:r>
              <a:rPr b="1" lang="en-PH" sz="32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</a:rPr>
              <a:t>3 more liters</a:t>
            </a:r>
            <a:r>
              <a:rPr b="1" lang="en-PH" sz="3200" spc="-1" strike="noStrike">
                <a:latin typeface="Lato"/>
              </a:rPr>
              <a:t> of water than a </a:t>
            </a:r>
            <a:r>
              <a:rPr b="1" lang="en-PH" sz="3200" spc="-1" strike="noStrike">
                <a:solidFill>
                  <a:srgbClr val="ff0000"/>
                </a:solidFill>
                <a:latin typeface="Lato"/>
              </a:rPr>
              <a:t>small water dispenser</a:t>
            </a:r>
            <a:r>
              <a:rPr b="1" lang="en-PH" sz="3200" spc="-1" strike="noStrike">
                <a:latin typeface="Lato"/>
              </a:rPr>
              <a:t>.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"/>
          <p:cNvSpPr/>
          <p:nvPr/>
        </p:nvSpPr>
        <p:spPr>
          <a:xfrm>
            <a:off x="108000" y="432000"/>
            <a:ext cx="3743640" cy="647640"/>
          </a:xfrm>
          <a:custGeom>
            <a:avLst/>
            <a:gdLst/>
            <a:ahLst/>
            <a:rect l="l" t="t" r="r" b="b"/>
            <a:pathLst>
              <a:path w="10402" h="1802">
                <a:moveTo>
                  <a:pt x="300" y="0"/>
                </a:moveTo>
                <a:lnTo>
                  <a:pt x="300" y="0"/>
                </a:lnTo>
                <a:cubicBezTo>
                  <a:pt x="300" y="53"/>
                  <a:pt x="286" y="104"/>
                  <a:pt x="260" y="150"/>
                </a:cubicBezTo>
                <a:cubicBezTo>
                  <a:pt x="234" y="196"/>
                  <a:pt x="196" y="234"/>
                  <a:pt x="150" y="260"/>
                </a:cubicBezTo>
                <a:cubicBezTo>
                  <a:pt x="104" y="286"/>
                  <a:pt x="53" y="300"/>
                  <a:pt x="0" y="300"/>
                </a:cubicBezTo>
                <a:lnTo>
                  <a:pt x="0" y="1500"/>
                </a:lnTo>
                <a:lnTo>
                  <a:pt x="0" y="1501"/>
                </a:lnTo>
                <a:cubicBezTo>
                  <a:pt x="53" y="1501"/>
                  <a:pt x="104" y="1515"/>
                  <a:pt x="150" y="1541"/>
                </a:cubicBezTo>
                <a:cubicBezTo>
                  <a:pt x="196" y="1567"/>
                  <a:pt x="234" y="1605"/>
                  <a:pt x="260" y="1651"/>
                </a:cubicBezTo>
                <a:cubicBezTo>
                  <a:pt x="286" y="1697"/>
                  <a:pt x="300" y="1748"/>
                  <a:pt x="300" y="1801"/>
                </a:cubicBezTo>
                <a:lnTo>
                  <a:pt x="300" y="1801"/>
                </a:lnTo>
                <a:lnTo>
                  <a:pt x="10100" y="1800"/>
                </a:lnTo>
                <a:lnTo>
                  <a:pt x="10101" y="1801"/>
                </a:lnTo>
                <a:cubicBezTo>
                  <a:pt x="10101" y="1748"/>
                  <a:pt x="10115" y="1697"/>
                  <a:pt x="10141" y="1651"/>
                </a:cubicBezTo>
                <a:cubicBezTo>
                  <a:pt x="10167" y="1605"/>
                  <a:pt x="10205" y="1567"/>
                  <a:pt x="10251" y="1541"/>
                </a:cubicBezTo>
                <a:cubicBezTo>
                  <a:pt x="10297" y="1515"/>
                  <a:pt x="10348" y="1501"/>
                  <a:pt x="10401" y="1501"/>
                </a:cubicBezTo>
                <a:lnTo>
                  <a:pt x="10401" y="300"/>
                </a:lnTo>
                <a:lnTo>
                  <a:pt x="10401" y="300"/>
                </a:lnTo>
                <a:cubicBezTo>
                  <a:pt x="10348" y="300"/>
                  <a:pt x="10297" y="286"/>
                  <a:pt x="10251" y="260"/>
                </a:cubicBezTo>
                <a:cubicBezTo>
                  <a:pt x="10205" y="234"/>
                  <a:pt x="10167" y="196"/>
                  <a:pt x="10141" y="150"/>
                </a:cubicBezTo>
                <a:cubicBezTo>
                  <a:pt x="10115" y="104"/>
                  <a:pt x="10101" y="53"/>
                  <a:pt x="10101" y="0"/>
                </a:cubicBezTo>
                <a:lnTo>
                  <a:pt x="300" y="0"/>
                </a:lnTo>
              </a:path>
            </a:pathLst>
          </a:custGeom>
          <a:solidFill>
            <a:srgbClr val="bf0041"/>
          </a:solidFill>
          <a:ln w="72000">
            <a:solidFill>
              <a:srgbClr val="55308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rIns="126000" tIns="81000" bIns="81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ffe994"/>
                </a:solidFill>
                <a:latin typeface="Lato"/>
                <a:ea typeface="DejaVu Sans"/>
              </a:rPr>
              <a:t>LET’S LEARN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220" name="PlaceHolder 1"/>
          <p:cNvSpPr>
            <a:spLocks noGrp="1"/>
          </p:cNvSpPr>
          <p:nvPr>
            <p:ph/>
          </p:nvPr>
        </p:nvSpPr>
        <p:spPr>
          <a:xfrm>
            <a:off x="609480" y="1260000"/>
            <a:ext cx="6590520" cy="48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1" lang="en-PH" sz="3200" spc="-1" strike="noStrike">
                <a:latin typeface="Lato"/>
              </a:rPr>
              <a:t>3. Gemma buys </a:t>
            </a:r>
            <a:r>
              <a:rPr b="1" lang="en-PH" sz="3200" spc="-1" strike="noStrike">
                <a:solidFill>
                  <a:srgbClr val="ff0000"/>
                </a:solidFill>
                <a:latin typeface="Lato"/>
              </a:rPr>
              <a:t>4 packets</a:t>
            </a:r>
            <a:r>
              <a:rPr b="1" lang="en-PH" sz="3200" spc="-1" strike="noStrike">
                <a:latin typeface="Lato"/>
              </a:rPr>
              <a:t> of apple juice. The capacity of each packet of apple juice is </a:t>
            </a:r>
            <a:r>
              <a:rPr b="1" lang="en-PH" sz="32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</a:rPr>
              <a:t>1 l</a:t>
            </a:r>
            <a:r>
              <a:rPr b="1" lang="en-PH" sz="3200" spc="-1" strike="noStrike">
                <a:latin typeface="Lato"/>
              </a:rPr>
              <a:t>. What is the total capacity of the 4 packets of apple juice?</a:t>
            </a:r>
            <a:endParaRPr b="0" lang="en-PH" sz="32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2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2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3200" spc="-1" strike="noStrike">
                <a:latin typeface="Lato"/>
              </a:rPr>
              <a:t>4 × 1 = 4</a:t>
            </a:r>
            <a:endParaRPr b="0" lang="en-PH" sz="32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3200" spc="-1" strike="noStrike">
                <a:latin typeface="Lato"/>
              </a:rPr>
              <a:t>The total capacity of 4 packets is </a:t>
            </a:r>
            <a:r>
              <a:rPr b="1" lang="en-PH" sz="32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</a:rPr>
              <a:t>4 l</a:t>
            </a:r>
            <a:r>
              <a:rPr b="1" lang="en-PH" sz="3200" spc="-1" strike="noStrike">
                <a:latin typeface="Lato"/>
              </a:rPr>
              <a:t>.</a:t>
            </a:r>
            <a:endParaRPr b="0" lang="en-PH" sz="3200" spc="-1" strike="noStrike">
              <a:latin typeface="Arial"/>
              <a:ea typeface="PingFang SC"/>
            </a:endParaRPr>
          </a:p>
        </p:txBody>
      </p:sp>
      <p:pic>
        <p:nvPicPr>
          <p:cNvPr id="221" name="" descr=""/>
          <p:cNvPicPr/>
          <p:nvPr/>
        </p:nvPicPr>
        <p:blipFill>
          <a:blip r:embed="rId1"/>
          <a:stretch/>
        </p:blipFill>
        <p:spPr>
          <a:xfrm>
            <a:off x="7668000" y="2507760"/>
            <a:ext cx="951120" cy="1842840"/>
          </a:xfrm>
          <a:prstGeom prst="rect">
            <a:avLst/>
          </a:prstGeom>
          <a:ln w="0">
            <a:noFill/>
          </a:ln>
        </p:spPr>
      </p:pic>
      <p:pic>
        <p:nvPicPr>
          <p:cNvPr id="222" name="" descr=""/>
          <p:cNvPicPr/>
          <p:nvPr/>
        </p:nvPicPr>
        <p:blipFill>
          <a:blip r:embed="rId2"/>
          <a:stretch/>
        </p:blipFill>
        <p:spPr>
          <a:xfrm>
            <a:off x="8784000" y="2508120"/>
            <a:ext cx="951120" cy="1842840"/>
          </a:xfrm>
          <a:prstGeom prst="rect">
            <a:avLst/>
          </a:prstGeom>
          <a:ln w="0">
            <a:noFill/>
          </a:ln>
        </p:spPr>
      </p:pic>
      <p:pic>
        <p:nvPicPr>
          <p:cNvPr id="223" name="" descr=""/>
          <p:cNvPicPr/>
          <p:nvPr/>
        </p:nvPicPr>
        <p:blipFill>
          <a:blip r:embed="rId3"/>
          <a:stretch/>
        </p:blipFill>
        <p:spPr>
          <a:xfrm>
            <a:off x="9828000" y="2508480"/>
            <a:ext cx="951120" cy="1842840"/>
          </a:xfrm>
          <a:prstGeom prst="rect">
            <a:avLst/>
          </a:prstGeom>
          <a:ln w="0">
            <a:noFill/>
          </a:ln>
        </p:spPr>
      </p:pic>
      <p:pic>
        <p:nvPicPr>
          <p:cNvPr id="224" name="" descr=""/>
          <p:cNvPicPr/>
          <p:nvPr/>
        </p:nvPicPr>
        <p:blipFill>
          <a:blip r:embed="rId4"/>
          <a:stretch/>
        </p:blipFill>
        <p:spPr>
          <a:xfrm>
            <a:off x="10944000" y="2508840"/>
            <a:ext cx="951120" cy="1842840"/>
          </a:xfrm>
          <a:prstGeom prst="rect">
            <a:avLst/>
          </a:prstGeom>
          <a:ln w="0">
            <a:noFill/>
          </a:ln>
        </p:spPr>
      </p:pic>
      <p:sp>
        <p:nvSpPr>
          <p:cNvPr id="225" name=""/>
          <p:cNvSpPr txBox="1"/>
          <p:nvPr/>
        </p:nvSpPr>
        <p:spPr>
          <a:xfrm>
            <a:off x="7870320" y="4350600"/>
            <a:ext cx="589680" cy="39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2000" spc="-1" strike="noStrike">
                <a:latin typeface="Lato"/>
              </a:rPr>
              <a:t>1l</a:t>
            </a:r>
            <a:endParaRPr b="1" lang="en-PH" sz="2000" spc="-1" strike="noStrike">
              <a:latin typeface="Lato"/>
            </a:endParaRPr>
          </a:p>
        </p:txBody>
      </p:sp>
      <p:sp>
        <p:nvSpPr>
          <p:cNvPr id="226" name=""/>
          <p:cNvSpPr txBox="1"/>
          <p:nvPr/>
        </p:nvSpPr>
        <p:spPr>
          <a:xfrm>
            <a:off x="9022320" y="4350600"/>
            <a:ext cx="589680" cy="39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2000" spc="-1" strike="noStrike">
                <a:latin typeface="Lato"/>
              </a:rPr>
              <a:t>1l</a:t>
            </a:r>
            <a:endParaRPr b="1" lang="en-PH" sz="2000" spc="-1" strike="noStrike">
              <a:latin typeface="Lato"/>
            </a:endParaRPr>
          </a:p>
        </p:txBody>
      </p:sp>
      <p:sp>
        <p:nvSpPr>
          <p:cNvPr id="227" name=""/>
          <p:cNvSpPr txBox="1"/>
          <p:nvPr/>
        </p:nvSpPr>
        <p:spPr>
          <a:xfrm>
            <a:off x="10066320" y="4350600"/>
            <a:ext cx="589680" cy="39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2000" spc="-1" strike="noStrike">
                <a:latin typeface="Lato"/>
              </a:rPr>
              <a:t>1l</a:t>
            </a:r>
            <a:endParaRPr b="1" lang="en-PH" sz="2000" spc="-1" strike="noStrike">
              <a:latin typeface="Lato"/>
            </a:endParaRPr>
          </a:p>
        </p:txBody>
      </p:sp>
      <p:sp>
        <p:nvSpPr>
          <p:cNvPr id="228" name=""/>
          <p:cNvSpPr txBox="1"/>
          <p:nvPr/>
        </p:nvSpPr>
        <p:spPr>
          <a:xfrm>
            <a:off x="11182320" y="4350600"/>
            <a:ext cx="589680" cy="39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2000" spc="-1" strike="noStrike">
                <a:latin typeface="Lato"/>
              </a:rPr>
              <a:t>1l</a:t>
            </a:r>
            <a:endParaRPr b="1" lang="en-PH" sz="20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"/>
          <p:cNvSpPr/>
          <p:nvPr/>
        </p:nvSpPr>
        <p:spPr>
          <a:xfrm>
            <a:off x="108000" y="432000"/>
            <a:ext cx="3743640" cy="647640"/>
          </a:xfrm>
          <a:custGeom>
            <a:avLst/>
            <a:gdLst/>
            <a:ahLst/>
            <a:rect l="l" t="t" r="r" b="b"/>
            <a:pathLst>
              <a:path w="10402" h="1802">
                <a:moveTo>
                  <a:pt x="300" y="0"/>
                </a:moveTo>
                <a:lnTo>
                  <a:pt x="300" y="0"/>
                </a:lnTo>
                <a:cubicBezTo>
                  <a:pt x="300" y="53"/>
                  <a:pt x="286" y="104"/>
                  <a:pt x="260" y="150"/>
                </a:cubicBezTo>
                <a:cubicBezTo>
                  <a:pt x="234" y="196"/>
                  <a:pt x="196" y="234"/>
                  <a:pt x="150" y="260"/>
                </a:cubicBezTo>
                <a:cubicBezTo>
                  <a:pt x="104" y="286"/>
                  <a:pt x="53" y="300"/>
                  <a:pt x="0" y="300"/>
                </a:cubicBezTo>
                <a:lnTo>
                  <a:pt x="0" y="1500"/>
                </a:lnTo>
                <a:lnTo>
                  <a:pt x="0" y="1501"/>
                </a:lnTo>
                <a:cubicBezTo>
                  <a:pt x="53" y="1501"/>
                  <a:pt x="104" y="1515"/>
                  <a:pt x="150" y="1541"/>
                </a:cubicBezTo>
                <a:cubicBezTo>
                  <a:pt x="196" y="1567"/>
                  <a:pt x="234" y="1605"/>
                  <a:pt x="260" y="1651"/>
                </a:cubicBezTo>
                <a:cubicBezTo>
                  <a:pt x="286" y="1697"/>
                  <a:pt x="300" y="1748"/>
                  <a:pt x="300" y="1801"/>
                </a:cubicBezTo>
                <a:lnTo>
                  <a:pt x="300" y="1801"/>
                </a:lnTo>
                <a:lnTo>
                  <a:pt x="10100" y="1800"/>
                </a:lnTo>
                <a:lnTo>
                  <a:pt x="10101" y="1801"/>
                </a:lnTo>
                <a:cubicBezTo>
                  <a:pt x="10101" y="1748"/>
                  <a:pt x="10115" y="1697"/>
                  <a:pt x="10141" y="1651"/>
                </a:cubicBezTo>
                <a:cubicBezTo>
                  <a:pt x="10167" y="1605"/>
                  <a:pt x="10205" y="1567"/>
                  <a:pt x="10251" y="1541"/>
                </a:cubicBezTo>
                <a:cubicBezTo>
                  <a:pt x="10297" y="1515"/>
                  <a:pt x="10348" y="1501"/>
                  <a:pt x="10401" y="1501"/>
                </a:cubicBezTo>
                <a:lnTo>
                  <a:pt x="10401" y="300"/>
                </a:lnTo>
                <a:lnTo>
                  <a:pt x="10401" y="300"/>
                </a:lnTo>
                <a:cubicBezTo>
                  <a:pt x="10348" y="300"/>
                  <a:pt x="10297" y="286"/>
                  <a:pt x="10251" y="260"/>
                </a:cubicBezTo>
                <a:cubicBezTo>
                  <a:pt x="10205" y="234"/>
                  <a:pt x="10167" y="196"/>
                  <a:pt x="10141" y="150"/>
                </a:cubicBezTo>
                <a:cubicBezTo>
                  <a:pt x="10115" y="104"/>
                  <a:pt x="10101" y="53"/>
                  <a:pt x="10101" y="0"/>
                </a:cubicBezTo>
                <a:lnTo>
                  <a:pt x="300" y="0"/>
                </a:lnTo>
              </a:path>
            </a:pathLst>
          </a:custGeom>
          <a:solidFill>
            <a:srgbClr val="bf0041"/>
          </a:solidFill>
          <a:ln w="72000">
            <a:solidFill>
              <a:srgbClr val="55308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rIns="126000" tIns="81000" bIns="81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ffe994"/>
                </a:solidFill>
                <a:latin typeface="Lato"/>
                <a:ea typeface="DejaVu Sans"/>
              </a:rPr>
              <a:t>LET’S LEARN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230" name="PlaceHolder 1"/>
          <p:cNvSpPr>
            <a:spLocks noGrp="1"/>
          </p:cNvSpPr>
          <p:nvPr>
            <p:ph/>
          </p:nvPr>
        </p:nvSpPr>
        <p:spPr>
          <a:xfrm>
            <a:off x="609480" y="1260000"/>
            <a:ext cx="10910520" cy="48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1" lang="en-PH" sz="3000" spc="-1" strike="noStrike">
                <a:latin typeface="Lato"/>
              </a:rPr>
              <a:t>4. Megan fills </a:t>
            </a:r>
            <a:r>
              <a:rPr b="1" lang="en-PH" sz="3000" spc="-1" strike="noStrike">
                <a:solidFill>
                  <a:srgbClr val="ff0000"/>
                </a:solidFill>
                <a:latin typeface="Lato"/>
              </a:rPr>
              <a:t>5 similar bottles</a:t>
            </a:r>
            <a:r>
              <a:rPr b="1" lang="en-PH" sz="3000" spc="-1" strike="noStrike">
                <a:latin typeface="Lato"/>
              </a:rPr>
              <a:t> with </a:t>
            </a:r>
            <a:r>
              <a:rPr b="1" lang="en-PH" sz="30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</a:rPr>
              <a:t>10 l</a:t>
            </a:r>
            <a:r>
              <a:rPr b="1" lang="en-PH" sz="3000" spc="-1" strike="noStrike">
                <a:latin typeface="Lato"/>
              </a:rPr>
              <a:t> of apple juice. What is the capacity of each bottle?</a:t>
            </a:r>
            <a:endParaRPr b="0" lang="en-PH" sz="30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0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0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0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0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0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0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3000" spc="-1" strike="noStrike">
                <a:latin typeface="Lato"/>
              </a:rPr>
              <a:t>10 ÷ 5 = 2</a:t>
            </a:r>
            <a:endParaRPr b="0" lang="en-PH" sz="30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3000" spc="-1" strike="noStrike">
                <a:latin typeface="Lato"/>
              </a:rPr>
              <a:t>The capacity of each bottle is </a:t>
            </a:r>
            <a:r>
              <a:rPr b="1" lang="en-PH" sz="3000" spc="-1" strike="noStrike">
                <a:solidFill>
                  <a:srgbClr val="55308d"/>
                </a:solidFill>
                <a:highlight>
                  <a:srgbClr val="ffff00"/>
                </a:highlight>
                <a:latin typeface="Lato"/>
              </a:rPr>
              <a:t>2 l</a:t>
            </a:r>
            <a:r>
              <a:rPr b="1" lang="en-PH" sz="3000" spc="-1" strike="noStrike">
                <a:latin typeface="Lato"/>
              </a:rPr>
              <a:t>.</a:t>
            </a:r>
            <a:endParaRPr b="0" lang="en-PH" sz="30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000" spc="-1" strike="noStrike">
              <a:latin typeface="Arial"/>
              <a:ea typeface="PingFang SC"/>
            </a:endParaRPr>
          </a:p>
        </p:txBody>
      </p:sp>
      <p:pic>
        <p:nvPicPr>
          <p:cNvPr id="231" name="" descr=""/>
          <p:cNvPicPr/>
          <p:nvPr/>
        </p:nvPicPr>
        <p:blipFill>
          <a:blip r:embed="rId1"/>
          <a:stretch/>
        </p:blipFill>
        <p:spPr>
          <a:xfrm>
            <a:off x="1338840" y="2280240"/>
            <a:ext cx="9514080" cy="265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14468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2023-09-11T08:37:52Z</dcterms:modified>
  <cp:revision>5642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