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4400" cy="68302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1280" cy="2771280"/>
          </a:xfrm>
          <a:prstGeom prst="rect">
            <a:avLst/>
          </a:prstGeom>
          <a:ln w="0">
            <a:noFill/>
          </a:ln>
        </p:spPr>
      </p:pic>
      <p:sp>
        <p:nvSpPr>
          <p:cNvPr id="2" name="Rectangle 5"/>
          <p:cNvSpPr/>
          <p:nvPr/>
        </p:nvSpPr>
        <p:spPr>
          <a:xfrm>
            <a:off x="3487320" y="1475280"/>
            <a:ext cx="8676720" cy="38347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6720" cy="3564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4400" cy="607320"/>
          </a:xfrm>
          <a:prstGeom prst="rect">
            <a:avLst/>
          </a:prstGeom>
          <a:ln w="0">
            <a:noFill/>
          </a:ln>
        </p:spPr>
      </p:pic>
      <p:sp>
        <p:nvSpPr>
          <p:cNvPr id="43" name="Rectangle 7"/>
          <p:cNvSpPr/>
          <p:nvPr/>
        </p:nvSpPr>
        <p:spPr>
          <a:xfrm>
            <a:off x="10868760" y="0"/>
            <a:ext cx="942840" cy="9428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6920" cy="1006920"/>
          </a:xfrm>
          <a:prstGeom prst="rect">
            <a:avLst/>
          </a:prstGeom>
          <a:ln w="0">
            <a:noFill/>
          </a:ln>
        </p:spPr>
      </p:pic>
      <p:sp>
        <p:nvSpPr>
          <p:cNvPr id="45" name="TextBox 9"/>
          <p:cNvSpPr/>
          <p:nvPr/>
        </p:nvSpPr>
        <p:spPr>
          <a:xfrm>
            <a:off x="185400" y="6362280"/>
            <a:ext cx="4664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8720" cy="3357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1334880" y="2520000"/>
            <a:ext cx="7662960" cy="10771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6320" cy="19209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2480" cy="39474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5510520" y="2880000"/>
            <a:ext cx="7089120" cy="68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PingFang SC"/>
              </a:rPr>
              <a:t>Making Inferences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00720" y="2588760"/>
            <a:ext cx="6298920" cy="2810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Although it is never stated, you as a reader/ viewer can infer thoughts, feelings, and intentions based on the details of information presented in the text or the material viewed.</a:t>
            </a:r>
            <a:endParaRPr b="0" lang="en-PH" sz="2000" spc="-1" strike="noStrike">
              <a:latin typeface="Arial"/>
            </a:endParaRPr>
          </a:p>
        </p:txBody>
      </p:sp>
      <p:sp>
        <p:nvSpPr>
          <p:cNvPr id="129" name=""/>
          <p:cNvSpPr/>
          <p:nvPr/>
        </p:nvSpPr>
        <p:spPr>
          <a:xfrm>
            <a:off x="900000" y="4140000"/>
            <a:ext cx="6298920" cy="315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You can focus on the </a:t>
            </a:r>
            <a:r>
              <a:rPr b="0" i="1" lang="en-PH" sz="2000" spc="-1" strike="noStrike">
                <a:solidFill>
                  <a:srgbClr val="000000"/>
                </a:solidFill>
                <a:latin typeface="Lato"/>
                <a:ea typeface="DejaVu Sans"/>
              </a:rPr>
              <a:t>lines, angles, colors, or even shapes of the objects/ images</a:t>
            </a:r>
            <a:r>
              <a:rPr b="0" lang="en-PH" sz="2000" spc="-1" strike="noStrike">
                <a:solidFill>
                  <a:srgbClr val="000000"/>
                </a:solidFill>
                <a:latin typeface="Lato"/>
                <a:ea typeface="DejaVu Sans"/>
              </a:rPr>
              <a:t> presented and relate them to real-life experiences for you to understand their message/ meaning.</a:t>
            </a:r>
            <a:endParaRPr b="0" lang="en-PH" sz="2000" spc="-1" strike="noStrike">
              <a:latin typeface="Arial"/>
            </a:endParaRPr>
          </a:p>
        </p:txBody>
      </p:sp>
      <p:sp>
        <p:nvSpPr>
          <p:cNvPr id="130" name=""/>
          <p:cNvSpPr/>
          <p:nvPr/>
        </p:nvSpPr>
        <p:spPr>
          <a:xfrm>
            <a:off x="900720" y="1620000"/>
            <a:ext cx="6298920" cy="76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Look closely at the illustration. What does it want or intend you to believe?</a:t>
            </a:r>
            <a:endParaRPr b="0" lang="en-PH" sz="2000" spc="-1" strike="noStrike">
              <a:latin typeface="Arial"/>
            </a:endParaRPr>
          </a:p>
        </p:txBody>
      </p:sp>
      <p:pic>
        <p:nvPicPr>
          <p:cNvPr id="131" name="" descr=""/>
          <p:cNvPicPr/>
          <p:nvPr/>
        </p:nvPicPr>
        <p:blipFill>
          <a:blip r:embed="rId1"/>
          <a:stretch/>
        </p:blipFill>
        <p:spPr>
          <a:xfrm>
            <a:off x="7543080" y="1980720"/>
            <a:ext cx="3615840" cy="3238920"/>
          </a:xfrm>
          <a:prstGeom prst="rect">
            <a:avLst/>
          </a:prstGeom>
          <a:ln w="0">
            <a:noFill/>
          </a:ln>
        </p:spPr>
      </p:pic>
      <p:sp>
        <p:nvSpPr>
          <p:cNvPr id="132" name=""/>
          <p:cNvSpPr/>
          <p:nvPr/>
        </p:nvSpPr>
        <p:spPr>
          <a:xfrm>
            <a:off x="3960000" y="579600"/>
            <a:ext cx="7089120" cy="68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Making Inferences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972000" y="1620000"/>
            <a:ext cx="1036800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making </a:t>
            </a:r>
            <a:r>
              <a:rPr b="1" lang="en-PH" sz="2000" spc="-1" strike="noStrike">
                <a:solidFill>
                  <a:srgbClr val="000000"/>
                </a:solidFill>
                <a:latin typeface="Lato"/>
                <a:ea typeface="DejaVu Sans"/>
              </a:rPr>
              <a:t>inferences</a:t>
            </a:r>
            <a:r>
              <a:rPr b="0" lang="en-PH" sz="2000" spc="-1" strike="noStrike">
                <a:solidFill>
                  <a:srgbClr val="000000"/>
                </a:solidFill>
                <a:latin typeface="Lato"/>
                <a:ea typeface="DejaVu Sans"/>
              </a:rPr>
              <a:t> you are making a logical guess using evidence from the text, your knowledge, and common sense. It also involves finding deeper meanings in events and situations, and meanings that are not explicit.</a:t>
            </a:r>
            <a:endParaRPr b="0" lang="en-PH" sz="2000" spc="-1" strike="noStrike">
              <a:latin typeface="Arial"/>
            </a:endParaRPr>
          </a:p>
        </p:txBody>
      </p:sp>
      <p:sp>
        <p:nvSpPr>
          <p:cNvPr id="134" name=""/>
          <p:cNvSpPr/>
          <p:nvPr/>
        </p:nvSpPr>
        <p:spPr>
          <a:xfrm>
            <a:off x="1440000" y="2880000"/>
            <a:ext cx="77353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Let’s consider this sample text from Kristina Smekens:</a:t>
            </a:r>
            <a:endParaRPr b="0" lang="en-PH" sz="2000" spc="-1" strike="noStrike">
              <a:latin typeface="Arial"/>
            </a:endParaRPr>
          </a:p>
        </p:txBody>
      </p:sp>
      <p:sp>
        <p:nvSpPr>
          <p:cNvPr id="135" name=""/>
          <p:cNvSpPr/>
          <p:nvPr/>
        </p:nvSpPr>
        <p:spPr>
          <a:xfrm>
            <a:off x="972000" y="3688920"/>
            <a:ext cx="10368000" cy="153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Imagine a half a dozen students standing at the end of the street. It’s a dark morning at 7:00 a.m. The students are huddled together. Several are hugging themselves. Others are jumping up and down. And still, others are rubbing their hands together and huffing on them. When the bus arrives, one student hollers, “Bus!” All of the students run to get on the vehicle.</a:t>
            </a:r>
            <a:endParaRPr b="0" lang="en-PH" sz="2000" spc="-1" strike="noStrike">
              <a:latin typeface="Arial"/>
            </a:endParaRPr>
          </a:p>
        </p:txBody>
      </p:sp>
      <p:sp>
        <p:nvSpPr>
          <p:cNvPr id="136" name=""/>
          <p:cNvSpPr/>
          <p:nvPr/>
        </p:nvSpPr>
        <p:spPr>
          <a:xfrm>
            <a:off x="3960000" y="543600"/>
            <a:ext cx="7089120" cy="68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Making Inferences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165680" y="1749960"/>
            <a:ext cx="981396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ÎÇäþ"/>
              </a:rPr>
              <a:t>Using the sample text, let’s apply the five-step process in making an inference.</a:t>
            </a:r>
            <a:endParaRPr b="0" lang="en-PH" sz="2000" spc="-1" strike="noStrike">
              <a:latin typeface="Arial"/>
            </a:endParaRPr>
          </a:p>
        </p:txBody>
      </p:sp>
      <p:sp>
        <p:nvSpPr>
          <p:cNvPr id="138" name=""/>
          <p:cNvSpPr/>
          <p:nvPr/>
        </p:nvSpPr>
        <p:spPr>
          <a:xfrm>
            <a:off x="1165680" y="2285640"/>
            <a:ext cx="982980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Step 1: Read the text carefully. (Refer to the text on the previous page.)</a:t>
            </a:r>
            <a:endParaRPr b="0" lang="en-PH" sz="2000" spc="-1" strike="noStrike">
              <a:latin typeface="Arial"/>
            </a:endParaRPr>
          </a:p>
        </p:txBody>
      </p:sp>
      <p:sp>
        <p:nvSpPr>
          <p:cNvPr id="139" name=""/>
          <p:cNvSpPr/>
          <p:nvPr/>
        </p:nvSpPr>
        <p:spPr>
          <a:xfrm>
            <a:off x="1165680" y="2880000"/>
            <a:ext cx="979092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Step 2: Read and understand what is being asked. For example, what season does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this  scene take place in?</a:t>
            </a:r>
            <a:endParaRPr b="0" lang="en-PH" sz="2000" spc="-1" strike="noStrike">
              <a:latin typeface="Arial"/>
            </a:endParaRPr>
          </a:p>
        </p:txBody>
      </p:sp>
      <p:sp>
        <p:nvSpPr>
          <p:cNvPr id="140" name=""/>
          <p:cNvSpPr/>
          <p:nvPr/>
        </p:nvSpPr>
        <p:spPr>
          <a:xfrm>
            <a:off x="1165680" y="3724920"/>
            <a:ext cx="9994320" cy="1314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Step 3: List the relevant details. In this example, which details from the text have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anything to do with season, temperature, or weather?</a:t>
            </a:r>
            <a:endParaRPr b="0" lang="en-PH" sz="2000" spc="-1" strike="noStrike">
              <a:latin typeface="Arial"/>
            </a:endParaRPr>
          </a:p>
        </p:txBody>
      </p:sp>
      <p:sp>
        <p:nvSpPr>
          <p:cNvPr id="141" name=""/>
          <p:cNvSpPr/>
          <p:nvPr/>
        </p:nvSpPr>
        <p:spPr>
          <a:xfrm>
            <a:off x="1165680" y="4633560"/>
            <a:ext cx="10080000" cy="1314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There are other details mentioned in the text, like the fact that </a:t>
            </a:r>
            <a:r>
              <a:rPr b="0" i="1" lang="en-PH" sz="2000" spc="-1" strike="noStrike">
                <a:solidFill>
                  <a:srgbClr val="000000"/>
                </a:solidFill>
                <a:latin typeface="Lato"/>
                <a:ea typeface="DejaVu Sans"/>
              </a:rPr>
              <a:t>there are half a dozen kids</a:t>
            </a:r>
            <a:r>
              <a:rPr b="0" lang="en-PH" sz="2000" spc="-1" strike="noStrike">
                <a:solidFill>
                  <a:srgbClr val="000000"/>
                </a:solidFill>
                <a:latin typeface="Lato"/>
                <a:ea typeface="DejaVu Sans"/>
              </a:rPr>
              <a:t> and that </a:t>
            </a:r>
            <a:r>
              <a:rPr b="0" i="1" lang="en-PH" sz="2000" spc="-1" strike="noStrike">
                <a:solidFill>
                  <a:srgbClr val="000000"/>
                </a:solidFill>
                <a:latin typeface="Lato"/>
                <a:ea typeface="DejaVu Sans"/>
              </a:rPr>
              <a:t>one kid hollered when the bus was coming.</a:t>
            </a:r>
            <a:endParaRPr b="0" lang="en-PH" sz="2000" spc="-1" strike="noStrike">
              <a:latin typeface="Arial"/>
            </a:endParaRPr>
          </a:p>
        </p:txBody>
      </p:sp>
      <p:sp>
        <p:nvSpPr>
          <p:cNvPr id="142" name=""/>
          <p:cNvSpPr/>
          <p:nvPr/>
        </p:nvSpPr>
        <p:spPr>
          <a:xfrm>
            <a:off x="3960000" y="720000"/>
            <a:ext cx="7089120" cy="68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Making Inferences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492920" y="1440000"/>
            <a:ext cx="9270720" cy="702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Step 4: Look for patterns and relationships among the details—to determine what these details have in common.</a:t>
            </a:r>
            <a:endParaRPr b="0" lang="en-PH" sz="2000" spc="-1" strike="noStrike">
              <a:latin typeface="Arial"/>
            </a:endParaRPr>
          </a:p>
        </p:txBody>
      </p:sp>
      <p:sp>
        <p:nvSpPr>
          <p:cNvPr id="144" name=""/>
          <p:cNvSpPr/>
          <p:nvPr/>
        </p:nvSpPr>
        <p:spPr>
          <a:xfrm>
            <a:off x="1008000" y="2484000"/>
            <a:ext cx="10219320" cy="359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Group the following details: </a:t>
            </a:r>
            <a:r>
              <a:rPr b="0" i="1" lang="en-PH" sz="2000" spc="-1" strike="noStrike">
                <a:solidFill>
                  <a:srgbClr val="000000"/>
                </a:solidFill>
                <a:latin typeface="Lato"/>
                <a:ea typeface="DejaVu Sans"/>
              </a:rPr>
              <a:t>jumping up and down, moving around, and rubbing </a:t>
            </a:r>
            <a:r>
              <a:rPr b="0" i="1" lang="en-PH" sz="2000" spc="-1" strike="noStrike">
                <a:solidFill>
                  <a:srgbClr val="000000"/>
                </a:solidFill>
                <a:latin typeface="Lato"/>
                <a:ea typeface="ÎÇäþ"/>
              </a:rPr>
              <a:t>and huffing on their hands</a:t>
            </a:r>
            <a:r>
              <a:rPr b="0" lang="en-PH" sz="2000" spc="-1" strike="noStrike">
                <a:solidFill>
                  <a:srgbClr val="000000"/>
                </a:solidFill>
                <a:latin typeface="Lato"/>
                <a:ea typeface="ÎÇäþ"/>
              </a:rPr>
              <a:t>. Using background knowledge, predict what the combination of actions might indicate—the kids are trying to generate some heat or keep warm. Add in the other detail about it being a </a:t>
            </a:r>
            <a:r>
              <a:rPr b="0" i="1" lang="en-PH" sz="2000" spc="-1" strike="noStrike">
                <a:solidFill>
                  <a:srgbClr val="000000"/>
                </a:solidFill>
                <a:latin typeface="Lato"/>
                <a:ea typeface="ÎÇäþ"/>
              </a:rPr>
              <a:t>dark morning</a:t>
            </a:r>
            <a:r>
              <a:rPr b="0" lang="en-PH" sz="2000" spc="-1" strike="noStrike">
                <a:solidFill>
                  <a:srgbClr val="000000"/>
                </a:solidFill>
                <a:latin typeface="Lato"/>
                <a:ea typeface="ÎÇäþ"/>
              </a:rPr>
              <a:t> at 7:00 a.m. The last detail: </a:t>
            </a:r>
            <a:r>
              <a:rPr b="0" i="1" lang="en-PH" sz="2000" spc="-1" strike="noStrike">
                <a:solidFill>
                  <a:srgbClr val="000000"/>
                </a:solidFill>
                <a:latin typeface="Lato"/>
                <a:ea typeface="ÎÇäþ"/>
              </a:rPr>
              <a:t>They ran to the bus</a:t>
            </a:r>
            <a:r>
              <a:rPr b="0" lang="en-PH" sz="2000" spc="-1" strike="noStrike">
                <a:solidFill>
                  <a:srgbClr val="000000"/>
                </a:solidFill>
                <a:latin typeface="Lato"/>
                <a:ea typeface="ÎÇäþ"/>
              </a:rPr>
              <a:t>. Of course, they ran because they were cold. They had been trying to keep warm, and that’s why they were moving around.</a:t>
            </a:r>
            <a:endParaRPr b="0" lang="en-PH" sz="2000" spc="-1" strike="noStrike">
              <a:latin typeface="Arial"/>
            </a:endParaRPr>
          </a:p>
        </p:txBody>
      </p:sp>
      <p:sp>
        <p:nvSpPr>
          <p:cNvPr id="145" name=""/>
          <p:cNvSpPr/>
          <p:nvPr/>
        </p:nvSpPr>
        <p:spPr>
          <a:xfrm>
            <a:off x="1476000" y="4788000"/>
            <a:ext cx="975132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Step 5: </a:t>
            </a:r>
            <a:r>
              <a:rPr b="0" lang="en-PH" sz="2000" spc="-1" strike="noStrike">
                <a:solidFill>
                  <a:srgbClr val="000000"/>
                </a:solidFill>
                <a:latin typeface="Lato"/>
                <a:ea typeface="ÎÇäþ"/>
              </a:rPr>
              <a:t>Determine what it means. After putting multiple clues together, it’s finally </a:t>
            </a:r>
            <a:endParaRPr b="0" lang="en-PH" sz="2000" spc="-1" strike="noStrike">
              <a:latin typeface="Arial"/>
            </a:endParaRPr>
          </a:p>
          <a:p>
            <a:pPr algn="just">
              <a:lnSpc>
                <a:spcPct val="100000"/>
              </a:lnSpc>
              <a:buNone/>
            </a:pPr>
            <a:r>
              <a:rPr b="0" lang="en-PH" sz="2000" spc="-1" strike="noStrike">
                <a:solidFill>
                  <a:srgbClr val="000000"/>
                </a:solidFill>
                <a:latin typeface="Lato"/>
                <a:ea typeface="ÎÇäþ"/>
              </a:rPr>
              <a:t>               </a:t>
            </a:r>
            <a:r>
              <a:rPr b="0" lang="en-PH" sz="2000" spc="-1" strike="noStrike">
                <a:solidFill>
                  <a:srgbClr val="000000"/>
                </a:solidFill>
                <a:latin typeface="Lato"/>
                <a:ea typeface="ÎÇäþ"/>
              </a:rPr>
              <a:t>time to  make an inference.</a:t>
            </a:r>
            <a:endParaRPr b="0" lang="en-PH" sz="2000" spc="-1" strike="noStrike">
              <a:latin typeface="Arial"/>
            </a:endParaRPr>
          </a:p>
        </p:txBody>
      </p:sp>
      <p:sp>
        <p:nvSpPr>
          <p:cNvPr id="146" name=""/>
          <p:cNvSpPr/>
          <p:nvPr/>
        </p:nvSpPr>
        <p:spPr>
          <a:xfrm>
            <a:off x="3960000" y="399960"/>
            <a:ext cx="7089120" cy="68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Making Inferences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780000" y="540000"/>
            <a:ext cx="7089120" cy="68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Making Inferences</a:t>
            </a:r>
            <a:endParaRPr b="0" lang="en-PH" sz="3600" spc="-1" strike="noStrike">
              <a:latin typeface="Arial"/>
            </a:endParaRPr>
          </a:p>
        </p:txBody>
      </p:sp>
      <p:sp>
        <p:nvSpPr>
          <p:cNvPr id="148" name=""/>
          <p:cNvSpPr/>
          <p:nvPr/>
        </p:nvSpPr>
        <p:spPr>
          <a:xfrm>
            <a:off x="1800000" y="1620000"/>
            <a:ext cx="9179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ea typeface="PingFang SC"/>
              </a:rPr>
              <a:t>Recall the </a:t>
            </a:r>
            <a:r>
              <a:rPr b="0" lang="en-PH" sz="2000" spc="-1" strike="noStrike">
                <a:solidFill>
                  <a:srgbClr val="000000"/>
                </a:solidFill>
                <a:latin typeface="Lato"/>
                <a:ea typeface="ÎÇäþ"/>
              </a:rPr>
              <a:t>five-step process in making an inference.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3710520" y="759600"/>
            <a:ext cx="7089120" cy="68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Making Inferences</a:t>
            </a:r>
            <a:endParaRPr b="0" lang="en-PH" sz="3600" spc="-1" strike="noStrike">
              <a:latin typeface="Arial"/>
            </a:endParaRPr>
          </a:p>
        </p:txBody>
      </p:sp>
      <p:sp>
        <p:nvSpPr>
          <p:cNvPr id="150" name=""/>
          <p:cNvSpPr/>
          <p:nvPr/>
        </p:nvSpPr>
        <p:spPr>
          <a:xfrm>
            <a:off x="1800000" y="2428920"/>
            <a:ext cx="10979640" cy="3150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000" spc="-1" strike="noStrike">
                <a:latin typeface="Lato"/>
              </a:rPr>
              <a:t>1. Have a careful look at the text.</a:t>
            </a:r>
            <a:endParaRPr b="0" lang="en-PH" sz="2000" spc="-1" strike="noStrike">
              <a:latin typeface="Arial"/>
            </a:endParaRPr>
          </a:p>
          <a:p>
            <a:pPr>
              <a:lnSpc>
                <a:spcPct val="150000"/>
              </a:lnSpc>
              <a:buNone/>
            </a:pPr>
            <a:r>
              <a:rPr b="0" lang="en-PH" sz="2000" spc="-1" strike="noStrike">
                <a:latin typeface="Lato"/>
              </a:rPr>
              <a:t>2. Analyze what is being asked.</a:t>
            </a:r>
            <a:endParaRPr b="0" lang="en-PH" sz="2000" spc="-1" strike="noStrike">
              <a:latin typeface="Arial"/>
            </a:endParaRPr>
          </a:p>
          <a:p>
            <a:pPr algn="just">
              <a:lnSpc>
                <a:spcPct val="150000"/>
              </a:lnSpc>
              <a:buNone/>
            </a:pPr>
            <a:r>
              <a:rPr b="0" lang="en-PH" sz="2000" spc="-1" strike="noStrike">
                <a:latin typeface="Lato"/>
                <a:ea typeface="PingFang SC"/>
              </a:rPr>
              <a:t>3.</a:t>
            </a:r>
            <a:r>
              <a:rPr b="0" lang="en-PH" sz="2000" spc="-1" strike="noStrike">
                <a:solidFill>
                  <a:srgbClr val="000000"/>
                </a:solidFill>
                <a:latin typeface="Lato"/>
                <a:ea typeface="DejaVu Sans"/>
              </a:rPr>
              <a:t> List the relevant details.</a:t>
            </a:r>
            <a:endParaRPr b="0" lang="en-PH" sz="2000" spc="-1" strike="noStrike">
              <a:latin typeface="Arial"/>
            </a:endParaRPr>
          </a:p>
          <a:p>
            <a:pPr algn="just">
              <a:lnSpc>
                <a:spcPct val="150000"/>
              </a:lnSpc>
              <a:buNone/>
            </a:pPr>
            <a:r>
              <a:rPr b="0" lang="en-PH" sz="2000" spc="-1" strike="noStrike">
                <a:latin typeface="Lato"/>
                <a:ea typeface="PingFang SC"/>
              </a:rPr>
              <a:t>4. </a:t>
            </a:r>
            <a:r>
              <a:rPr b="0" lang="en-PH" sz="2000" spc="-1" strike="noStrike">
                <a:solidFill>
                  <a:srgbClr val="000000"/>
                </a:solidFill>
                <a:latin typeface="Lato"/>
                <a:ea typeface="DejaVu Sans"/>
              </a:rPr>
              <a:t>Look for patterns and relationships among the details, their commonalities.</a:t>
            </a:r>
            <a:endParaRPr b="0" lang="en-PH" sz="2000" spc="-1" strike="noStrike">
              <a:latin typeface="Arial"/>
            </a:endParaRPr>
          </a:p>
          <a:p>
            <a:pPr>
              <a:lnSpc>
                <a:spcPct val="150000"/>
              </a:lnSpc>
              <a:buNone/>
            </a:pPr>
            <a:r>
              <a:rPr b="0" lang="en-PH" sz="2000" spc="-1" strike="noStrike">
                <a:latin typeface="Lato"/>
                <a:ea typeface="DejaVu Sans"/>
              </a:rPr>
              <a:t>5. Look for clues and make your inference.</a:t>
            </a:r>
            <a:endParaRPr b="0" lang="en-PH" sz="2000" spc="-1" strike="noStrike">
              <a:latin typeface="Arial"/>
            </a:endParaRPr>
          </a:p>
          <a:p>
            <a:pPr>
              <a:lnSpc>
                <a:spcPct val="150000"/>
              </a:lnSpc>
              <a:buNone/>
            </a:pPr>
            <a:endParaRPr b="0" lang="en-PH" sz="2000" spc="-1" strike="noStrike">
              <a:latin typeface="Arial"/>
            </a:endParaRPr>
          </a:p>
        </p:txBody>
      </p:sp>
      <p:sp>
        <p:nvSpPr>
          <p:cNvPr id="151" name=""/>
          <p:cNvSpPr/>
          <p:nvPr/>
        </p:nvSpPr>
        <p:spPr>
          <a:xfrm>
            <a:off x="5220000" y="1606320"/>
            <a:ext cx="2339640" cy="37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Arial"/>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3259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2023-07-10T15:12:48Z</dcterms:modified>
  <cp:revision>167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