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3DF28E60-64E6-45AD-BB46-11BD0AD8BD1E}"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17AAE66C-A189-49BA-B520-983A9AB63452}"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6FEB00CD-D976-44C8-9091-7F4C256055D3}"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5A6E39FE-3595-481B-B8D5-80538CE42EAA}"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28E420B2-E6F6-409B-898C-87BC2E1C2B45}"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BE9B5526-4EE4-4A46-955E-40BC05B76917}"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6EEEBD4-C66A-47AB-BCCC-6845AB689114}"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ED80E4DF-D53F-4B42-92FA-F527857AEC6B}"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5EDFECFC-030A-4986-9387-D2E4272B3B32}"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A2646A96-5B06-417E-B226-729B067B89B4}"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1B8FF2F-00E4-46B9-8CC0-E196DDA3BC20}"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DA4F347-566F-4DE8-9D02-6AF1566CD1BA}"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8A232F7-C27D-4934-A791-D50CA747B14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F578CDC-F0BE-4137-9BF5-501CB79DE28A}"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6127304E-6F84-4E76-A100-9A0FB4E228CB}"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79FFAEDC-0BDB-43F4-B68D-92AF4396E11C}"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B0C8C663-A740-4274-BA86-91CC595F5541}"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1CA4C4AF-B8B3-4CCF-83FF-F3E4909F19C6}"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6F4A2572-DA43-49A5-9452-3E174F2E8409}"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F9C1182B-052E-4FE6-B685-82B836807E51}"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CF45907C-E053-4FF3-B37B-D31357351A71}"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DF6056F6-7911-4196-9C78-D0AA7FDF3356}"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BB78225-17CD-428B-9ADA-C9058E5BDFD6}"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A9213BB0-92FB-45E4-B12C-F81E72D2C236}"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38F4C26C-02FE-42C5-9CC6-E59619D03807}"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1B58F29-57F4-4BE3-9D5F-5011C80B7236}"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EE9272F-B35A-472A-9725-70517E99EBFD}"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835B07A7-08F8-4029-8E8C-99B339BAF42B}"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42C3E014-23EC-4914-AE7F-959CE6D702FC}"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71A0411D-E07B-48C8-BDB4-F68C3B938F23}"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E3365613-D7A9-4569-8F36-928A0AA598B6}"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B26D6811-E23E-4F38-ABA8-8AFFEE8BCFD8}"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5C751EA1-559D-4F9F-B8D1-9D763D1F63AD}"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2ADE341-25A3-4CFF-B5D1-6ACE54818C37}"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BD89C9F-9767-4D75-82F9-14DA040105FA}"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7F73095-7FF0-45D8-9774-AAC8A0815CA1}"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478EFA64-F534-4234-8079-A08458E5B147}"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DB8C3092-9764-4F66-A223-7564AA486E31}"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1F3612EE-C3C7-4BE1-8A0B-E5B581FA45DB}"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736000"/>
            <a:ext cx="682416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Interaksiyon ng </a:t>
            </a:r>
            <a:endParaRPr b="0" lang="en-PH" sz="3600" spc="-1" strike="noStrike">
              <a:solidFill>
                <a:srgbClr val="000000"/>
              </a:solidFill>
              <a:latin typeface="Arial"/>
            </a:endParaRPr>
          </a:p>
          <a:p>
            <a:pPr algn="ctr">
              <a:lnSpc>
                <a:spcPct val="100000"/>
              </a:lnSpc>
            </a:pPr>
            <a:r>
              <a:rPr b="1" i="1" lang="en-PH" sz="3600" spc="-1" strike="noStrike">
                <a:solidFill>
                  <a:srgbClr val="ffffff"/>
                </a:solidFill>
                <a:latin typeface="Montserrat Medium"/>
                <a:ea typeface="DejaVu Sans"/>
              </a:rPr>
              <a:t>Demand</a:t>
            </a:r>
            <a:r>
              <a:rPr b="1" lang="en-PH" sz="3600" spc="-1" strike="noStrike">
                <a:solidFill>
                  <a:srgbClr val="ffffff"/>
                </a:solidFill>
                <a:latin typeface="Montserrat Medium"/>
                <a:ea typeface="DejaVu Sans"/>
              </a:rPr>
              <a:t> at Suplay</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65386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Interaksiyon sa Pamilihan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804600" y="1605240"/>
            <a:ext cx="10290600" cy="27568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rPr>
              <a:t>Ang pamilihan ay isang lugar kung saan maaaring magkaroon ng epektibong transaksiyon sa pagitan ng mga mamimili o konsumer at ng mga negosyante o prodyuser. Kapag nagkasundo ang mamimili at prodyuser, nagkakaroon ng ekilibriyo sa pamilihan.</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rPr>
              <a:t>Ang </a:t>
            </a:r>
            <a:r>
              <a:rPr b="1" lang="en-PH" sz="1800" spc="-1" strike="noStrike">
                <a:solidFill>
                  <a:srgbClr val="000000"/>
                </a:solidFill>
                <a:latin typeface="Lato"/>
              </a:rPr>
              <a:t>ekilibriyo</a:t>
            </a:r>
            <a:r>
              <a:rPr b="0" lang="en-PH" sz="1800" spc="-1" strike="noStrike">
                <a:solidFill>
                  <a:srgbClr val="000000"/>
                </a:solidFill>
                <a:latin typeface="Lato"/>
              </a:rPr>
              <a:t> ay isang kalagayan sa pamilihan kung saan ang dami ng demand at dami ng suplay ay pantay sa isang takdang presyo. Samakatuwid, ang interes ng mga mamimili at mga prodyuser ay nagtagpo at sila ay nagkasundo sa isang transaksiyon. Ang tawag sa napagkasunduang presyo ay </a:t>
            </a:r>
            <a:r>
              <a:rPr b="1" lang="en-PH" sz="1800" spc="-1" strike="noStrike">
                <a:solidFill>
                  <a:srgbClr val="000000"/>
                </a:solidFill>
                <a:latin typeface="Lato"/>
              </a:rPr>
              <a:t>ekilibriyong presyo</a:t>
            </a:r>
            <a:r>
              <a:rPr b="0" lang="en-PH" sz="1800" spc="-1" strike="noStrike">
                <a:solidFill>
                  <a:srgbClr val="000000"/>
                </a:solidFill>
                <a:latin typeface="Lato"/>
              </a:rPr>
              <a:t>, habang, ang napagkasunduang dami ay tinatawag na </a:t>
            </a:r>
            <a:r>
              <a:rPr b="1" lang="en-PH" sz="1800" spc="-1" strike="noStrike">
                <a:solidFill>
                  <a:srgbClr val="000000"/>
                </a:solidFill>
                <a:latin typeface="Lato"/>
              </a:rPr>
              <a:t>ekilibriyong dami.</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8"/>
          <p:cNvSpPr/>
          <p:nvPr/>
        </p:nvSpPr>
        <p:spPr>
          <a:xfrm>
            <a:off x="-113040" y="532080"/>
            <a:ext cx="105811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9"/>
          <p:cNvSpPr/>
          <p:nvPr/>
        </p:nvSpPr>
        <p:spPr>
          <a:xfrm>
            <a:off x="426960" y="532080"/>
            <a:ext cx="10138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000" spc="-1" strike="noStrike">
                <a:solidFill>
                  <a:srgbClr val="ffffff"/>
                </a:solidFill>
                <a:latin typeface="Montserrat Medium"/>
                <a:ea typeface="DejaVu Sans"/>
              </a:rPr>
              <a:t>Pagtukoy sa Ekilibriyong Presyo at Ekilibriyong Dami</a:t>
            </a:r>
            <a:endParaRPr b="0" lang="en-PH" sz="30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804600" y="1425240"/>
            <a:ext cx="5509440" cy="4152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1" i="1" lang="en-PH" sz="2000" spc="-1" strike="noStrike">
                <a:solidFill>
                  <a:srgbClr val="000000"/>
                </a:solidFill>
                <a:latin typeface="Lato"/>
                <a:ea typeface="AppleSystemUIFont"/>
              </a:rPr>
              <a:t>1. Sa Pamamagitan ng Demand at Supply Curve</a:t>
            </a:r>
            <a:endParaRPr b="0" lang="en-PH" sz="20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AppleSystemUIFont"/>
              </a:rPr>
              <a:t>Gamit ang </a:t>
            </a:r>
            <a:r>
              <a:rPr b="0" i="1" lang="en-PH" sz="1800" spc="-1" strike="noStrike">
                <a:solidFill>
                  <a:srgbClr val="000000"/>
                </a:solidFill>
                <a:latin typeface="Lato"/>
                <a:ea typeface="AppleSystemUIFont"/>
              </a:rPr>
              <a:t>graph</a:t>
            </a:r>
            <a:r>
              <a:rPr b="0" lang="en-PH" sz="1800" spc="-1" strike="noStrike">
                <a:solidFill>
                  <a:srgbClr val="000000"/>
                </a:solidFill>
                <a:latin typeface="Lato"/>
                <a:ea typeface="AppleSystemUIFont"/>
              </a:rPr>
              <a:t>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at </a:t>
            </a:r>
            <a:r>
              <a:rPr b="0" i="1" lang="en-PH" sz="1800" spc="-1" strike="noStrike">
                <a:solidFill>
                  <a:srgbClr val="000000"/>
                </a:solidFill>
                <a:latin typeface="Lato"/>
                <a:ea typeface="AppleSystemUIFont"/>
              </a:rPr>
              <a:t>supply curve</a:t>
            </a:r>
            <a:r>
              <a:rPr b="0" lang="en-PH" sz="1800" spc="-1" strike="noStrike">
                <a:solidFill>
                  <a:srgbClr val="000000"/>
                </a:solidFill>
                <a:latin typeface="Lato"/>
                <a:ea typeface="AppleSystemUIFont"/>
              </a:rPr>
              <a:t>, maaaring matukoy ang ekilibriyong presyo (E</a:t>
            </a:r>
            <a:r>
              <a:rPr b="0" lang="en-PH" sz="1200" spc="-1" strike="noStrike">
                <a:solidFill>
                  <a:srgbClr val="000000"/>
                </a:solidFill>
                <a:latin typeface="Lato"/>
                <a:ea typeface="AppleSystemUIFont"/>
              </a:rPr>
              <a:t>p</a:t>
            </a:r>
            <a:r>
              <a:rPr b="0" lang="en-PH" sz="1800" spc="-1" strike="noStrike">
                <a:solidFill>
                  <a:srgbClr val="000000"/>
                </a:solidFill>
                <a:latin typeface="Lato"/>
                <a:ea typeface="AppleSystemUIFont"/>
              </a:rPr>
              <a:t>), at ekilibriyong dami (E</a:t>
            </a:r>
            <a:r>
              <a:rPr b="0" lang="en-PH" sz="1200" spc="-1" strike="noStrike">
                <a:solidFill>
                  <a:srgbClr val="000000"/>
                </a:solidFill>
                <a:latin typeface="Lato"/>
                <a:ea typeface="AppleSystemUIFont"/>
              </a:rPr>
              <a:t>d</a:t>
            </a:r>
            <a:r>
              <a:rPr b="0" lang="en-PH" sz="1800" spc="-1" strike="noStrike">
                <a:solidFill>
                  <a:srgbClr val="000000"/>
                </a:solidFill>
                <a:latin typeface="Lato"/>
                <a:ea typeface="AppleSystemUIFont"/>
              </a:rPr>
              <a:t>). Ang punto kung saan nagtatagpo ang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at suplay ay tinatawag na punto ng ekilibriyo (E), ang mga nasa tapat nito na presyo at dami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ay ang E</a:t>
            </a:r>
            <a:r>
              <a:rPr b="0" lang="en-PH" sz="1200" spc="-1" strike="noStrike">
                <a:solidFill>
                  <a:srgbClr val="000000"/>
                </a:solidFill>
                <a:latin typeface="Lato"/>
                <a:ea typeface="AppleSystemUIFont"/>
              </a:rPr>
              <a:t>p</a:t>
            </a:r>
            <a:r>
              <a:rPr b="0" lang="en-PH" sz="1800" spc="-1" strike="noStrike">
                <a:solidFill>
                  <a:srgbClr val="000000"/>
                </a:solidFill>
                <a:latin typeface="Lato"/>
                <a:ea typeface="AppleSystemUIFont"/>
              </a:rPr>
              <a:t> at E</a:t>
            </a:r>
            <a:r>
              <a:rPr b="0" lang="en-PH" sz="1200" spc="-1" strike="noStrike">
                <a:solidFill>
                  <a:srgbClr val="000000"/>
                </a:solidFill>
                <a:latin typeface="Lato"/>
                <a:ea typeface="AppleSystemUIFont"/>
              </a:rPr>
              <a:t>d</a:t>
            </a:r>
            <a:r>
              <a:rPr b="0" lang="en-PH" sz="1800" spc="-1" strike="noStrike">
                <a:solidFill>
                  <a:srgbClr val="000000"/>
                </a:solidFill>
                <a:latin typeface="Lato"/>
                <a:ea typeface="AppleSystemUIFont"/>
              </a:rPr>
              <a:t>.</a:t>
            </a:r>
            <a:endParaRPr b="0" lang="en-PH" sz="1800" spc="-1" strike="noStrike">
              <a:solidFill>
                <a:srgbClr val="000000"/>
              </a:solidFill>
              <a:latin typeface="Arial"/>
            </a:endParaRPr>
          </a:p>
          <a:p>
            <a:pPr>
              <a:lnSpc>
                <a:spcPct val="100000"/>
              </a:lnSpc>
              <a:spcBef>
                <a:spcPts val="567"/>
              </a:spcBef>
              <a:spcAft>
                <a:spcPts val="567"/>
              </a:spcAft>
            </a:pPr>
            <a:r>
              <a:rPr b="1" lang="en-PH" sz="1800" spc="-1" strike="noStrike">
                <a:solidFill>
                  <a:srgbClr val="000000"/>
                </a:solidFill>
                <a:latin typeface="Lato"/>
                <a:ea typeface="AppleSystemUIFont"/>
              </a:rPr>
              <a:t>Halimbawa:</a:t>
            </a:r>
            <a:r>
              <a:rPr b="0" lang="en-PH" sz="1800" spc="-1" strike="noStrike">
                <a:solidFill>
                  <a:srgbClr val="000000"/>
                </a:solidFill>
                <a:latin typeface="Lato"/>
                <a:ea typeface="AppleSystemUIFont"/>
              </a:rPr>
              <a:t> </a:t>
            </a:r>
            <a:endParaRPr b="0" lang="en-PH" sz="18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AppleSystemUIFont"/>
              </a:rPr>
              <a:t>Gamit ang </a:t>
            </a:r>
            <a:r>
              <a:rPr b="0" i="1" lang="en-PH" sz="1800" spc="-1" strike="noStrike">
                <a:solidFill>
                  <a:srgbClr val="000000"/>
                </a:solidFill>
                <a:latin typeface="Lato"/>
                <a:ea typeface="AppleSystemUIFont"/>
              </a:rPr>
              <a:t>graph</a:t>
            </a:r>
            <a:r>
              <a:rPr b="0" lang="en-PH" sz="1800" spc="-1" strike="noStrike">
                <a:solidFill>
                  <a:srgbClr val="000000"/>
                </a:solidFill>
                <a:latin typeface="Lato"/>
                <a:ea typeface="AppleSystemUIFont"/>
              </a:rPr>
              <a:t>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at </a:t>
            </a:r>
            <a:r>
              <a:rPr b="0" i="1" lang="en-PH" sz="1800" spc="-1" strike="noStrike">
                <a:solidFill>
                  <a:srgbClr val="000000"/>
                </a:solidFill>
                <a:latin typeface="Lato"/>
                <a:ea typeface="AppleSystemUIFont"/>
              </a:rPr>
              <a:t>supply curve</a:t>
            </a:r>
            <a:r>
              <a:rPr b="0" lang="en-PH" sz="1800" spc="-1" strike="noStrike">
                <a:solidFill>
                  <a:srgbClr val="000000"/>
                </a:solidFill>
                <a:latin typeface="Lato"/>
                <a:ea typeface="AppleSystemUIFont"/>
              </a:rPr>
              <a:t> ng tsinelas sa ibaba, makikita natin na ang E</a:t>
            </a:r>
            <a:r>
              <a:rPr b="0" lang="en-PH" sz="1200" spc="-1" strike="noStrike">
                <a:solidFill>
                  <a:srgbClr val="000000"/>
                </a:solidFill>
                <a:latin typeface="Lato"/>
                <a:ea typeface="AppleSystemUIFont"/>
              </a:rPr>
              <a:t>p</a:t>
            </a:r>
            <a:r>
              <a:rPr b="0" lang="en-PH" sz="1800" spc="-1" strike="noStrike">
                <a:solidFill>
                  <a:srgbClr val="000000"/>
                </a:solidFill>
                <a:latin typeface="Lato"/>
                <a:ea typeface="AppleSystemUIFont"/>
              </a:rPr>
              <a:t> = 30 at ang E</a:t>
            </a:r>
            <a:r>
              <a:rPr b="0" lang="en-PH" sz="1200" spc="-1" strike="noStrike">
                <a:solidFill>
                  <a:srgbClr val="000000"/>
                </a:solidFill>
                <a:latin typeface="Lato"/>
                <a:ea typeface="AppleSystemUIFont"/>
              </a:rPr>
              <a:t>d</a:t>
            </a:r>
            <a:r>
              <a:rPr b="0" lang="en-PH" sz="1800" spc="-1" strike="noStrike">
                <a:solidFill>
                  <a:srgbClr val="000000"/>
                </a:solidFill>
                <a:latin typeface="Lato"/>
                <a:ea typeface="AppleSystemUIFont"/>
              </a:rPr>
              <a:t> = 60.</a:t>
            </a:r>
            <a:endParaRPr b="0" lang="en-PH" sz="1800" spc="-1" strike="noStrike">
              <a:solidFill>
                <a:srgbClr val="000000"/>
              </a:solidFill>
              <a:latin typeface="Arial"/>
            </a:endParaRPr>
          </a:p>
        </p:txBody>
      </p:sp>
      <p:pic>
        <p:nvPicPr>
          <p:cNvPr id="140" name="" descr=""/>
          <p:cNvPicPr/>
          <p:nvPr/>
        </p:nvPicPr>
        <p:blipFill>
          <a:blip r:embed="rId1"/>
          <a:stretch/>
        </p:blipFill>
        <p:spPr>
          <a:xfrm>
            <a:off x="6113880" y="1605240"/>
            <a:ext cx="5605920" cy="32032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Rectangle 4"/>
          <p:cNvSpPr/>
          <p:nvPr/>
        </p:nvSpPr>
        <p:spPr>
          <a:xfrm>
            <a:off x="-113040" y="532080"/>
            <a:ext cx="105811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2" name="Rectangle 5"/>
          <p:cNvSpPr/>
          <p:nvPr/>
        </p:nvSpPr>
        <p:spPr>
          <a:xfrm>
            <a:off x="426960" y="532080"/>
            <a:ext cx="10138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000" spc="-1" strike="noStrike">
                <a:solidFill>
                  <a:srgbClr val="ffffff"/>
                </a:solidFill>
                <a:latin typeface="Montserrat Medium"/>
                <a:ea typeface="DejaVu Sans"/>
              </a:rPr>
              <a:t>Pagtukoy sa Ekilibriyong Presyo at Ekilibriyong Dami</a:t>
            </a:r>
            <a:endParaRPr b="0" lang="en-PH" sz="30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3" name=""/>
          <p:cNvSpPr/>
          <p:nvPr/>
        </p:nvSpPr>
        <p:spPr>
          <a:xfrm>
            <a:off x="804600" y="1425240"/>
            <a:ext cx="10792440" cy="2571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1" i="1" lang="en-PH" sz="2000" spc="-1" strike="noStrike">
                <a:solidFill>
                  <a:srgbClr val="000000"/>
                </a:solidFill>
                <a:latin typeface="Lato"/>
                <a:ea typeface="AppleSystemUIFont"/>
              </a:rPr>
              <a:t>2. Sa Pamamagitan ng Demand at Supply Schedule</a:t>
            </a:r>
            <a:endParaRPr b="0" lang="en-PH" sz="20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AppleSystemUIFont"/>
              </a:rPr>
              <a:t>Sa pagtukoy sa ekilibriyong presyo at ekilibriyong dami gamit ang demand at supply schedule, alamin lamang ang punto na nasa kalagayan ng ekilibriyo, kung saan parehas ang dami ng demand at dami ng suplay.</a:t>
            </a:r>
            <a:endParaRPr b="0" lang="en-PH" sz="1800" spc="-1" strike="noStrike">
              <a:solidFill>
                <a:srgbClr val="000000"/>
              </a:solidFill>
              <a:latin typeface="Arial"/>
            </a:endParaRPr>
          </a:p>
          <a:p>
            <a:pPr algn="just">
              <a:lnSpc>
                <a:spcPct val="100000"/>
              </a:lnSpc>
              <a:spcBef>
                <a:spcPts val="567"/>
              </a:spcBef>
              <a:spcAft>
                <a:spcPts val="567"/>
              </a:spcAft>
            </a:pPr>
            <a:r>
              <a:rPr b="1" lang="en-PH" sz="1800" spc="-1" strike="noStrike">
                <a:solidFill>
                  <a:srgbClr val="000000"/>
                </a:solidFill>
                <a:latin typeface="Lato"/>
                <a:ea typeface="AppleSystemUIFont"/>
              </a:rPr>
              <a:t>Halimbawa: </a:t>
            </a:r>
            <a:r>
              <a:rPr b="0" lang="en-PH" sz="1800" spc="-1" strike="noStrike">
                <a:solidFill>
                  <a:srgbClr val="000000"/>
                </a:solidFill>
                <a:latin typeface="Lato"/>
                <a:ea typeface="AppleSystemUIFont"/>
              </a:rPr>
              <a:t>Batay sa talahanayan sa ibaba, ang ekilibriyong presyo ng asukal ay 30 at ang ekilibriyong dami nito ay 60.</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p:txBody>
      </p:sp>
      <p:graphicFrame>
        <p:nvGraphicFramePr>
          <p:cNvPr id="144" name=""/>
          <p:cNvGraphicFramePr/>
          <p:nvPr/>
        </p:nvGraphicFramePr>
        <p:xfrm>
          <a:off x="2097000" y="3616200"/>
          <a:ext cx="8014320" cy="2545560"/>
        </p:xfrm>
        <a:graphic>
          <a:graphicData uri="http://schemas.openxmlformats.org/drawingml/2006/table">
            <a:tbl>
              <a:tblPr/>
              <a:tblGrid>
                <a:gridCol w="2003040"/>
                <a:gridCol w="2003040"/>
                <a:gridCol w="2003040"/>
                <a:gridCol w="2005560"/>
              </a:tblGrid>
              <a:tr h="336240">
                <a:tc gridSpan="4">
                  <a:txBody>
                    <a:bodyPr lIns="90000" rIns="90000" anchor="t">
                      <a:noAutofit/>
                    </a:bodyPr>
                    <a:p>
                      <a:pPr algn="ctr">
                        <a:lnSpc>
                          <a:spcPct val="100000"/>
                        </a:lnSpc>
                      </a:pPr>
                      <a:r>
                        <a:rPr b="1" i="1" lang="en-PH" sz="1700" spc="-1" strike="noStrike">
                          <a:solidFill>
                            <a:srgbClr val="000000"/>
                          </a:solidFill>
                          <a:latin typeface="Lato"/>
                        </a:rPr>
                        <a:t>Demand</a:t>
                      </a:r>
                      <a:r>
                        <a:rPr b="1" lang="en-PH" sz="1700" spc="-1" strike="noStrike">
                          <a:solidFill>
                            <a:srgbClr val="000000"/>
                          </a:solidFill>
                          <a:latin typeface="Lato"/>
                        </a:rPr>
                        <a:t> at </a:t>
                      </a:r>
                      <a:r>
                        <a:rPr b="1" i="1" lang="en-PH" sz="1700" spc="-1" strike="noStrike">
                          <a:solidFill>
                            <a:srgbClr val="000000"/>
                          </a:solidFill>
                          <a:latin typeface="Lato"/>
                        </a:rPr>
                        <a:t>Supply Schedule</a:t>
                      </a:r>
                      <a:r>
                        <a:rPr b="1" lang="en-PH" sz="1700" spc="-1" strike="noStrike">
                          <a:solidFill>
                            <a:srgbClr val="000000"/>
                          </a:solidFill>
                          <a:latin typeface="Lato"/>
                        </a:rPr>
                        <a:t> ng Asukal</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hMerge="1">
                  <a:txBody>
                    <a:bodyPr lIns="90000" rIns="90000" tIns="45000" bIns="45000" anchor="t">
                      <a:noAutofit/>
                    </a:bodyPr>
                    <a:p>
                      <a:endParaRPr b="0" lang="en-PH"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en-PH"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en-PH" sz="1800" spc="-1" strike="noStrike">
                        <a:solidFill>
                          <a:srgbClr val="000000"/>
                        </a:solidFill>
                        <a:latin typeface="Arial"/>
                      </a:endParaRPr>
                    </a:p>
                  </a:txBody>
                  <a:tcPr anchor="t" marL="90000" marR="90000">
                    <a:lnL>
                      <a:noFill/>
                    </a:lnL>
                    <a:lnR>
                      <a:noFill/>
                    </a:lnR>
                    <a:lnT>
                      <a:noFill/>
                    </a:lnT>
                    <a:lnB>
                      <a:noFill/>
                    </a:lnB>
                    <a:solidFill>
                      <a:srgbClr val="729fcf"/>
                    </a:solidFill>
                  </a:tcPr>
                </a:tc>
              </a:tr>
              <a:tr h="292320">
                <a:tc>
                  <a:txBody>
                    <a:bodyPr lIns="90000" rIns="90000" anchor="t">
                      <a:noAutofit/>
                    </a:bodyPr>
                    <a:p>
                      <a:pPr algn="ctr">
                        <a:lnSpc>
                          <a:spcPct val="100000"/>
                        </a:lnSpc>
                      </a:pPr>
                      <a:r>
                        <a:rPr b="1" lang="en-PH" sz="1400" spc="-1" strike="noStrike">
                          <a:solidFill>
                            <a:srgbClr val="000000"/>
                          </a:solidFill>
                          <a:latin typeface="Lato"/>
                        </a:rPr>
                        <a:t>Punto</a:t>
                      </a:r>
                      <a:endParaRPr b="0" lang="en-PH" sz="14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400" spc="-1" strike="noStrike">
                          <a:solidFill>
                            <a:srgbClr val="000000"/>
                          </a:solidFill>
                          <a:latin typeface="Lato"/>
                        </a:rPr>
                        <a:t>Presyo kada Kilo</a:t>
                      </a:r>
                      <a:endParaRPr b="0" lang="en-PH" sz="14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400" spc="-1" strike="noStrike">
                          <a:solidFill>
                            <a:srgbClr val="000000"/>
                          </a:solidFill>
                          <a:latin typeface="Lato"/>
                        </a:rPr>
                        <a:t>Dami ng Demand</a:t>
                      </a:r>
                      <a:endParaRPr b="0" lang="en-PH" sz="14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400" spc="-1" strike="noStrike">
                          <a:solidFill>
                            <a:srgbClr val="000000"/>
                          </a:solidFill>
                          <a:latin typeface="Lato"/>
                        </a:rPr>
                        <a:t>Dami ng Suplay</a:t>
                      </a:r>
                      <a:endParaRPr b="0" lang="en-PH" sz="14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3400">
                <a:tc>
                  <a:txBody>
                    <a:bodyPr lIns="90000" rIns="90000" anchor="t">
                      <a:noAutofit/>
                    </a:bodyPr>
                    <a:p>
                      <a:pPr algn="ctr">
                        <a:lnSpc>
                          <a:spcPct val="100000"/>
                        </a:lnSpc>
                      </a:pPr>
                      <a:r>
                        <a:rPr b="0" lang="en-PH" sz="1700" spc="-1" strike="noStrike">
                          <a:solidFill>
                            <a:srgbClr val="000000"/>
                          </a:solidFill>
                          <a:latin typeface="Lato"/>
                        </a:rPr>
                        <a:t>A</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700" spc="-1" strike="noStrike">
                          <a:solidFill>
                            <a:srgbClr val="000000"/>
                          </a:solidFill>
                          <a:latin typeface="Lato"/>
                          <a:ea typeface="Nãþ"/>
                        </a:rPr>
                        <a:t>₱</a:t>
                      </a:r>
                      <a:r>
                        <a:rPr b="0" lang="en-PH" sz="1700" spc="-1" strike="noStrike">
                          <a:solidFill>
                            <a:srgbClr val="000000"/>
                          </a:solidFill>
                          <a:latin typeface="Lato"/>
                          <a:ea typeface="Nãþ"/>
                        </a:rPr>
                        <a:t>10</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700" spc="-1" strike="noStrike">
                          <a:solidFill>
                            <a:srgbClr val="000000"/>
                          </a:solidFill>
                          <a:latin typeface="Lato"/>
                        </a:rPr>
                        <a:t>20</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700" spc="-1" strike="noStrike">
                          <a:solidFill>
                            <a:srgbClr val="000000"/>
                          </a:solidFill>
                          <a:latin typeface="Lato"/>
                        </a:rPr>
                        <a:t>100</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3400">
                <a:tc>
                  <a:txBody>
                    <a:bodyPr lIns="90000" rIns="90000" anchor="t">
                      <a:noAutofit/>
                    </a:bodyPr>
                    <a:p>
                      <a:pPr algn="ctr">
                        <a:lnSpc>
                          <a:spcPct val="100000"/>
                        </a:lnSpc>
                      </a:pPr>
                      <a:r>
                        <a:rPr b="0" lang="en-PH" sz="1700" spc="-1" strike="noStrike">
                          <a:solidFill>
                            <a:srgbClr val="000000"/>
                          </a:solidFill>
                          <a:latin typeface="Lato"/>
                        </a:rPr>
                        <a:t>B</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700" spc="-1" strike="noStrike">
                          <a:solidFill>
                            <a:srgbClr val="000000"/>
                          </a:solidFill>
                          <a:latin typeface="Lato"/>
                          <a:ea typeface="Nãþ"/>
                        </a:rPr>
                        <a:t>₱</a:t>
                      </a:r>
                      <a:r>
                        <a:rPr b="0" lang="en-PH" sz="1700" spc="-1" strike="noStrike">
                          <a:solidFill>
                            <a:srgbClr val="000000"/>
                          </a:solidFill>
                          <a:latin typeface="Lato"/>
                          <a:ea typeface="Nãþ"/>
                        </a:rPr>
                        <a:t>20</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700" spc="-1" strike="noStrike">
                          <a:solidFill>
                            <a:srgbClr val="000000"/>
                          </a:solidFill>
                          <a:latin typeface="Lato"/>
                        </a:rPr>
                        <a:t>40</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700" spc="-1" strike="noStrike">
                          <a:solidFill>
                            <a:srgbClr val="000000"/>
                          </a:solidFill>
                          <a:latin typeface="Lato"/>
                        </a:rPr>
                        <a:t>80</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3400">
                <a:tc>
                  <a:txBody>
                    <a:bodyPr lIns="90000" rIns="90000" anchor="t">
                      <a:noAutofit/>
                    </a:bodyPr>
                    <a:p>
                      <a:pPr algn="ctr">
                        <a:lnSpc>
                          <a:spcPct val="100000"/>
                        </a:lnSpc>
                      </a:pPr>
                      <a:r>
                        <a:rPr b="0" lang="en-PH" sz="1700" spc="-1" strike="noStrike">
                          <a:solidFill>
                            <a:srgbClr val="000000"/>
                          </a:solidFill>
                          <a:latin typeface="Lato"/>
                        </a:rPr>
                        <a:t>C</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700" spc="-1" strike="noStrike">
                          <a:solidFill>
                            <a:srgbClr val="000000"/>
                          </a:solidFill>
                          <a:latin typeface="Lato"/>
                          <a:ea typeface="Nãþ"/>
                        </a:rPr>
                        <a:t>₱</a:t>
                      </a:r>
                      <a:r>
                        <a:rPr b="0" lang="en-PH" sz="1700" spc="-1" strike="noStrike">
                          <a:solidFill>
                            <a:srgbClr val="000000"/>
                          </a:solidFill>
                          <a:latin typeface="Lato"/>
                          <a:ea typeface="Nãþ"/>
                        </a:rPr>
                        <a:t>30</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700" spc="-1" strike="noStrike">
                          <a:solidFill>
                            <a:srgbClr val="000000"/>
                          </a:solidFill>
                          <a:latin typeface="Lato"/>
                        </a:rPr>
                        <a:t>60</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700" spc="-1" strike="noStrike">
                          <a:solidFill>
                            <a:srgbClr val="000000"/>
                          </a:solidFill>
                          <a:latin typeface="Lato"/>
                        </a:rPr>
                        <a:t>60</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3400">
                <a:tc>
                  <a:txBody>
                    <a:bodyPr lIns="90000" rIns="90000" anchor="t">
                      <a:noAutofit/>
                    </a:bodyPr>
                    <a:p>
                      <a:pPr algn="ctr">
                        <a:lnSpc>
                          <a:spcPct val="100000"/>
                        </a:lnSpc>
                      </a:pPr>
                      <a:r>
                        <a:rPr b="0" lang="en-PH" sz="1700" spc="-1" strike="noStrike">
                          <a:solidFill>
                            <a:srgbClr val="000000"/>
                          </a:solidFill>
                          <a:latin typeface="Lato"/>
                        </a:rPr>
                        <a:t>D</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700" spc="-1" strike="noStrike">
                          <a:solidFill>
                            <a:srgbClr val="000000"/>
                          </a:solidFill>
                          <a:latin typeface="Lato"/>
                          <a:ea typeface="Nãþ"/>
                        </a:rPr>
                        <a:t>₱</a:t>
                      </a:r>
                      <a:r>
                        <a:rPr b="0" lang="en-PH" sz="1700" spc="-1" strike="noStrike">
                          <a:solidFill>
                            <a:srgbClr val="000000"/>
                          </a:solidFill>
                          <a:latin typeface="Lato"/>
                          <a:ea typeface="Nãþ"/>
                        </a:rPr>
                        <a:t>40</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700" spc="-1" strike="noStrike">
                          <a:solidFill>
                            <a:srgbClr val="000000"/>
                          </a:solidFill>
                          <a:latin typeface="Lato"/>
                        </a:rPr>
                        <a:t>80</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700" spc="-1" strike="noStrike">
                          <a:solidFill>
                            <a:srgbClr val="000000"/>
                          </a:solidFill>
                          <a:latin typeface="Lato"/>
                        </a:rPr>
                        <a:t>40</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3400">
                <a:tc>
                  <a:txBody>
                    <a:bodyPr lIns="90000" rIns="90000" anchor="t">
                      <a:noAutofit/>
                    </a:bodyPr>
                    <a:p>
                      <a:pPr algn="ctr">
                        <a:lnSpc>
                          <a:spcPct val="100000"/>
                        </a:lnSpc>
                      </a:pPr>
                      <a:r>
                        <a:rPr b="0" lang="en-PH" sz="1700" spc="-1" strike="noStrike">
                          <a:solidFill>
                            <a:srgbClr val="000000"/>
                          </a:solidFill>
                          <a:latin typeface="Lato"/>
                        </a:rPr>
                        <a:t>E</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700" spc="-1" strike="noStrike">
                          <a:solidFill>
                            <a:srgbClr val="000000"/>
                          </a:solidFill>
                          <a:latin typeface="Lato"/>
                          <a:ea typeface="Nãþ"/>
                        </a:rPr>
                        <a:t>₱</a:t>
                      </a:r>
                      <a:r>
                        <a:rPr b="0" lang="en-PH" sz="1700" spc="-1" strike="noStrike">
                          <a:solidFill>
                            <a:srgbClr val="000000"/>
                          </a:solidFill>
                          <a:latin typeface="Lato"/>
                          <a:ea typeface="Nãþ"/>
                        </a:rPr>
                        <a:t>50</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700" spc="-1" strike="noStrike">
                          <a:solidFill>
                            <a:srgbClr val="000000"/>
                          </a:solidFill>
                          <a:latin typeface="Lato"/>
                        </a:rPr>
                        <a:t>100</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700" spc="-1" strike="noStrike">
                          <a:solidFill>
                            <a:srgbClr val="000000"/>
                          </a:solidFill>
                          <a:latin typeface="Lato"/>
                        </a:rPr>
                        <a:t>20</a:t>
                      </a:r>
                      <a:endParaRPr b="0" lang="en-PH" sz="17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Rectangle 10"/>
          <p:cNvSpPr/>
          <p:nvPr/>
        </p:nvSpPr>
        <p:spPr>
          <a:xfrm>
            <a:off x="-113040" y="532080"/>
            <a:ext cx="105811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6" name="Rectangle 11"/>
          <p:cNvSpPr/>
          <p:nvPr/>
        </p:nvSpPr>
        <p:spPr>
          <a:xfrm>
            <a:off x="426960" y="532080"/>
            <a:ext cx="10138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000" spc="-1" strike="noStrike">
                <a:solidFill>
                  <a:srgbClr val="ffffff"/>
                </a:solidFill>
                <a:latin typeface="Montserrat Medium"/>
                <a:ea typeface="DejaVu Sans"/>
              </a:rPr>
              <a:t>Pagtukoy sa Ekilibriyong Presyo at Ekilibriyong Dami</a:t>
            </a:r>
            <a:endParaRPr b="0" lang="en-PH" sz="30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7" name=""/>
          <p:cNvSpPr/>
          <p:nvPr/>
        </p:nvSpPr>
        <p:spPr>
          <a:xfrm>
            <a:off x="804600" y="1425240"/>
            <a:ext cx="10792440" cy="2643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1134"/>
              </a:spcBef>
              <a:spcAft>
                <a:spcPts val="1134"/>
              </a:spcAft>
            </a:pPr>
            <a:r>
              <a:rPr b="1" i="1" lang="en-PH" sz="2000" spc="-1" strike="noStrike">
                <a:solidFill>
                  <a:srgbClr val="000000"/>
                </a:solidFill>
                <a:latin typeface="Lato"/>
                <a:ea typeface="AppleSystemUIFont"/>
              </a:rPr>
              <a:t>3. Sa Pamamagitan ng Demand at Supply Function</a:t>
            </a:r>
            <a:endParaRPr b="0" lang="en-PH" sz="20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AppleSystemUIFont"/>
              </a:rPr>
              <a:t>Sa pag-alam ng ekilibriyong presyo at ekilibriyong dami ng gamit at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at </a:t>
            </a:r>
            <a:r>
              <a:rPr b="0" i="1" lang="en-PH" sz="1800" spc="-1" strike="noStrike">
                <a:solidFill>
                  <a:srgbClr val="000000"/>
                </a:solidFill>
                <a:latin typeface="Lato"/>
                <a:ea typeface="AppleSystemUIFont"/>
              </a:rPr>
              <a:t>supply function</a:t>
            </a:r>
            <a:r>
              <a:rPr b="0" lang="en-PH" sz="1800" spc="-1" strike="noStrike">
                <a:solidFill>
                  <a:srgbClr val="000000"/>
                </a:solidFill>
                <a:latin typeface="Lato"/>
                <a:ea typeface="AppleSystemUIFont"/>
              </a:rPr>
              <a:t>, maaari nating gamitin ang </a:t>
            </a:r>
            <a:r>
              <a:rPr b="0" i="1" lang="en-PH" sz="1800" spc="-1" strike="noStrike">
                <a:solidFill>
                  <a:srgbClr val="000000"/>
                </a:solidFill>
                <a:latin typeface="Lato"/>
                <a:ea typeface="AppleSystemUIFont"/>
              </a:rPr>
              <a:t>equation</a:t>
            </a:r>
            <a:r>
              <a:rPr b="0" lang="en-PH" sz="1800" spc="-1" strike="noStrike">
                <a:solidFill>
                  <a:srgbClr val="000000"/>
                </a:solidFill>
                <a:latin typeface="Lato"/>
                <a:ea typeface="AppleSystemUIFont"/>
              </a:rPr>
              <a:t> na Q</a:t>
            </a:r>
            <a:r>
              <a:rPr b="0" lang="en-PH" sz="1200" spc="-1" strike="noStrike">
                <a:solidFill>
                  <a:srgbClr val="000000"/>
                </a:solidFill>
                <a:latin typeface="Lato"/>
                <a:ea typeface="AppleSystemUIFont"/>
              </a:rPr>
              <a:t>d</a:t>
            </a:r>
            <a:r>
              <a:rPr b="0" lang="en-PH" sz="1800" spc="-1" strike="noStrike">
                <a:solidFill>
                  <a:srgbClr val="000000"/>
                </a:solidFill>
                <a:latin typeface="Lato"/>
                <a:ea typeface="AppleSystemUIFont"/>
              </a:rPr>
              <a:t> = Q</a:t>
            </a:r>
            <a:r>
              <a:rPr b="0" lang="en-PH" sz="1200" spc="-1" strike="noStrike">
                <a:solidFill>
                  <a:srgbClr val="000000"/>
                </a:solidFill>
                <a:latin typeface="Lato"/>
                <a:ea typeface="AppleSystemUIFont"/>
              </a:rPr>
              <a:t>s</a:t>
            </a:r>
            <a:r>
              <a:rPr b="0" lang="en-PH" sz="1800" spc="-1" strike="noStrike">
                <a:solidFill>
                  <a:srgbClr val="000000"/>
                </a:solidFill>
                <a:latin typeface="Lato"/>
                <a:ea typeface="AppleSystemUIFont"/>
              </a:rPr>
              <a:t> at pagsamahin lamang ang mga parehong </a:t>
            </a:r>
            <a:r>
              <a:rPr b="0" i="1" lang="en-PH" sz="1800" spc="-1" strike="noStrike">
                <a:solidFill>
                  <a:srgbClr val="000000"/>
                </a:solidFill>
                <a:latin typeface="Lato"/>
                <a:ea typeface="AppleSystemUIFont"/>
              </a:rPr>
              <a:t>dependent</a:t>
            </a:r>
            <a:r>
              <a:rPr b="0" lang="en-PH" sz="1800" spc="-1" strike="noStrike">
                <a:solidFill>
                  <a:srgbClr val="000000"/>
                </a:solidFill>
                <a:latin typeface="Lato"/>
                <a:ea typeface="AppleSystemUIFont"/>
              </a:rPr>
              <a:t> at </a:t>
            </a:r>
            <a:r>
              <a:rPr b="0" i="1" lang="en-PH" sz="1800" spc="-1" strike="noStrike">
                <a:solidFill>
                  <a:srgbClr val="000000"/>
                </a:solidFill>
                <a:latin typeface="Lato"/>
                <a:ea typeface="AppleSystemUIFont"/>
              </a:rPr>
              <a:t>independent variables</a:t>
            </a:r>
            <a:r>
              <a:rPr b="0" lang="en-PH" sz="1800" spc="-1" strike="noStrike">
                <a:solidFill>
                  <a:srgbClr val="000000"/>
                </a:solidFill>
                <a:latin typeface="Lato"/>
                <a:ea typeface="AppleSystemUIFont"/>
              </a:rPr>
              <a:t> ng dalawang </a:t>
            </a:r>
            <a:r>
              <a:rPr b="0" i="1" lang="en-PH" sz="1800" spc="-1" strike="noStrike">
                <a:solidFill>
                  <a:srgbClr val="000000"/>
                </a:solidFill>
                <a:latin typeface="Lato"/>
                <a:ea typeface="AppleSystemUIFont"/>
              </a:rPr>
              <a:t>functions</a:t>
            </a:r>
            <a:r>
              <a:rPr b="0" lang="en-PH" sz="1800" spc="-1" strike="noStrike">
                <a:solidFill>
                  <a:srgbClr val="000000"/>
                </a:solidFill>
                <a:latin typeface="Lato"/>
                <a:ea typeface="AppleSystemUIFont"/>
              </a:rPr>
              <a:t>.</a:t>
            </a:r>
            <a:endParaRPr b="0" lang="en-PH" sz="1800" spc="-1" strike="noStrike">
              <a:solidFill>
                <a:srgbClr val="000000"/>
              </a:solidFill>
              <a:latin typeface="Arial"/>
            </a:endParaRPr>
          </a:p>
          <a:p>
            <a:pPr algn="just">
              <a:lnSpc>
                <a:spcPct val="100000"/>
              </a:lnSpc>
              <a:spcBef>
                <a:spcPts val="567"/>
              </a:spcBef>
              <a:spcAft>
                <a:spcPts val="567"/>
              </a:spcAft>
            </a:pPr>
            <a:r>
              <a:rPr b="1" lang="en-PH" sz="1800" spc="-1" strike="noStrike">
                <a:solidFill>
                  <a:srgbClr val="000000"/>
                </a:solidFill>
                <a:latin typeface="Lato"/>
                <a:ea typeface="AppleSystemUIFont"/>
              </a:rPr>
              <a:t>Halimbawa:</a:t>
            </a:r>
            <a:r>
              <a:rPr b="0" lang="en-PH" sz="1800" spc="-1" strike="noStrike">
                <a:solidFill>
                  <a:srgbClr val="000000"/>
                </a:solidFill>
                <a:latin typeface="Lato"/>
                <a:ea typeface="AppleSystemUIFont"/>
              </a:rPr>
              <a:t> Ang </a:t>
            </a:r>
            <a:r>
              <a:rPr b="0" i="1" lang="en-PH" sz="1800" spc="-1" strike="noStrike">
                <a:solidFill>
                  <a:srgbClr val="000000"/>
                </a:solidFill>
                <a:latin typeface="Lato"/>
                <a:ea typeface="AppleSystemUIFont"/>
              </a:rPr>
              <a:t>demand function </a:t>
            </a:r>
            <a:r>
              <a:rPr b="0" lang="en-PH" sz="1800" spc="-1" strike="noStrike">
                <a:solidFill>
                  <a:srgbClr val="000000"/>
                </a:solidFill>
                <a:latin typeface="Lato"/>
                <a:ea typeface="AppleSystemUIFont"/>
              </a:rPr>
              <a:t>na Q</a:t>
            </a:r>
            <a:r>
              <a:rPr b="0" lang="en-PH" sz="1200" spc="-1" strike="noStrike">
                <a:solidFill>
                  <a:srgbClr val="000000"/>
                </a:solidFill>
                <a:latin typeface="Lato"/>
                <a:ea typeface="AppleSystemUIFont"/>
              </a:rPr>
              <a:t>d</a:t>
            </a:r>
            <a:r>
              <a:rPr b="0" lang="en-PH" sz="1800" spc="-1" strike="noStrike">
                <a:solidFill>
                  <a:srgbClr val="000000"/>
                </a:solidFill>
                <a:latin typeface="Lato"/>
                <a:ea typeface="AppleSystemUIFont"/>
              </a:rPr>
              <a:t> = 120 – 2P at supply function na Q</a:t>
            </a:r>
            <a:r>
              <a:rPr b="0" lang="en-PH" sz="1200" spc="-1" strike="noStrike">
                <a:solidFill>
                  <a:srgbClr val="000000"/>
                </a:solidFill>
                <a:latin typeface="Lato"/>
                <a:ea typeface="AppleSystemUIFont"/>
              </a:rPr>
              <a:t>s</a:t>
            </a:r>
            <a:r>
              <a:rPr b="0" lang="en-PH" sz="1800" spc="-1" strike="noStrike">
                <a:solidFill>
                  <a:srgbClr val="000000"/>
                </a:solidFill>
                <a:latin typeface="Lato"/>
                <a:ea typeface="AppleSystemUIFont"/>
              </a:rPr>
              <a:t> = 0 + 2P. Makukuha natin na ang ekilibriyong presyo ay 30 at and ekilibriyong dami ay 60.</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p:txBody>
      </p:sp>
      <p:sp>
        <p:nvSpPr>
          <p:cNvPr id="148" name=""/>
          <p:cNvSpPr/>
          <p:nvPr/>
        </p:nvSpPr>
        <p:spPr>
          <a:xfrm>
            <a:off x="1863000" y="3859200"/>
            <a:ext cx="2806200" cy="1315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PH" sz="1800" spc="-1" strike="noStrike">
                <a:solidFill>
                  <a:srgbClr val="000000"/>
                </a:solidFill>
                <a:latin typeface="Lato"/>
              </a:rPr>
              <a:t>Q</a:t>
            </a:r>
            <a:r>
              <a:rPr b="0" lang="en-PH" sz="1200" spc="-1" strike="noStrike">
                <a:solidFill>
                  <a:srgbClr val="000000"/>
                </a:solidFill>
                <a:latin typeface="Lato"/>
              </a:rPr>
              <a:t>d</a:t>
            </a:r>
            <a:r>
              <a:rPr b="0" lang="en-PH" sz="1800" spc="-1" strike="noStrike">
                <a:solidFill>
                  <a:srgbClr val="000000"/>
                </a:solidFill>
                <a:latin typeface="Lato"/>
              </a:rPr>
              <a:t> = Q</a:t>
            </a:r>
            <a:r>
              <a:rPr b="0" lang="en-PH" sz="1200" spc="-1" strike="noStrike">
                <a:solidFill>
                  <a:srgbClr val="000000"/>
                </a:solidFill>
                <a:latin typeface="Lato"/>
              </a:rPr>
              <a:t>s</a:t>
            </a:r>
            <a:endParaRPr b="0" lang="en-PH" sz="1200" spc="-1" strike="noStrike">
              <a:solidFill>
                <a:srgbClr val="000000"/>
              </a:solidFill>
              <a:latin typeface="Arial"/>
            </a:endParaRPr>
          </a:p>
          <a:p>
            <a:pPr algn="ctr">
              <a:lnSpc>
                <a:spcPct val="100000"/>
              </a:lnSpc>
            </a:pPr>
            <a:r>
              <a:rPr b="0" lang="en-PH" sz="1800" spc="-1" strike="noStrike">
                <a:solidFill>
                  <a:srgbClr val="000000"/>
                </a:solidFill>
                <a:latin typeface="Lato"/>
              </a:rPr>
              <a:t>120 − 2p = − + 2P    </a:t>
            </a:r>
            <a:endParaRPr b="0" lang="en-PH" sz="1800" spc="-1" strike="noStrike">
              <a:solidFill>
                <a:srgbClr val="000000"/>
              </a:solidFill>
              <a:latin typeface="Arial"/>
            </a:endParaRPr>
          </a:p>
          <a:p>
            <a:pPr algn="ctr">
              <a:lnSpc>
                <a:spcPct val="100000"/>
              </a:lnSpc>
            </a:pPr>
            <a:r>
              <a:rPr b="0" lang="en-PH" sz="1800" spc="-1" strike="noStrike">
                <a:solidFill>
                  <a:srgbClr val="000000"/>
                </a:solidFill>
                <a:latin typeface="Lato"/>
              </a:rPr>
              <a:t>−</a:t>
            </a:r>
            <a:r>
              <a:rPr b="0" lang="en-PH" sz="1800" spc="-1" strike="noStrike">
                <a:solidFill>
                  <a:srgbClr val="000000"/>
                </a:solidFill>
                <a:latin typeface="Lato"/>
              </a:rPr>
              <a:t>2P − 2P = −120       </a:t>
            </a:r>
            <a:endParaRPr b="0" lang="en-PH" sz="1800" spc="-1" strike="noStrike">
              <a:solidFill>
                <a:srgbClr val="000000"/>
              </a:solidFill>
              <a:latin typeface="Arial"/>
            </a:endParaRPr>
          </a:p>
          <a:p>
            <a:pPr algn="ctr">
              <a:lnSpc>
                <a:spcPct val="100000"/>
              </a:lnSpc>
            </a:pPr>
            <a:endParaRPr b="0" lang="en-PH" sz="1800" spc="-1" strike="noStrike">
              <a:solidFill>
                <a:srgbClr val="000000"/>
              </a:solidFill>
              <a:latin typeface="Arial"/>
            </a:endParaRPr>
          </a:p>
        </p:txBody>
      </p:sp>
      <p:sp>
        <p:nvSpPr>
          <p:cNvPr id="149" name=""/>
          <p:cNvSpPr/>
          <p:nvPr/>
        </p:nvSpPr>
        <p:spPr>
          <a:xfrm>
            <a:off x="2477520" y="4799880"/>
            <a:ext cx="785160" cy="750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PH" sz="1800" spc="-1" strike="noStrike" u="sng">
                <a:solidFill>
                  <a:srgbClr val="000000"/>
                </a:solidFill>
                <a:uFillTx/>
                <a:latin typeface="Lato"/>
              </a:rPr>
              <a:t>−</a:t>
            </a:r>
            <a:r>
              <a:rPr b="0" lang="en-PH" sz="1800" spc="-1" strike="noStrike" u="sng">
                <a:solidFill>
                  <a:srgbClr val="000000"/>
                </a:solidFill>
                <a:uFillTx/>
                <a:latin typeface="Lato"/>
              </a:rPr>
              <a:t>4P</a:t>
            </a:r>
            <a:endParaRPr b="0" lang="en-PH" sz="1800" spc="-1" strike="noStrike">
              <a:solidFill>
                <a:srgbClr val="000000"/>
              </a:solidFill>
              <a:latin typeface="Arial"/>
            </a:endParaRPr>
          </a:p>
          <a:p>
            <a:pPr algn="ctr">
              <a:lnSpc>
                <a:spcPct val="100000"/>
              </a:lnSpc>
            </a:pPr>
            <a:r>
              <a:rPr b="0" lang="en-PH" sz="1800" spc="-1" strike="noStrike">
                <a:solidFill>
                  <a:srgbClr val="000000"/>
                </a:solidFill>
                <a:latin typeface="Lato"/>
              </a:rPr>
              <a:t>−</a:t>
            </a:r>
            <a:r>
              <a:rPr b="0" lang="en-PH" sz="1800" spc="-1" strike="noStrike">
                <a:solidFill>
                  <a:srgbClr val="000000"/>
                </a:solidFill>
                <a:latin typeface="Lato"/>
              </a:rPr>
              <a:t>4</a:t>
            </a:r>
            <a:endParaRPr b="0" lang="en-PH" sz="1800" spc="-1" strike="noStrike">
              <a:solidFill>
                <a:srgbClr val="000000"/>
              </a:solidFill>
              <a:latin typeface="Arial"/>
            </a:endParaRPr>
          </a:p>
        </p:txBody>
      </p:sp>
      <p:sp>
        <p:nvSpPr>
          <p:cNvPr id="150" name=""/>
          <p:cNvSpPr/>
          <p:nvPr/>
        </p:nvSpPr>
        <p:spPr>
          <a:xfrm>
            <a:off x="3305520" y="4800240"/>
            <a:ext cx="785160" cy="750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PH" sz="1800" spc="-1" strike="noStrike" u="sng">
                <a:solidFill>
                  <a:srgbClr val="000000"/>
                </a:solidFill>
                <a:uFillTx/>
                <a:latin typeface="Lato"/>
              </a:rPr>
              <a:t>−</a:t>
            </a:r>
            <a:r>
              <a:rPr b="0" lang="en-PH" sz="1800" spc="-1" strike="noStrike" u="sng">
                <a:solidFill>
                  <a:srgbClr val="000000"/>
                </a:solidFill>
                <a:uFillTx/>
                <a:latin typeface="Lato"/>
              </a:rPr>
              <a:t>120</a:t>
            </a:r>
            <a:endParaRPr b="0" lang="en-PH" sz="1800" spc="-1" strike="noStrike">
              <a:solidFill>
                <a:srgbClr val="000000"/>
              </a:solidFill>
              <a:latin typeface="Arial"/>
            </a:endParaRPr>
          </a:p>
          <a:p>
            <a:pPr algn="ctr">
              <a:lnSpc>
                <a:spcPct val="100000"/>
              </a:lnSpc>
            </a:pPr>
            <a:r>
              <a:rPr b="0" lang="en-PH" sz="1800" spc="-1" strike="noStrike">
                <a:solidFill>
                  <a:srgbClr val="000000"/>
                </a:solidFill>
                <a:latin typeface="Lato"/>
              </a:rPr>
              <a:t>−</a:t>
            </a:r>
            <a:r>
              <a:rPr b="0" lang="en-PH" sz="1800" spc="-1" strike="noStrike">
                <a:solidFill>
                  <a:srgbClr val="000000"/>
                </a:solidFill>
                <a:latin typeface="Lato"/>
              </a:rPr>
              <a:t>4</a:t>
            </a:r>
            <a:endParaRPr b="0" lang="en-PH" sz="1800" spc="-1" strike="noStrike">
              <a:solidFill>
                <a:srgbClr val="000000"/>
              </a:solidFill>
              <a:latin typeface="Arial"/>
            </a:endParaRPr>
          </a:p>
        </p:txBody>
      </p:sp>
      <p:sp>
        <p:nvSpPr>
          <p:cNvPr id="151" name=""/>
          <p:cNvSpPr/>
          <p:nvPr/>
        </p:nvSpPr>
        <p:spPr>
          <a:xfrm>
            <a:off x="3104280" y="4850640"/>
            <a:ext cx="314640" cy="396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800" spc="-1" strike="noStrike">
                <a:solidFill>
                  <a:srgbClr val="000000"/>
                </a:solidFill>
                <a:latin typeface="Lato"/>
                <a:ea typeface="AppleSystemUIFont"/>
              </a:rPr>
              <a:t>=</a:t>
            </a:r>
            <a:endParaRPr b="0" lang="en-PH" sz="1800" spc="-1" strike="noStrike">
              <a:solidFill>
                <a:srgbClr val="000000"/>
              </a:solidFill>
              <a:latin typeface="Arial"/>
            </a:endParaRPr>
          </a:p>
        </p:txBody>
      </p:sp>
      <p:sp>
        <p:nvSpPr>
          <p:cNvPr id="152" name=""/>
          <p:cNvSpPr/>
          <p:nvPr/>
        </p:nvSpPr>
        <p:spPr>
          <a:xfrm>
            <a:off x="1691640" y="5395320"/>
            <a:ext cx="2020680" cy="82116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pPr>
            <a:r>
              <a:rPr b="0" lang="en-PH" sz="1800" spc="-1" strike="noStrike">
                <a:solidFill>
                  <a:srgbClr val="000000"/>
                </a:solidFill>
                <a:latin typeface="Lato"/>
                <a:ea typeface="AppleSystemUIFont"/>
              </a:rPr>
              <a:t>P = 30</a:t>
            </a:r>
            <a:endParaRPr b="0" lang="en-PH" sz="1800" spc="-1" strike="noStrike">
              <a:solidFill>
                <a:srgbClr val="000000"/>
              </a:solidFill>
              <a:latin typeface="Arial"/>
            </a:endParaRPr>
          </a:p>
          <a:p>
            <a:pPr algn="r">
              <a:lnSpc>
                <a:spcPct val="100000"/>
              </a:lnSpc>
            </a:pPr>
            <a:r>
              <a:rPr b="0" lang="en-PH" sz="1800" spc="-1" strike="noStrike">
                <a:solidFill>
                  <a:srgbClr val="000000"/>
                </a:solidFill>
                <a:latin typeface="Lato"/>
                <a:ea typeface="AppleSystemUIFont"/>
              </a:rPr>
              <a:t>E</a:t>
            </a:r>
            <a:r>
              <a:rPr b="0" lang="en-PH" sz="1200" spc="-1" strike="noStrike">
                <a:solidFill>
                  <a:srgbClr val="000000"/>
                </a:solidFill>
                <a:latin typeface="Lato"/>
                <a:ea typeface="AppleSystemUIFont"/>
              </a:rPr>
              <a:t>p</a:t>
            </a:r>
            <a:r>
              <a:rPr b="0" lang="en-PH" sz="1800" spc="-1" strike="noStrike">
                <a:solidFill>
                  <a:srgbClr val="000000"/>
                </a:solidFill>
                <a:latin typeface="Lato"/>
                <a:ea typeface="AppleSystemUIFont"/>
              </a:rPr>
              <a:t> = P = 30</a:t>
            </a:r>
            <a:endParaRPr b="0" lang="en-PH" sz="1800" spc="-1" strike="noStrike">
              <a:solidFill>
                <a:srgbClr val="000000"/>
              </a:solidFill>
              <a:latin typeface="Arial"/>
            </a:endParaRPr>
          </a:p>
        </p:txBody>
      </p:sp>
      <p:sp>
        <p:nvSpPr>
          <p:cNvPr id="153" name=""/>
          <p:cNvSpPr/>
          <p:nvPr/>
        </p:nvSpPr>
        <p:spPr>
          <a:xfrm>
            <a:off x="5378400" y="3893040"/>
            <a:ext cx="1986840" cy="2234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800" spc="-1" strike="noStrike">
                <a:solidFill>
                  <a:srgbClr val="000000"/>
                </a:solidFill>
                <a:latin typeface="Lato"/>
              </a:rPr>
              <a:t>Q</a:t>
            </a:r>
            <a:r>
              <a:rPr b="0" lang="en-PH" sz="1200" spc="-1" strike="noStrike">
                <a:solidFill>
                  <a:srgbClr val="000000"/>
                </a:solidFill>
                <a:latin typeface="Lato"/>
              </a:rPr>
              <a:t>d</a:t>
            </a:r>
            <a:r>
              <a:rPr b="0" lang="en-PH" sz="1800" spc="-1" strike="noStrike">
                <a:solidFill>
                  <a:srgbClr val="000000"/>
                </a:solidFill>
                <a:latin typeface="Lato"/>
              </a:rPr>
              <a:t> = 120 − 2p</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     </a:t>
            </a:r>
            <a:r>
              <a:rPr b="0" lang="en-PH" sz="1800" spc="-1" strike="noStrike">
                <a:solidFill>
                  <a:srgbClr val="000000"/>
                </a:solidFill>
                <a:latin typeface="Lato"/>
              </a:rPr>
              <a:t>= 120 − 2(30)</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     </a:t>
            </a:r>
            <a:r>
              <a:rPr b="0" lang="en-PH" sz="1800" spc="-1" strike="noStrike">
                <a:solidFill>
                  <a:srgbClr val="000000"/>
                </a:solidFill>
                <a:latin typeface="Lato"/>
              </a:rPr>
              <a:t>= 120 − 60</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     </a:t>
            </a:r>
            <a:r>
              <a:rPr b="0" lang="en-PH" sz="1800" spc="-1" strike="noStrike">
                <a:solidFill>
                  <a:srgbClr val="000000"/>
                </a:solidFill>
                <a:latin typeface="Lato"/>
              </a:rPr>
              <a:t>= 60</a:t>
            </a:r>
            <a:endParaRPr b="0" lang="en-PH" sz="1800" spc="-1" strike="noStrike">
              <a:solidFill>
                <a:srgbClr val="000000"/>
              </a:solidFill>
              <a:latin typeface="Arial"/>
            </a:endParaRPr>
          </a:p>
        </p:txBody>
      </p:sp>
      <p:sp>
        <p:nvSpPr>
          <p:cNvPr id="154" name=""/>
          <p:cNvSpPr/>
          <p:nvPr/>
        </p:nvSpPr>
        <p:spPr>
          <a:xfrm>
            <a:off x="8092440" y="3901320"/>
            <a:ext cx="2291760" cy="1442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800" spc="-1" strike="noStrike">
                <a:solidFill>
                  <a:srgbClr val="000000"/>
                </a:solidFill>
                <a:latin typeface="Lato"/>
              </a:rPr>
              <a:t>Q</a:t>
            </a:r>
            <a:r>
              <a:rPr b="0" lang="en-PH" sz="1200" spc="-1" strike="noStrike">
                <a:solidFill>
                  <a:srgbClr val="000000"/>
                </a:solidFill>
                <a:latin typeface="Lato"/>
              </a:rPr>
              <a:t>s</a:t>
            </a:r>
            <a:r>
              <a:rPr b="0" lang="en-PH" sz="1800" spc="-1" strike="noStrike">
                <a:solidFill>
                  <a:srgbClr val="000000"/>
                </a:solidFill>
                <a:latin typeface="Lato"/>
              </a:rPr>
              <a:t> = 0 − 2p</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     </a:t>
            </a:r>
            <a:r>
              <a:rPr b="0" lang="en-PH" sz="1800" spc="-1" strike="noStrike">
                <a:solidFill>
                  <a:srgbClr val="000000"/>
                </a:solidFill>
                <a:latin typeface="Lato"/>
              </a:rPr>
              <a:t>= 0 + 2(3)</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     </a:t>
            </a:r>
            <a:r>
              <a:rPr b="0" lang="en-PH" sz="1800" spc="-1" strike="noStrike">
                <a:solidFill>
                  <a:srgbClr val="000000"/>
                </a:solidFill>
                <a:latin typeface="Lato"/>
              </a:rPr>
              <a:t>= 60</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15"/>
          <p:cNvSpPr/>
          <p:nvPr/>
        </p:nvSpPr>
        <p:spPr>
          <a:xfrm>
            <a:off x="-113040" y="552240"/>
            <a:ext cx="368100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6" name="Rectangle 192"/>
          <p:cNvSpPr/>
          <p:nvPr/>
        </p:nvSpPr>
        <p:spPr>
          <a:xfrm>
            <a:off x="540000" y="480240"/>
            <a:ext cx="2867760" cy="651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57" name="Rectangle 194"/>
          <p:cNvSpPr/>
          <p:nvPr/>
        </p:nvSpPr>
        <p:spPr>
          <a:xfrm>
            <a:off x="720000" y="1496160"/>
            <a:ext cx="1096920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8" name=""/>
          <p:cNvSpPr/>
          <p:nvPr/>
        </p:nvSpPr>
        <p:spPr>
          <a:xfrm>
            <a:off x="720000" y="1486080"/>
            <a:ext cx="1041696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800" spc="-1" strike="noStrike">
                <a:solidFill>
                  <a:srgbClr val="000000"/>
                </a:solidFill>
                <a:latin typeface="Lato"/>
              </a:rPr>
              <a:t>I. Panuto: Gamit ang sumusunod na </a:t>
            </a:r>
            <a:r>
              <a:rPr b="0" i="1" lang="en-PH" sz="1800" spc="-1" strike="noStrike">
                <a:solidFill>
                  <a:srgbClr val="000000"/>
                </a:solidFill>
                <a:latin typeface="Lato"/>
              </a:rPr>
              <a:t>demand</a:t>
            </a:r>
            <a:r>
              <a:rPr b="0" lang="en-PH" sz="1800" spc="-1" strike="noStrike">
                <a:solidFill>
                  <a:srgbClr val="000000"/>
                </a:solidFill>
                <a:latin typeface="Lato"/>
              </a:rPr>
              <a:t> at </a:t>
            </a:r>
            <a:r>
              <a:rPr b="0" i="1" lang="en-PH" sz="1800" spc="-1" strike="noStrike">
                <a:solidFill>
                  <a:srgbClr val="000000"/>
                </a:solidFill>
                <a:latin typeface="Lato"/>
              </a:rPr>
              <a:t>supply function</a:t>
            </a:r>
            <a:r>
              <a:rPr b="0" lang="en-PH" sz="1800" spc="-1" strike="noStrike">
                <a:solidFill>
                  <a:srgbClr val="000000"/>
                </a:solidFill>
                <a:latin typeface="Lato"/>
              </a:rPr>
              <a:t>, alamin ang ekilibriyong preso at ekilibriyong dami sa pamilihan.</a:t>
            </a:r>
            <a:endParaRPr b="0" lang="en-PH" sz="1800" spc="-1" strike="noStrike">
              <a:solidFill>
                <a:srgbClr val="000000"/>
              </a:solidFill>
              <a:latin typeface="Arial"/>
            </a:endParaRPr>
          </a:p>
        </p:txBody>
      </p:sp>
      <p:graphicFrame>
        <p:nvGraphicFramePr>
          <p:cNvPr id="159" name=""/>
          <p:cNvGraphicFramePr/>
          <p:nvPr/>
        </p:nvGraphicFramePr>
        <p:xfrm>
          <a:off x="803160" y="2501280"/>
          <a:ext cx="9929520" cy="2509920"/>
        </p:xfrm>
        <a:graphic>
          <a:graphicData uri="http://schemas.openxmlformats.org/drawingml/2006/table">
            <a:tbl>
              <a:tblPr/>
              <a:tblGrid>
                <a:gridCol w="2481480"/>
                <a:gridCol w="2481480"/>
                <a:gridCol w="2481480"/>
                <a:gridCol w="2485440"/>
              </a:tblGrid>
              <a:tr h="384120">
                <a:tc>
                  <a:txBody>
                    <a:bodyPr lIns="90000" rIns="90000" anchor="t">
                      <a:noAutofit/>
                    </a:bodyPr>
                    <a:p>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ea typeface="Nãþ"/>
                        </a:rPr>
                        <a:t>Sagot sa blg. 1</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ea typeface="Nãþ"/>
                        </a:rPr>
                        <a:t>Sagot sa blg. 2</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856440">
                <a:tc>
                  <a:txBody>
                    <a:bodyPr lIns="90000" rIns="90000" anchor="t">
                      <a:noAutofit/>
                    </a:bodyPr>
                    <a:p>
                      <a:pPr>
                        <a:lnSpc>
                          <a:spcPct val="100000"/>
                        </a:lnSpc>
                      </a:pPr>
                      <a:r>
                        <a:rPr b="0" lang="en-PH" sz="1800" spc="-1" strike="noStrike">
                          <a:solidFill>
                            <a:srgbClr val="000000"/>
                          </a:solidFill>
                          <a:latin typeface="Lato"/>
                        </a:rPr>
                        <a:t>1. Q</a:t>
                      </a:r>
                      <a:r>
                        <a:rPr b="0" lang="en-PH" sz="1200" spc="-1" strike="noStrike">
                          <a:solidFill>
                            <a:srgbClr val="000000"/>
                          </a:solidFill>
                          <a:latin typeface="Lato"/>
                        </a:rPr>
                        <a:t>d</a:t>
                      </a:r>
                      <a:r>
                        <a:rPr b="0" lang="en-PH" sz="1800" spc="-1" strike="noStrike">
                          <a:solidFill>
                            <a:srgbClr val="000000"/>
                          </a:solidFill>
                          <a:latin typeface="Lato"/>
                        </a:rPr>
                        <a:t> </a:t>
                      </a:r>
                      <a:r>
                        <a:rPr b="0" lang="en-PH" sz="1800" spc="-1" strike="noStrike">
                          <a:solidFill>
                            <a:srgbClr val="000000"/>
                          </a:solidFill>
                          <a:latin typeface="Lato"/>
                          <a:ea typeface="Nãþ"/>
                        </a:rPr>
                        <a:t>= 100 − 14p</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Nãþ"/>
                        </a:rPr>
                        <a:t>    </a:t>
                      </a:r>
                      <a:r>
                        <a:rPr b="0" lang="en-PH" sz="1800" spc="-1" strike="noStrike">
                          <a:solidFill>
                            <a:srgbClr val="000000"/>
                          </a:solidFill>
                          <a:latin typeface="Lato"/>
                          <a:ea typeface="Nãþ"/>
                        </a:rPr>
                        <a:t>Q</a:t>
                      </a:r>
                      <a:r>
                        <a:rPr b="0" lang="en-PH" sz="1200" spc="-1" strike="noStrike">
                          <a:solidFill>
                            <a:srgbClr val="000000"/>
                          </a:solidFill>
                          <a:latin typeface="Lato"/>
                          <a:ea typeface="Nãþ"/>
                        </a:rPr>
                        <a:t>s</a:t>
                      </a:r>
                      <a:r>
                        <a:rPr b="0" lang="en-PH" sz="1800" spc="-1" strike="noStrike">
                          <a:solidFill>
                            <a:srgbClr val="000000"/>
                          </a:solidFill>
                          <a:latin typeface="Lato"/>
                          <a:ea typeface="Nãþ"/>
                        </a:rPr>
                        <a:t> = 0 + 6p</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800" spc="-1" strike="noStrike">
                          <a:solidFill>
                            <a:srgbClr val="000000"/>
                          </a:solidFill>
                          <a:latin typeface="Lato"/>
                          <a:ea typeface="Nãþ"/>
                        </a:rPr>
                        <a:t>(E</a:t>
                      </a:r>
                      <a:r>
                        <a:rPr b="0" lang="en-PH" sz="1200" spc="-1" strike="noStrike">
                          <a:solidFill>
                            <a:srgbClr val="000000"/>
                          </a:solidFill>
                          <a:latin typeface="Lato"/>
                          <a:ea typeface="Nãþ"/>
                        </a:rPr>
                        <a:t>p</a:t>
                      </a:r>
                      <a:r>
                        <a:rPr b="0" lang="en-PH" sz="1800" spc="-1" strike="noStrike">
                          <a:solidFill>
                            <a:srgbClr val="000000"/>
                          </a:solidFill>
                          <a:latin typeface="Lato"/>
                          <a:ea typeface="Nãþ"/>
                        </a:rPr>
                        <a:t>) _____________</a:t>
                      </a:r>
                      <a:endParaRPr b="0" lang="en-PH" sz="1800" spc="-1" strike="noStrike">
                        <a:solidFill>
                          <a:srgbClr val="000000"/>
                        </a:solidFill>
                        <a:latin typeface="Arial"/>
                      </a:endParaRPr>
                    </a:p>
                    <a:p>
                      <a:pPr algn="ctr">
                        <a:lnSpc>
                          <a:spcPct val="100000"/>
                        </a:lnSpc>
                      </a:pPr>
                      <a:r>
                        <a:rPr b="0" lang="en-PH" sz="1800" spc="-1" strike="noStrike">
                          <a:solidFill>
                            <a:srgbClr val="000000"/>
                          </a:solidFill>
                          <a:latin typeface="Lato"/>
                          <a:ea typeface="Nãþ"/>
                        </a:rPr>
                        <a:t>(E</a:t>
                      </a:r>
                      <a:r>
                        <a:rPr b="0" lang="en-PH" sz="1200" spc="-1" strike="noStrike">
                          <a:solidFill>
                            <a:srgbClr val="000000"/>
                          </a:solidFill>
                          <a:latin typeface="Lato"/>
                          <a:ea typeface="Nãþ"/>
                        </a:rPr>
                        <a:t>d</a:t>
                      </a:r>
                      <a:r>
                        <a:rPr b="0" lang="en-PH" sz="1800" spc="-1" strike="noStrike">
                          <a:solidFill>
                            <a:srgbClr val="000000"/>
                          </a:solidFill>
                          <a:latin typeface="Lato"/>
                          <a:ea typeface="Nãþ"/>
                        </a:rPr>
                        <a:t>) _____________</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2. Q</a:t>
                      </a:r>
                      <a:r>
                        <a:rPr b="0" lang="en-PH" sz="1200" spc="-1" strike="noStrike">
                          <a:solidFill>
                            <a:srgbClr val="000000"/>
                          </a:solidFill>
                          <a:latin typeface="Lato"/>
                        </a:rPr>
                        <a:t>d</a:t>
                      </a:r>
                      <a:r>
                        <a:rPr b="0" lang="en-PH" sz="1800" spc="-1" strike="noStrike">
                          <a:solidFill>
                            <a:srgbClr val="000000"/>
                          </a:solidFill>
                          <a:latin typeface="Lato"/>
                        </a:rPr>
                        <a:t> </a:t>
                      </a:r>
                      <a:r>
                        <a:rPr b="0" lang="en-PH" sz="1800" spc="-1" strike="noStrike">
                          <a:solidFill>
                            <a:srgbClr val="000000"/>
                          </a:solidFill>
                          <a:latin typeface="Lato"/>
                          <a:ea typeface="Nãþ"/>
                        </a:rPr>
                        <a:t>= 250 − 8p</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Nãþ"/>
                        </a:rPr>
                        <a:t>    </a:t>
                      </a:r>
                      <a:r>
                        <a:rPr b="0" lang="en-PH" sz="1800" spc="-1" strike="noStrike">
                          <a:solidFill>
                            <a:srgbClr val="000000"/>
                          </a:solidFill>
                          <a:latin typeface="Lato"/>
                          <a:ea typeface="Nãþ"/>
                        </a:rPr>
                        <a:t>Q</a:t>
                      </a:r>
                      <a:r>
                        <a:rPr b="0" lang="en-PH" sz="1200" spc="-1" strike="noStrike">
                          <a:solidFill>
                            <a:srgbClr val="000000"/>
                          </a:solidFill>
                          <a:latin typeface="Lato"/>
                          <a:ea typeface="Nãþ"/>
                        </a:rPr>
                        <a:t>s</a:t>
                      </a:r>
                      <a:r>
                        <a:rPr b="0" lang="en-PH" sz="1800" spc="-1" strike="noStrike">
                          <a:solidFill>
                            <a:srgbClr val="000000"/>
                          </a:solidFill>
                          <a:latin typeface="Lato"/>
                          <a:ea typeface="Nãþ"/>
                        </a:rPr>
                        <a:t> = −50 + 7p</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800" spc="-1" strike="noStrike">
                          <a:solidFill>
                            <a:srgbClr val="000000"/>
                          </a:solidFill>
                          <a:latin typeface="Lato"/>
                          <a:ea typeface="Nãþ"/>
                        </a:rPr>
                        <a:t>(E</a:t>
                      </a:r>
                      <a:r>
                        <a:rPr b="0" lang="en-PH" sz="1200" spc="-1" strike="noStrike">
                          <a:solidFill>
                            <a:srgbClr val="000000"/>
                          </a:solidFill>
                          <a:latin typeface="Lato"/>
                          <a:ea typeface="Nãþ"/>
                        </a:rPr>
                        <a:t>p</a:t>
                      </a:r>
                      <a:r>
                        <a:rPr b="0" lang="en-PH" sz="1800" spc="-1" strike="noStrike">
                          <a:solidFill>
                            <a:srgbClr val="000000"/>
                          </a:solidFill>
                          <a:latin typeface="Lato"/>
                          <a:ea typeface="Nãþ"/>
                        </a:rPr>
                        <a:t>) _____________</a:t>
                      </a:r>
                      <a:endParaRPr b="0" lang="en-PH" sz="1800" spc="-1" strike="noStrike">
                        <a:solidFill>
                          <a:srgbClr val="000000"/>
                        </a:solidFill>
                        <a:latin typeface="Arial"/>
                      </a:endParaRPr>
                    </a:p>
                    <a:p>
                      <a:pPr algn="ctr">
                        <a:lnSpc>
                          <a:spcPct val="100000"/>
                        </a:lnSpc>
                      </a:pPr>
                      <a:r>
                        <a:rPr b="0" lang="en-PH" sz="1800" spc="-1" strike="noStrike">
                          <a:solidFill>
                            <a:srgbClr val="000000"/>
                          </a:solidFill>
                          <a:latin typeface="Lato"/>
                          <a:ea typeface="Nãþ"/>
                        </a:rPr>
                        <a:t>(E</a:t>
                      </a:r>
                      <a:r>
                        <a:rPr b="0" lang="en-PH" sz="1200" spc="-1" strike="noStrike">
                          <a:solidFill>
                            <a:srgbClr val="000000"/>
                          </a:solidFill>
                          <a:latin typeface="Lato"/>
                          <a:ea typeface="Nãþ"/>
                        </a:rPr>
                        <a:t>d</a:t>
                      </a:r>
                      <a:r>
                        <a:rPr b="0" lang="en-PH" sz="1800" spc="-1" strike="noStrike">
                          <a:solidFill>
                            <a:srgbClr val="000000"/>
                          </a:solidFill>
                          <a:latin typeface="Lato"/>
                          <a:ea typeface="Nãþ"/>
                        </a:rPr>
                        <a:t>) _____________</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66480">
                <a:tc>
                  <a:txBody>
                    <a:bodyPr lIns="90000" rIns="90000" anchor="t">
                      <a:noAutofit/>
                    </a:bodyPr>
                    <a:p>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ea typeface="Nãþ"/>
                        </a:rPr>
                        <a:t>Sagot sa blg. 3</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ea typeface="Nãþ"/>
                        </a:rPr>
                        <a:t>Sagot sa blg. 4</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857160">
                <a:tc>
                  <a:txBody>
                    <a:bodyPr lIns="90000" rIns="90000" anchor="t">
                      <a:noAutofit/>
                    </a:bodyPr>
                    <a:p>
                      <a:pPr>
                        <a:lnSpc>
                          <a:spcPct val="100000"/>
                        </a:lnSpc>
                      </a:pPr>
                      <a:r>
                        <a:rPr b="0" lang="en-PH" sz="1800" spc="-1" strike="noStrike">
                          <a:solidFill>
                            <a:srgbClr val="000000"/>
                          </a:solidFill>
                          <a:latin typeface="Lato"/>
                        </a:rPr>
                        <a:t>3. Q</a:t>
                      </a:r>
                      <a:r>
                        <a:rPr b="0" lang="en-PH" sz="1200" spc="-1" strike="noStrike">
                          <a:solidFill>
                            <a:srgbClr val="000000"/>
                          </a:solidFill>
                          <a:latin typeface="Lato"/>
                        </a:rPr>
                        <a:t>d</a:t>
                      </a:r>
                      <a:r>
                        <a:rPr b="0" lang="en-PH" sz="1800" spc="-1" strike="noStrike">
                          <a:solidFill>
                            <a:srgbClr val="000000"/>
                          </a:solidFill>
                          <a:latin typeface="Lato"/>
                        </a:rPr>
                        <a:t> </a:t>
                      </a:r>
                      <a:r>
                        <a:rPr b="0" lang="en-PH" sz="1800" spc="-1" strike="noStrike">
                          <a:solidFill>
                            <a:srgbClr val="000000"/>
                          </a:solidFill>
                          <a:latin typeface="Lato"/>
                          <a:ea typeface="Nãþ"/>
                        </a:rPr>
                        <a:t>= 50 − 2p</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Nãþ"/>
                        </a:rPr>
                        <a:t>    </a:t>
                      </a:r>
                      <a:r>
                        <a:rPr b="0" lang="en-PH" sz="1800" spc="-1" strike="noStrike">
                          <a:solidFill>
                            <a:srgbClr val="000000"/>
                          </a:solidFill>
                          <a:latin typeface="Lato"/>
                          <a:ea typeface="Nãþ"/>
                        </a:rPr>
                        <a:t>Q</a:t>
                      </a:r>
                      <a:r>
                        <a:rPr b="0" lang="en-PH" sz="1200" spc="-1" strike="noStrike">
                          <a:solidFill>
                            <a:srgbClr val="000000"/>
                          </a:solidFill>
                          <a:latin typeface="Lato"/>
                          <a:ea typeface="Nãþ"/>
                        </a:rPr>
                        <a:t>s</a:t>
                      </a:r>
                      <a:r>
                        <a:rPr b="0" lang="en-PH" sz="1800" spc="-1" strike="noStrike">
                          <a:solidFill>
                            <a:srgbClr val="000000"/>
                          </a:solidFill>
                          <a:latin typeface="Lato"/>
                          <a:ea typeface="Nãþ"/>
                        </a:rPr>
                        <a:t> = 10 + 3p</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800" spc="-1" strike="noStrike">
                          <a:solidFill>
                            <a:srgbClr val="000000"/>
                          </a:solidFill>
                          <a:latin typeface="Lato"/>
                          <a:ea typeface="Nãþ"/>
                        </a:rPr>
                        <a:t>(E</a:t>
                      </a:r>
                      <a:r>
                        <a:rPr b="0" lang="en-PH" sz="1200" spc="-1" strike="noStrike">
                          <a:solidFill>
                            <a:srgbClr val="000000"/>
                          </a:solidFill>
                          <a:latin typeface="Lato"/>
                          <a:ea typeface="Nãþ"/>
                        </a:rPr>
                        <a:t>p</a:t>
                      </a:r>
                      <a:r>
                        <a:rPr b="0" lang="en-PH" sz="1800" spc="-1" strike="noStrike">
                          <a:solidFill>
                            <a:srgbClr val="000000"/>
                          </a:solidFill>
                          <a:latin typeface="Lato"/>
                          <a:ea typeface="Nãþ"/>
                        </a:rPr>
                        <a:t>) _____________</a:t>
                      </a:r>
                      <a:endParaRPr b="0" lang="en-PH" sz="1800" spc="-1" strike="noStrike">
                        <a:solidFill>
                          <a:srgbClr val="000000"/>
                        </a:solidFill>
                        <a:latin typeface="Arial"/>
                      </a:endParaRPr>
                    </a:p>
                    <a:p>
                      <a:pPr algn="ctr">
                        <a:lnSpc>
                          <a:spcPct val="100000"/>
                        </a:lnSpc>
                      </a:pPr>
                      <a:r>
                        <a:rPr b="0" lang="en-PH" sz="1800" spc="-1" strike="noStrike">
                          <a:solidFill>
                            <a:srgbClr val="000000"/>
                          </a:solidFill>
                          <a:latin typeface="Lato"/>
                          <a:ea typeface="Nãþ"/>
                        </a:rPr>
                        <a:t>(E</a:t>
                      </a:r>
                      <a:r>
                        <a:rPr b="0" lang="en-PH" sz="1200" spc="-1" strike="noStrike">
                          <a:solidFill>
                            <a:srgbClr val="000000"/>
                          </a:solidFill>
                          <a:latin typeface="Lato"/>
                          <a:ea typeface="Nãþ"/>
                        </a:rPr>
                        <a:t>d</a:t>
                      </a:r>
                      <a:r>
                        <a:rPr b="0" lang="en-PH" sz="1800" spc="-1" strike="noStrike">
                          <a:solidFill>
                            <a:srgbClr val="000000"/>
                          </a:solidFill>
                          <a:latin typeface="Lato"/>
                          <a:ea typeface="Nãþ"/>
                        </a:rPr>
                        <a:t>) _____________</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4. Q</a:t>
                      </a:r>
                      <a:r>
                        <a:rPr b="0" lang="en-PH" sz="1200" spc="-1" strike="noStrike">
                          <a:solidFill>
                            <a:srgbClr val="000000"/>
                          </a:solidFill>
                          <a:latin typeface="Lato"/>
                        </a:rPr>
                        <a:t>d</a:t>
                      </a:r>
                      <a:r>
                        <a:rPr b="0" lang="en-PH" sz="1800" spc="-1" strike="noStrike">
                          <a:solidFill>
                            <a:srgbClr val="000000"/>
                          </a:solidFill>
                          <a:latin typeface="Lato"/>
                        </a:rPr>
                        <a:t> </a:t>
                      </a:r>
                      <a:r>
                        <a:rPr b="0" lang="en-PH" sz="1800" spc="-1" strike="noStrike">
                          <a:solidFill>
                            <a:srgbClr val="000000"/>
                          </a:solidFill>
                          <a:latin typeface="Lato"/>
                          <a:ea typeface="Nãþ"/>
                        </a:rPr>
                        <a:t>= 75 − 5p</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Nãþ"/>
                        </a:rPr>
                        <a:t>    </a:t>
                      </a:r>
                      <a:r>
                        <a:rPr b="0" lang="en-PH" sz="1800" spc="-1" strike="noStrike">
                          <a:solidFill>
                            <a:srgbClr val="000000"/>
                          </a:solidFill>
                          <a:latin typeface="Lato"/>
                          <a:ea typeface="Nãþ"/>
                        </a:rPr>
                        <a:t>Q</a:t>
                      </a:r>
                      <a:r>
                        <a:rPr b="0" lang="en-PH" sz="1200" spc="-1" strike="noStrike">
                          <a:solidFill>
                            <a:srgbClr val="000000"/>
                          </a:solidFill>
                          <a:latin typeface="Lato"/>
                          <a:ea typeface="Nãþ"/>
                        </a:rPr>
                        <a:t>s</a:t>
                      </a:r>
                      <a:r>
                        <a:rPr b="0" lang="en-PH" sz="1800" spc="-1" strike="noStrike">
                          <a:solidFill>
                            <a:srgbClr val="000000"/>
                          </a:solidFill>
                          <a:latin typeface="Lato"/>
                          <a:ea typeface="Nãþ"/>
                        </a:rPr>
                        <a:t> = 5 + 2p</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0" lang="en-PH" sz="1800" spc="-1" strike="noStrike">
                          <a:solidFill>
                            <a:srgbClr val="000000"/>
                          </a:solidFill>
                          <a:latin typeface="Lato"/>
                          <a:ea typeface="Nãþ"/>
                        </a:rPr>
                        <a:t>(E</a:t>
                      </a:r>
                      <a:r>
                        <a:rPr b="0" lang="en-PH" sz="1200" spc="-1" strike="noStrike">
                          <a:solidFill>
                            <a:srgbClr val="000000"/>
                          </a:solidFill>
                          <a:latin typeface="Lato"/>
                          <a:ea typeface="Nãþ"/>
                        </a:rPr>
                        <a:t>p</a:t>
                      </a:r>
                      <a:r>
                        <a:rPr b="0" lang="en-PH" sz="1800" spc="-1" strike="noStrike">
                          <a:solidFill>
                            <a:srgbClr val="000000"/>
                          </a:solidFill>
                          <a:latin typeface="Lato"/>
                          <a:ea typeface="Nãþ"/>
                        </a:rPr>
                        <a:t>) _____________</a:t>
                      </a:r>
                      <a:endParaRPr b="0" lang="en-PH" sz="1800" spc="-1" strike="noStrike">
                        <a:solidFill>
                          <a:srgbClr val="000000"/>
                        </a:solidFill>
                        <a:latin typeface="Arial"/>
                      </a:endParaRPr>
                    </a:p>
                    <a:p>
                      <a:pPr algn="ctr">
                        <a:lnSpc>
                          <a:spcPct val="100000"/>
                        </a:lnSpc>
                      </a:pPr>
                      <a:r>
                        <a:rPr b="0" lang="en-PH" sz="1800" spc="-1" strike="noStrike">
                          <a:solidFill>
                            <a:srgbClr val="000000"/>
                          </a:solidFill>
                          <a:latin typeface="Lato"/>
                          <a:ea typeface="Nãþ"/>
                        </a:rPr>
                        <a:t>(E</a:t>
                      </a:r>
                      <a:r>
                        <a:rPr b="0" lang="en-PH" sz="1200" spc="-1" strike="noStrike">
                          <a:solidFill>
                            <a:srgbClr val="000000"/>
                          </a:solidFill>
                          <a:latin typeface="Lato"/>
                          <a:ea typeface="Nãþ"/>
                        </a:rPr>
                        <a:t>d</a:t>
                      </a:r>
                      <a:r>
                        <a:rPr b="0" lang="en-PH" sz="1800" spc="-1" strike="noStrike">
                          <a:solidFill>
                            <a:srgbClr val="000000"/>
                          </a:solidFill>
                          <a:latin typeface="Lato"/>
                          <a:ea typeface="Nãþ"/>
                        </a:rPr>
                        <a:t>) _____________</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Rectangle 1"/>
          <p:cNvSpPr/>
          <p:nvPr/>
        </p:nvSpPr>
        <p:spPr>
          <a:xfrm>
            <a:off x="-113040" y="552240"/>
            <a:ext cx="548028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1" name="Rectangle 2"/>
          <p:cNvSpPr/>
          <p:nvPr/>
        </p:nvSpPr>
        <p:spPr>
          <a:xfrm>
            <a:off x="426960" y="527760"/>
            <a:ext cx="4940280" cy="676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2" name="Rectangle 3"/>
          <p:cNvSpPr/>
          <p:nvPr/>
        </p:nvSpPr>
        <p:spPr>
          <a:xfrm>
            <a:off x="540000" y="195480"/>
            <a:ext cx="4827240" cy="1196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63" name=""/>
          <p:cNvSpPr/>
          <p:nvPr/>
        </p:nvSpPr>
        <p:spPr>
          <a:xfrm>
            <a:off x="741240" y="1469880"/>
            <a:ext cx="2994120" cy="15314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pPr>
            <a:r>
              <a:rPr b="0" lang="en-PH" sz="1800" spc="-1" strike="noStrike">
                <a:solidFill>
                  <a:srgbClr val="000000"/>
                </a:solidFill>
                <a:latin typeface="Lato"/>
              </a:rPr>
              <a:t>1. E</a:t>
            </a:r>
            <a:r>
              <a:rPr b="0" lang="en-PH" sz="1200" spc="-1" strike="noStrike">
                <a:solidFill>
                  <a:srgbClr val="000000"/>
                </a:solidFill>
                <a:latin typeface="Lato"/>
              </a:rPr>
              <a:t>p</a:t>
            </a:r>
            <a:r>
              <a:rPr b="0" lang="en-PH" sz="1800" spc="-1" strike="noStrike">
                <a:solidFill>
                  <a:srgbClr val="000000"/>
                </a:solidFill>
                <a:latin typeface="Lato"/>
              </a:rPr>
              <a:t> = 5, E</a:t>
            </a:r>
            <a:r>
              <a:rPr b="0" lang="en-PH" sz="1200" spc="-1" strike="noStrike">
                <a:solidFill>
                  <a:srgbClr val="000000"/>
                </a:solidFill>
                <a:latin typeface="Lato"/>
              </a:rPr>
              <a:t>d</a:t>
            </a:r>
            <a:r>
              <a:rPr b="0" lang="en-PH" sz="1800" spc="-1" strike="noStrike">
                <a:solidFill>
                  <a:srgbClr val="000000"/>
                </a:solidFill>
                <a:latin typeface="Lato"/>
              </a:rPr>
              <a:t> = 30</a:t>
            </a:r>
            <a:endParaRPr b="0" lang="en-PH" sz="1800" spc="-1" strike="noStrike">
              <a:solidFill>
                <a:srgbClr val="000000"/>
              </a:solidFill>
              <a:latin typeface="Arial"/>
              <a:ea typeface="PingFang SC"/>
            </a:endParaRPr>
          </a:p>
          <a:p>
            <a:pPr>
              <a:lnSpc>
                <a:spcPct val="100000"/>
              </a:lnSpc>
              <a:spcBef>
                <a:spcPts val="850"/>
              </a:spcBef>
              <a:spcAft>
                <a:spcPts val="850"/>
              </a:spcAft>
            </a:pPr>
            <a:r>
              <a:rPr b="0" lang="en-PH" sz="1800" spc="-1" strike="noStrike">
                <a:solidFill>
                  <a:srgbClr val="000000"/>
                </a:solidFill>
                <a:latin typeface="Lato"/>
              </a:rPr>
              <a:t>2. E</a:t>
            </a:r>
            <a:r>
              <a:rPr b="0" lang="en-PH" sz="1200" spc="-1" strike="noStrike">
                <a:solidFill>
                  <a:srgbClr val="000000"/>
                </a:solidFill>
                <a:latin typeface="Lato"/>
              </a:rPr>
              <a:t>p</a:t>
            </a:r>
            <a:r>
              <a:rPr b="0" lang="en-PH" sz="1800" spc="-1" strike="noStrike">
                <a:solidFill>
                  <a:srgbClr val="000000"/>
                </a:solidFill>
                <a:latin typeface="Lato"/>
              </a:rPr>
              <a:t> = 20, E</a:t>
            </a:r>
            <a:r>
              <a:rPr b="0" lang="en-PH" sz="1200" spc="-1" strike="noStrike">
                <a:solidFill>
                  <a:srgbClr val="000000"/>
                </a:solidFill>
                <a:latin typeface="Lato"/>
              </a:rPr>
              <a:t>d</a:t>
            </a:r>
            <a:r>
              <a:rPr b="0" lang="en-PH" sz="1800" spc="-1" strike="noStrike">
                <a:solidFill>
                  <a:srgbClr val="000000"/>
                </a:solidFill>
                <a:latin typeface="Lato"/>
              </a:rPr>
              <a:t> = 90</a:t>
            </a:r>
            <a:endParaRPr b="0" lang="en-PH" sz="1800" spc="-1" strike="noStrike">
              <a:solidFill>
                <a:srgbClr val="000000"/>
              </a:solidFill>
              <a:latin typeface="Arial"/>
              <a:ea typeface="PingFang SC"/>
            </a:endParaRPr>
          </a:p>
          <a:p>
            <a:pPr>
              <a:lnSpc>
                <a:spcPct val="100000"/>
              </a:lnSpc>
              <a:spcBef>
                <a:spcPts val="850"/>
              </a:spcBef>
              <a:spcAft>
                <a:spcPts val="850"/>
              </a:spcAft>
            </a:pPr>
            <a:r>
              <a:rPr b="0" lang="en-PH" sz="1800" spc="-1" strike="noStrike">
                <a:solidFill>
                  <a:srgbClr val="000000"/>
                </a:solidFill>
                <a:latin typeface="Lato"/>
              </a:rPr>
              <a:t>3. E</a:t>
            </a:r>
            <a:r>
              <a:rPr b="0" lang="en-PH" sz="1200" spc="-1" strike="noStrike">
                <a:solidFill>
                  <a:srgbClr val="000000"/>
                </a:solidFill>
                <a:latin typeface="Lato"/>
              </a:rPr>
              <a:t>p</a:t>
            </a:r>
            <a:r>
              <a:rPr b="0" lang="en-PH" sz="1800" spc="-1" strike="noStrike">
                <a:solidFill>
                  <a:srgbClr val="000000"/>
                </a:solidFill>
                <a:latin typeface="Lato"/>
              </a:rPr>
              <a:t> = 8, E</a:t>
            </a:r>
            <a:r>
              <a:rPr b="0" lang="en-PH" sz="1200" spc="-1" strike="noStrike">
                <a:solidFill>
                  <a:srgbClr val="000000"/>
                </a:solidFill>
                <a:latin typeface="Lato"/>
              </a:rPr>
              <a:t>d</a:t>
            </a:r>
            <a:r>
              <a:rPr b="0" lang="en-PH" sz="1800" spc="-1" strike="noStrike">
                <a:solidFill>
                  <a:srgbClr val="000000"/>
                </a:solidFill>
                <a:latin typeface="Lato"/>
              </a:rPr>
              <a:t> = 34</a:t>
            </a:r>
            <a:endParaRPr b="0" lang="en-PH" sz="1800" spc="-1" strike="noStrike">
              <a:solidFill>
                <a:srgbClr val="000000"/>
              </a:solidFill>
              <a:latin typeface="Arial"/>
              <a:ea typeface="PingFang SC"/>
            </a:endParaRPr>
          </a:p>
          <a:p>
            <a:pPr>
              <a:lnSpc>
                <a:spcPct val="100000"/>
              </a:lnSpc>
              <a:spcBef>
                <a:spcPts val="850"/>
              </a:spcBef>
              <a:spcAft>
                <a:spcPts val="850"/>
              </a:spcAft>
            </a:pPr>
            <a:r>
              <a:rPr b="0" lang="en-PH" sz="1800" spc="-1" strike="noStrike">
                <a:solidFill>
                  <a:srgbClr val="000000"/>
                </a:solidFill>
                <a:latin typeface="Lato"/>
              </a:rPr>
              <a:t>4. E</a:t>
            </a:r>
            <a:r>
              <a:rPr b="0" lang="en-PH" sz="1200" spc="-1" strike="noStrike">
                <a:solidFill>
                  <a:srgbClr val="000000"/>
                </a:solidFill>
                <a:latin typeface="Lato"/>
              </a:rPr>
              <a:t>p</a:t>
            </a:r>
            <a:r>
              <a:rPr b="0" lang="en-PH" sz="1800" spc="-1" strike="noStrike">
                <a:solidFill>
                  <a:srgbClr val="000000"/>
                </a:solidFill>
                <a:latin typeface="Lato"/>
              </a:rPr>
              <a:t> = 10, E</a:t>
            </a:r>
            <a:r>
              <a:rPr b="0" lang="en-PH" sz="1200" spc="-1" strike="noStrike">
                <a:solidFill>
                  <a:srgbClr val="000000"/>
                </a:solidFill>
                <a:latin typeface="Lato"/>
              </a:rPr>
              <a:t>d</a:t>
            </a:r>
            <a:r>
              <a:rPr b="0" lang="en-PH" sz="1800" spc="-1" strike="noStrike">
                <a:solidFill>
                  <a:srgbClr val="000000"/>
                </a:solidFill>
                <a:latin typeface="Lato"/>
              </a:rPr>
              <a:t> = 25</a:t>
            </a:r>
            <a:endParaRPr b="0" lang="en-PH" sz="1800" spc="-1" strike="noStrike">
              <a:solidFill>
                <a:srgbClr val="000000"/>
              </a:solidFill>
              <a:latin typeface="Arial"/>
              <a:ea typeface="PingFang SC"/>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1894</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2023-07-11T17:45:00Z</dcterms:modified>
  <cp:revision>208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