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080" cy="6825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6960" cy="2766960"/>
          </a:xfrm>
          <a:prstGeom prst="rect">
            <a:avLst/>
          </a:prstGeom>
          <a:ln w="0">
            <a:noFill/>
          </a:ln>
        </p:spPr>
      </p:pic>
      <p:sp>
        <p:nvSpPr>
          <p:cNvPr id="2" name="Rectangle 5"/>
          <p:cNvSpPr/>
          <p:nvPr/>
        </p:nvSpPr>
        <p:spPr>
          <a:xfrm>
            <a:off x="3487320" y="1475280"/>
            <a:ext cx="8672400" cy="3830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2400" cy="352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080" cy="603000"/>
          </a:xfrm>
          <a:prstGeom prst="rect">
            <a:avLst/>
          </a:prstGeom>
          <a:ln w="0">
            <a:noFill/>
          </a:ln>
        </p:spPr>
      </p:pic>
      <p:sp>
        <p:nvSpPr>
          <p:cNvPr id="43" name="Rectangle 7"/>
          <p:cNvSpPr/>
          <p:nvPr/>
        </p:nvSpPr>
        <p:spPr>
          <a:xfrm>
            <a:off x="10868760" y="0"/>
            <a:ext cx="938520" cy="938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2600" cy="1002600"/>
          </a:xfrm>
          <a:prstGeom prst="rect">
            <a:avLst/>
          </a:prstGeom>
          <a:ln w="0">
            <a:noFill/>
          </a:ln>
        </p:spPr>
      </p:pic>
      <p:sp>
        <p:nvSpPr>
          <p:cNvPr id="45"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4400" cy="3352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5520" cy="10728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2000" cy="19166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8160" cy="39430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033080" y="2923920"/>
            <a:ext cx="856656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Communication Skills for Life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2304720" y="40392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72" name=""/>
          <p:cNvSpPr/>
          <p:nvPr/>
        </p:nvSpPr>
        <p:spPr>
          <a:xfrm>
            <a:off x="1080000" y="1260000"/>
            <a:ext cx="230940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Generalization</a:t>
            </a:r>
            <a:endParaRPr b="0" lang="en-PH" sz="1800" spc="-1" strike="noStrike">
              <a:latin typeface="Arial"/>
            </a:endParaRPr>
          </a:p>
        </p:txBody>
      </p:sp>
      <p:sp>
        <p:nvSpPr>
          <p:cNvPr id="173" name=""/>
          <p:cNvSpPr/>
          <p:nvPr/>
        </p:nvSpPr>
        <p:spPr>
          <a:xfrm>
            <a:off x="1080000" y="1724760"/>
            <a:ext cx="10080000" cy="28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One way to interpret the information from what you have listened to or viewed is to develop skills in generalizing. </a:t>
            </a:r>
            <a:r>
              <a:rPr b="0" lang="en-PH" sz="1800" spc="-1" strike="noStrike">
                <a:highlight>
                  <a:srgbClr val="f7d1d5"/>
                </a:highlight>
                <a:latin typeface="Lato"/>
              </a:rPr>
              <a:t>A generalization is a broad statement or an idea that is applied to a group of people or things.</a:t>
            </a:r>
            <a:r>
              <a:rPr b="0" lang="en-PH" sz="1800" spc="-1" strike="noStrike">
                <a:latin typeface="Lato"/>
              </a:rPr>
              <a:t> It is often true but not completely true in all cases or not entirely true because there are usually examples of individuals or situations in which the generalization does not apply.</a:t>
            </a:r>
            <a:endParaRPr b="0" lang="en-PH" sz="1800" spc="-1" strike="noStrike">
              <a:latin typeface="Arial"/>
            </a:endParaRPr>
          </a:p>
        </p:txBody>
      </p:sp>
      <p:sp>
        <p:nvSpPr>
          <p:cNvPr id="174" name=""/>
          <p:cNvSpPr/>
          <p:nvPr/>
        </p:nvSpPr>
        <p:spPr>
          <a:xfrm>
            <a:off x="1080000" y="3134880"/>
            <a:ext cx="368928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How to Generalize:</a:t>
            </a:r>
            <a:endParaRPr b="0" lang="en-PH" sz="1800" spc="-1" strike="noStrike">
              <a:latin typeface="Arial"/>
            </a:endParaRPr>
          </a:p>
        </p:txBody>
      </p:sp>
      <p:sp>
        <p:nvSpPr>
          <p:cNvPr id="175" name=""/>
          <p:cNvSpPr/>
          <p:nvPr/>
        </p:nvSpPr>
        <p:spPr>
          <a:xfrm>
            <a:off x="1062720" y="3598920"/>
            <a:ext cx="1009728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1. It is important that you understand the main idea and key details of what you have listened to or     viewed.</a:t>
            </a:r>
            <a:endParaRPr b="0" lang="en-PH" sz="1800" spc="-1" strike="noStrike">
              <a:latin typeface="Arial"/>
            </a:endParaRPr>
          </a:p>
        </p:txBody>
      </p:sp>
      <p:sp>
        <p:nvSpPr>
          <p:cNvPr id="176" name=""/>
          <p:cNvSpPr/>
          <p:nvPr/>
        </p:nvSpPr>
        <p:spPr>
          <a:xfrm>
            <a:off x="1062720" y="4320000"/>
            <a:ext cx="1009728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2. When you draw conclusions or make a prediction of outcomes, you must base them on the  </a:t>
            </a:r>
            <a:r>
              <a:rPr b="0" lang="en-PH" sz="1800" spc="-1" strike="noStrike">
                <a:latin typeface="Lato"/>
              </a:rPr>
              <a:t>	</a:t>
            </a:r>
            <a:r>
              <a:rPr b="0" lang="en-PH" sz="1800" spc="-1" strike="noStrike">
                <a:latin typeface="Lato"/>
              </a:rPr>
              <a:t>     information that you have listed or viewed.</a:t>
            </a:r>
            <a:endParaRPr b="0" lang="en-PH" sz="1800" spc="-1" strike="noStrike">
              <a:latin typeface="Arial"/>
            </a:endParaRPr>
          </a:p>
        </p:txBody>
      </p:sp>
      <p:sp>
        <p:nvSpPr>
          <p:cNvPr id="177" name=""/>
          <p:cNvSpPr/>
          <p:nvPr/>
        </p:nvSpPr>
        <p:spPr>
          <a:xfrm>
            <a:off x="1062720" y="5057280"/>
            <a:ext cx="971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NFìþ"/>
              </a:rPr>
              <a:t>3. Think about how you will apply the writer’s ideas in different situations.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2161080" y="40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79" name=""/>
          <p:cNvSpPr/>
          <p:nvPr/>
        </p:nvSpPr>
        <p:spPr>
          <a:xfrm>
            <a:off x="1080000" y="1564560"/>
            <a:ext cx="1008000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4. When you make a generalization, be aware of words that do not allow exceptions like “always, never, must, certainly, definitely, and absolutely.”</a:t>
            </a:r>
            <a:endParaRPr b="0" lang="en-PH" sz="1800" spc="-1" strike="noStrike">
              <a:latin typeface="Arial"/>
            </a:endParaRPr>
          </a:p>
        </p:txBody>
      </p:sp>
      <p:sp>
        <p:nvSpPr>
          <p:cNvPr id="180" name=""/>
          <p:cNvSpPr/>
          <p:nvPr/>
        </p:nvSpPr>
        <p:spPr>
          <a:xfrm>
            <a:off x="1080000" y="2520000"/>
            <a:ext cx="75200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5. Remember that the main idea statement is often a generalization.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080000" y="1799640"/>
            <a:ext cx="9327960" cy="3420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r>
              <a:rPr b="1" lang="en-PH" sz="1800" spc="-1" strike="noStrike">
                <a:latin typeface="Lato"/>
              </a:rPr>
              <a:t>Identify whether the statements is TRUE or FALSE.</a:t>
            </a:r>
            <a:endParaRPr b="0" lang="en-PH" sz="1800" spc="-1" strike="noStrike">
              <a:latin typeface="Arial"/>
              <a:ea typeface="PingFang SC"/>
            </a:endParaRPr>
          </a:p>
          <a:p>
            <a:pPr>
              <a:lnSpc>
                <a:spcPct val="100000"/>
              </a:lnSpc>
              <a:spcBef>
                <a:spcPts val="283"/>
              </a:spcBef>
              <a:spcAft>
                <a:spcPts val="283"/>
              </a:spcAft>
              <a:buNone/>
            </a:pPr>
            <a:r>
              <a:rPr b="0" lang="en-PH" sz="1800" spc="-1" strike="noStrike">
                <a:latin typeface="Lato"/>
              </a:rPr>
              <a:t>1. Communication skills include reading, listening, speaking, writing, and viewing.</a:t>
            </a:r>
            <a:endParaRPr b="0" lang="en-PH" sz="1800" spc="-1" strike="noStrike">
              <a:latin typeface="Arial"/>
              <a:ea typeface="PingFang SC"/>
            </a:endParaRPr>
          </a:p>
          <a:p>
            <a:pPr>
              <a:lnSpc>
                <a:spcPct val="100000"/>
              </a:lnSpc>
              <a:spcBef>
                <a:spcPts val="850"/>
              </a:spcBef>
              <a:spcAft>
                <a:spcPts val="850"/>
              </a:spcAft>
              <a:buNone/>
            </a:pPr>
            <a:r>
              <a:rPr b="0" lang="en-PH" sz="1800" spc="-1" strike="noStrike">
                <a:latin typeface="Lato"/>
              </a:rPr>
              <a:t>2. Hand gestures are used to communicate.</a:t>
            </a:r>
            <a:endParaRPr b="0" lang="en-PH" sz="1800" spc="-1" strike="noStrike">
              <a:latin typeface="Arial"/>
              <a:ea typeface="PingFang SC"/>
            </a:endParaRPr>
          </a:p>
          <a:p>
            <a:pPr>
              <a:lnSpc>
                <a:spcPct val="100000"/>
              </a:lnSpc>
              <a:spcBef>
                <a:spcPts val="850"/>
              </a:spcBef>
              <a:spcAft>
                <a:spcPts val="850"/>
              </a:spcAft>
              <a:buNone/>
            </a:pPr>
            <a:r>
              <a:rPr b="0" lang="en-PH" sz="1800" spc="-1" strike="noStrike">
                <a:latin typeface="Lato"/>
              </a:rPr>
              <a:t>3. There are no speech conventions for speech choir or poem recital.</a:t>
            </a:r>
            <a:endParaRPr b="0" lang="en-PH" sz="1800" spc="-1" strike="noStrike">
              <a:latin typeface="Arial"/>
              <a:ea typeface="PingFang SC"/>
            </a:endParaRPr>
          </a:p>
          <a:p>
            <a:pPr>
              <a:lnSpc>
                <a:spcPct val="100000"/>
              </a:lnSpc>
              <a:spcBef>
                <a:spcPts val="850"/>
              </a:spcBef>
              <a:spcAft>
                <a:spcPts val="850"/>
              </a:spcAft>
              <a:buNone/>
            </a:pPr>
            <a:r>
              <a:rPr b="0" lang="en-PH" sz="1800" spc="-1" strike="noStrike">
                <a:latin typeface="Lato"/>
              </a:rPr>
              <a:t>4. Listening skills plays an important role in drawing generalizations and conclusions from </a:t>
            </a:r>
            <a:endParaRPr b="0" lang="en-PH" sz="1800" spc="-1" strike="noStrike">
              <a:latin typeface="Arial"/>
              <a:ea typeface="PingFang SC"/>
            </a:endParaRPr>
          </a:p>
          <a:p>
            <a:pPr>
              <a:lnSpc>
                <a:spcPct val="100000"/>
              </a:lnSpc>
              <a:spcBef>
                <a:spcPts val="850"/>
              </a:spcBef>
              <a:spcAft>
                <a:spcPts val="850"/>
              </a:spcAft>
              <a:buNone/>
            </a:pPr>
            <a:r>
              <a:rPr b="0" lang="en-PH" sz="1800" spc="-1" strike="noStrike">
                <a:latin typeface="Lato"/>
              </a:rPr>
              <a:t>    </a:t>
            </a:r>
            <a:r>
              <a:rPr b="0" lang="en-PH" sz="1800" spc="-1" strike="noStrike">
                <a:latin typeface="Lato"/>
              </a:rPr>
              <a:t>any material viewed.</a:t>
            </a:r>
            <a:endParaRPr b="0" lang="en-PH" sz="1800" spc="-1" strike="noStrike">
              <a:latin typeface="Arial"/>
              <a:ea typeface="PingFang SC"/>
            </a:endParaRPr>
          </a:p>
          <a:p>
            <a:pPr>
              <a:lnSpc>
                <a:spcPct val="100000"/>
              </a:lnSpc>
              <a:spcBef>
                <a:spcPts val="850"/>
              </a:spcBef>
              <a:spcAft>
                <a:spcPts val="850"/>
              </a:spcAft>
              <a:buNone/>
            </a:pPr>
            <a:r>
              <a:rPr b="0" lang="en-PH" sz="1800" spc="-1" strike="noStrike">
                <a:latin typeface="Lato"/>
              </a:rPr>
              <a:t>5. We use listening skills in summarizing information from the text.</a:t>
            </a:r>
            <a:endParaRPr b="0" lang="en-PH" sz="1800" spc="-1" strike="noStrike">
              <a:latin typeface="Arial"/>
              <a:ea typeface="PingFang SC"/>
            </a:endParaRPr>
          </a:p>
          <a:p>
            <a:pPr>
              <a:lnSpc>
                <a:spcPct val="100000"/>
              </a:lnSpc>
              <a:spcBef>
                <a:spcPts val="850"/>
              </a:spcBef>
              <a:spcAft>
                <a:spcPts val="850"/>
              </a:spcAft>
              <a:buNone/>
            </a:pPr>
            <a:endParaRPr b="0" lang="en-PH" sz="1800" spc="-1" strike="noStrike">
              <a:latin typeface="Arial"/>
              <a:ea typeface="PingFang SC"/>
            </a:endParaRPr>
          </a:p>
        </p:txBody>
      </p:sp>
      <p:sp>
        <p:nvSpPr>
          <p:cNvPr id="182" name=""/>
          <p:cNvSpPr/>
          <p:nvPr/>
        </p:nvSpPr>
        <p:spPr>
          <a:xfrm>
            <a:off x="2160000" y="468000"/>
            <a:ext cx="8818920" cy="8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1471680" y="1997640"/>
            <a:ext cx="9327960" cy="3420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1" lang="en-PH" sz="1800" spc="-1" strike="noStrike">
                <a:latin typeface="Lato"/>
              </a:rPr>
              <a:t>True or False.</a:t>
            </a:r>
            <a:endParaRPr b="0" lang="en-PH" sz="1800" spc="-1" strike="noStrike">
              <a:latin typeface="Arial"/>
            </a:endParaRPr>
          </a:p>
          <a:p>
            <a:pPr>
              <a:lnSpc>
                <a:spcPct val="100000"/>
              </a:lnSpc>
              <a:buNone/>
            </a:pPr>
            <a:r>
              <a:rPr b="0" lang="en-PH" sz="1800" spc="-1" strike="noStrike" u="sng">
                <a:uFillTx/>
                <a:latin typeface="Lato"/>
              </a:rPr>
              <a:t>True</a:t>
            </a:r>
            <a:r>
              <a:rPr b="0" lang="en-PH" sz="1800" spc="-1" strike="noStrike">
                <a:latin typeface="Lato"/>
              </a:rPr>
              <a:t>  1. Communication skills include reading, listening, speaking, writing, and viewing.</a:t>
            </a:r>
            <a:endParaRPr b="0" lang="en-PH" sz="1800" spc="-1" strike="noStrike">
              <a:latin typeface="Arial"/>
            </a:endParaRPr>
          </a:p>
          <a:p>
            <a:pPr>
              <a:lnSpc>
                <a:spcPct val="100000"/>
              </a:lnSpc>
              <a:spcBef>
                <a:spcPts val="567"/>
              </a:spcBef>
              <a:spcAft>
                <a:spcPts val="567"/>
              </a:spcAft>
              <a:buNone/>
            </a:pPr>
            <a:r>
              <a:rPr b="0" lang="en-PH" sz="1800" spc="-1" strike="noStrike" u="sng">
                <a:uFillTx/>
                <a:latin typeface="Lato"/>
              </a:rPr>
              <a:t>True</a:t>
            </a:r>
            <a:r>
              <a:rPr b="0" lang="en-PH" sz="1800" spc="-1" strike="noStrike">
                <a:latin typeface="Lato"/>
              </a:rPr>
              <a:t>  2. Hand gestures are used in communication.</a:t>
            </a:r>
            <a:endParaRPr b="0" lang="en-PH" sz="1800" spc="-1" strike="noStrike">
              <a:latin typeface="Arial"/>
            </a:endParaRPr>
          </a:p>
          <a:p>
            <a:pPr>
              <a:lnSpc>
                <a:spcPct val="100000"/>
              </a:lnSpc>
              <a:spcBef>
                <a:spcPts val="567"/>
              </a:spcBef>
              <a:spcAft>
                <a:spcPts val="567"/>
              </a:spcAft>
              <a:buNone/>
            </a:pPr>
            <a:r>
              <a:rPr b="0" lang="en-PH" sz="1800" spc="-1" strike="noStrike" u="sng">
                <a:uFillTx/>
                <a:latin typeface="Lato"/>
              </a:rPr>
              <a:t>False</a:t>
            </a:r>
            <a:r>
              <a:rPr b="0" lang="en-PH" sz="1800" spc="-1" strike="noStrike">
                <a:latin typeface="Lato"/>
              </a:rPr>
              <a:t> 3. There are no speech conventions for speech choir or poem recital.</a:t>
            </a:r>
            <a:endParaRPr b="0" lang="en-PH" sz="1800" spc="-1" strike="noStrike">
              <a:latin typeface="Arial"/>
            </a:endParaRPr>
          </a:p>
          <a:p>
            <a:pPr>
              <a:lnSpc>
                <a:spcPct val="100000"/>
              </a:lnSpc>
              <a:spcBef>
                <a:spcPts val="567"/>
              </a:spcBef>
              <a:spcAft>
                <a:spcPts val="567"/>
              </a:spcAft>
              <a:buNone/>
            </a:pPr>
            <a:r>
              <a:rPr b="0" lang="en-PH" sz="1800" spc="-1" strike="noStrike" u="sng">
                <a:uFillTx/>
                <a:latin typeface="Lato"/>
              </a:rPr>
              <a:t>True</a:t>
            </a:r>
            <a:r>
              <a:rPr b="0" lang="en-PH" sz="1800" spc="-1" strike="noStrike">
                <a:latin typeface="Lato"/>
              </a:rPr>
              <a:t>  4. Listening skills plays an important role in drawing generalizations and conclusions </a:t>
            </a:r>
            <a:endParaRPr b="0" lang="en-PH" sz="1800" spc="-1" strike="noStrike">
              <a:latin typeface="Arial"/>
            </a:endParaRPr>
          </a:p>
          <a:p>
            <a:pPr>
              <a:lnSpc>
                <a:spcPct val="100000"/>
              </a:lnSpc>
              <a:spcBef>
                <a:spcPts val="567"/>
              </a:spcBef>
              <a:spcAft>
                <a:spcPts val="567"/>
              </a:spcAft>
              <a:buNone/>
            </a:pPr>
            <a:r>
              <a:rPr b="0" lang="en-PH" sz="1800" spc="-1" strike="noStrike">
                <a:latin typeface="Lato"/>
              </a:rPr>
              <a:t>             </a:t>
            </a:r>
            <a:r>
              <a:rPr b="0" lang="en-PH" sz="1800" spc="-1" strike="noStrike">
                <a:latin typeface="Lato"/>
              </a:rPr>
              <a:t>from any material viewed.</a:t>
            </a:r>
            <a:endParaRPr b="0" lang="en-PH" sz="1800" spc="-1" strike="noStrike">
              <a:latin typeface="Arial"/>
            </a:endParaRPr>
          </a:p>
          <a:p>
            <a:pPr>
              <a:lnSpc>
                <a:spcPct val="100000"/>
              </a:lnSpc>
              <a:spcBef>
                <a:spcPts val="567"/>
              </a:spcBef>
              <a:spcAft>
                <a:spcPts val="567"/>
              </a:spcAft>
              <a:buNone/>
            </a:pPr>
            <a:r>
              <a:rPr b="0" lang="en-PH" sz="1800" spc="-1" strike="noStrike" u="sng">
                <a:uFillTx/>
                <a:latin typeface="Lato"/>
              </a:rPr>
              <a:t>True</a:t>
            </a:r>
            <a:r>
              <a:rPr b="0" lang="en-PH" sz="1800" spc="-1" strike="noStrike">
                <a:latin typeface="Lato"/>
              </a:rPr>
              <a:t>  5. We use listening skills in summarizing information from the text.</a:t>
            </a:r>
            <a:endParaRPr b="0" lang="en-PH" sz="1800" spc="-1" strike="noStrike">
              <a:latin typeface="Arial"/>
            </a:endParaRPr>
          </a:p>
          <a:p>
            <a:pPr>
              <a:lnSpc>
                <a:spcPct val="100000"/>
              </a:lnSpc>
              <a:spcBef>
                <a:spcPts val="567"/>
              </a:spcBef>
              <a:spcAft>
                <a:spcPts val="567"/>
              </a:spcAft>
              <a:buNone/>
            </a:pPr>
            <a:endParaRPr b="0" lang="en-PH" sz="1800" spc="-1" strike="noStrike">
              <a:latin typeface="Arial"/>
            </a:endParaRPr>
          </a:p>
        </p:txBody>
      </p:sp>
      <p:sp>
        <p:nvSpPr>
          <p:cNvPr id="184" name=""/>
          <p:cNvSpPr/>
          <p:nvPr/>
        </p:nvSpPr>
        <p:spPr>
          <a:xfrm>
            <a:off x="2160720" y="58392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85" name=""/>
          <p:cNvSpPr/>
          <p:nvPr/>
        </p:nvSpPr>
        <p:spPr>
          <a:xfrm>
            <a:off x="5220000" y="1273680"/>
            <a:ext cx="23396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161080" y="58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29" name=""/>
          <p:cNvSpPr/>
          <p:nvPr/>
        </p:nvSpPr>
        <p:spPr>
          <a:xfrm>
            <a:off x="3641040" y="3035520"/>
            <a:ext cx="8705520" cy="10728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0" name=""/>
          <p:cNvSpPr/>
          <p:nvPr/>
        </p:nvSpPr>
        <p:spPr>
          <a:xfrm>
            <a:off x="3641040" y="3035520"/>
            <a:ext cx="8705520" cy="10728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1" name=""/>
          <p:cNvSpPr/>
          <p:nvPr/>
        </p:nvSpPr>
        <p:spPr>
          <a:xfrm>
            <a:off x="1184400" y="1780920"/>
            <a:ext cx="98672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Here are some gestures from Heather Yamada-Hosley who cites few gestures from Vanessa Van Edwards’s video.</a:t>
            </a:r>
            <a:endParaRPr b="0" lang="en-PH" sz="1800" spc="-1" strike="noStrike">
              <a:latin typeface="Arial"/>
            </a:endParaRPr>
          </a:p>
        </p:txBody>
      </p:sp>
      <p:sp>
        <p:nvSpPr>
          <p:cNvPr id="132" name=""/>
          <p:cNvSpPr/>
          <p:nvPr/>
        </p:nvSpPr>
        <p:spPr>
          <a:xfrm>
            <a:off x="1529640" y="2751840"/>
            <a:ext cx="909000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highlight>
                  <a:srgbClr val="f7d1d5"/>
                </a:highlight>
                <a:latin typeface="Lato"/>
                <a:ea typeface="NFìþ"/>
              </a:rPr>
              <a:t>When you say a number, show that number with your fingers.</a:t>
            </a:r>
            <a:r>
              <a:rPr b="0" lang="en-PH" sz="1800" spc="-1" strike="noStrike">
                <a:latin typeface="Lato"/>
                <a:ea typeface="NFìþ"/>
              </a:rPr>
              <a:t> For example, “You </a:t>
            </a:r>
            <a:endParaRPr b="0" lang="en-PH" sz="1800" spc="-1" strike="noStrike">
              <a:latin typeface="Arial"/>
            </a:endParaRPr>
          </a:p>
          <a:p>
            <a:pPr>
              <a:lnSpc>
                <a:spcPct val="100000"/>
              </a:lnSpc>
              <a:buNone/>
            </a:pPr>
            <a:r>
              <a:rPr b="0" lang="en-PH" sz="1800" spc="-1" strike="noStrike">
                <a:latin typeface="Lato"/>
                <a:ea typeface="NFìþ"/>
              </a:rPr>
              <a:t>   </a:t>
            </a:r>
            <a:r>
              <a:rPr b="0" lang="en-PH" sz="1800" spc="-1" strike="noStrike">
                <a:latin typeface="Lato"/>
                <a:ea typeface="NFìþ"/>
              </a:rPr>
              <a:t>need to follow two basic rules to join the club and be a member.” When you say the </a:t>
            </a:r>
            <a:endParaRPr b="0" lang="en-PH" sz="1800" spc="-1" strike="noStrike">
              <a:latin typeface="Arial"/>
            </a:endParaRPr>
          </a:p>
          <a:p>
            <a:pPr>
              <a:lnSpc>
                <a:spcPct val="100000"/>
              </a:lnSpc>
              <a:buNone/>
            </a:pPr>
            <a:r>
              <a:rPr b="0" lang="en-PH" sz="1800" spc="-1" strike="noStrike">
                <a:latin typeface="Lato"/>
                <a:ea typeface="NFìþ"/>
              </a:rPr>
              <a:t>   </a:t>
            </a:r>
            <a:r>
              <a:rPr b="0" lang="en-PH" sz="1800" spc="-1" strike="noStrike">
                <a:latin typeface="Lato"/>
                <a:ea typeface="NFìþ"/>
              </a:rPr>
              <a:t>word “two,” you should be able to show that number with your fingers as well.</a:t>
            </a:r>
            <a:endParaRPr b="0" lang="en-PH" sz="1800" spc="-1" strike="noStrike">
              <a:latin typeface="Arial"/>
            </a:endParaRPr>
          </a:p>
        </p:txBody>
      </p:sp>
      <p:sp>
        <p:nvSpPr>
          <p:cNvPr id="133" name=""/>
          <p:cNvSpPr/>
          <p:nvPr/>
        </p:nvSpPr>
        <p:spPr>
          <a:xfrm>
            <a:off x="1529640" y="4065120"/>
            <a:ext cx="8874000" cy="223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highlight>
                  <a:srgbClr val="f7d1d5"/>
                </a:highlight>
                <a:latin typeface="Lato"/>
                <a:ea typeface="NFìþ"/>
              </a:rPr>
              <a:t>Use your hands to underscore the importance of an issue.</a:t>
            </a:r>
            <a:r>
              <a:rPr b="0" lang="en-PH" sz="1800" spc="-1" strike="noStrike">
                <a:latin typeface="Lato"/>
                <a:ea typeface="NFìþ"/>
              </a:rPr>
              <a:t> If you say, “This is a big </a:t>
            </a:r>
            <a:endParaRPr b="0" lang="en-PH" sz="1800" spc="-1" strike="noStrike">
              <a:latin typeface="Arial"/>
            </a:endParaRPr>
          </a:p>
          <a:p>
            <a:pPr>
              <a:lnSpc>
                <a:spcPct val="100000"/>
              </a:lnSpc>
              <a:buNone/>
            </a:pPr>
            <a:r>
              <a:rPr b="0" lang="en-PH" sz="1800" spc="-1" strike="noStrike">
                <a:latin typeface="Lato"/>
                <a:ea typeface="NFìþ"/>
              </a:rPr>
              <a:t>   </a:t>
            </a:r>
            <a:r>
              <a:rPr b="0" lang="en-PH" sz="1800" spc="-1" strike="noStrike">
                <a:latin typeface="Lato"/>
                <a:ea typeface="NFìþ"/>
              </a:rPr>
              <a:t>problem,” you would hold your hands wider apart to give your words visual impact. </a:t>
            </a:r>
            <a:endParaRPr b="0" lang="en-PH" sz="1800" spc="-1" strike="noStrike">
              <a:latin typeface="Arial"/>
            </a:endParaRPr>
          </a:p>
          <a:p>
            <a:pPr>
              <a:lnSpc>
                <a:spcPct val="100000"/>
              </a:lnSpc>
              <a:buNone/>
            </a:pPr>
            <a:r>
              <a:rPr b="0" lang="en-PH" sz="1800" spc="-1" strike="noStrike">
                <a:latin typeface="Lato"/>
                <a:ea typeface="NFìþ"/>
              </a:rPr>
              <a:t>   </a:t>
            </a:r>
            <a:r>
              <a:rPr b="0" lang="en-PH" sz="1800" spc="-1" strike="noStrike">
                <a:latin typeface="Lato"/>
                <a:ea typeface="NFìþ"/>
              </a:rPr>
              <a:t>However, if you say, “That is a small issue,” your thumb and pointer finger must be </a:t>
            </a:r>
            <a:endParaRPr b="0" lang="en-PH" sz="1800" spc="-1" strike="noStrike">
              <a:latin typeface="Arial"/>
            </a:endParaRPr>
          </a:p>
          <a:p>
            <a:pPr>
              <a:lnSpc>
                <a:spcPct val="100000"/>
              </a:lnSpc>
              <a:buNone/>
            </a:pPr>
            <a:r>
              <a:rPr b="0" lang="en-PH" sz="1800" spc="-1" strike="noStrike">
                <a:latin typeface="Lato"/>
                <a:ea typeface="NFìþ"/>
              </a:rPr>
              <a:t>   </a:t>
            </a:r>
            <a:r>
              <a:rPr b="0" lang="en-PH" sz="1800" spc="-1" strike="noStrike">
                <a:latin typeface="Lato"/>
                <a:ea typeface="NFìþ"/>
              </a:rPr>
              <a:t>a little apart to show how small the problem is.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981080" y="40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35" name=""/>
          <p:cNvSpPr/>
          <p:nvPr/>
        </p:nvSpPr>
        <p:spPr>
          <a:xfrm>
            <a:off x="1440000" y="1440000"/>
            <a:ext cx="1007964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highlight>
                  <a:srgbClr val="f7d1d5"/>
                </a:highlight>
                <a:latin typeface="Lato"/>
                <a:ea typeface="NFìþ"/>
              </a:rPr>
              <a:t>Emphasize emotional topics by placing a hand over your heart.</a:t>
            </a:r>
            <a:r>
              <a:rPr b="0" lang="en-PH" sz="1800" spc="-1" strike="noStrike">
                <a:latin typeface="Lato"/>
                <a:ea typeface="NFìþ"/>
              </a:rPr>
              <a:t> An example is when </a:t>
            </a:r>
            <a:endParaRPr b="0" lang="en-PH" sz="1800" spc="-1" strike="noStrike">
              <a:latin typeface="Arial"/>
            </a:endParaRPr>
          </a:p>
          <a:p>
            <a:pPr>
              <a:lnSpc>
                <a:spcPct val="100000"/>
              </a:lnSpc>
              <a:buNone/>
            </a:pPr>
            <a:r>
              <a:rPr b="0" lang="en-PH" sz="1800" spc="-1" strike="noStrike">
                <a:latin typeface="Lato"/>
                <a:ea typeface="NFìþ"/>
              </a:rPr>
              <a:t>  </a:t>
            </a:r>
            <a:r>
              <a:rPr b="0" lang="en-PH" sz="1800" spc="-1" strike="noStrike">
                <a:latin typeface="Lato"/>
                <a:ea typeface="NFìþ"/>
              </a:rPr>
              <a:t>you say something like, “This vital issue means a lot to me.”</a:t>
            </a:r>
            <a:endParaRPr b="0" lang="en-PH" sz="1800" spc="-1" strike="noStrike">
              <a:latin typeface="Arial"/>
            </a:endParaRPr>
          </a:p>
        </p:txBody>
      </p:sp>
      <p:sp>
        <p:nvSpPr>
          <p:cNvPr id="136" name=""/>
          <p:cNvSpPr/>
          <p:nvPr/>
        </p:nvSpPr>
        <p:spPr>
          <a:xfrm>
            <a:off x="1476000" y="2337840"/>
            <a:ext cx="91436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highlight>
                  <a:srgbClr val="f7d1d5"/>
                </a:highlight>
                <a:latin typeface="Lato"/>
                <a:ea typeface="NFìþ"/>
              </a:rPr>
              <a:t>Help others keep track of your explanation of two diff erent groups by representing</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highlight>
                  <a:srgbClr val="f7d1d5"/>
                </a:highlight>
                <a:latin typeface="Lato"/>
                <a:ea typeface="NFìþ"/>
              </a:rPr>
              <a:t> </a:t>
            </a:r>
            <a:r>
              <a:rPr b="0" lang="en-PH" sz="1800" spc="-1" strike="noStrike">
                <a:highlight>
                  <a:srgbClr val="f7d1d5"/>
                </a:highlight>
                <a:latin typeface="Lato"/>
                <a:ea typeface="NFìþ"/>
              </a:rPr>
              <a:t>one group with each hand.</a:t>
            </a:r>
            <a:r>
              <a:rPr b="0" lang="en-PH" sz="1800" spc="-1" strike="noStrike">
                <a:highlight>
                  <a:srgbClr val="ffffff"/>
                </a:highlight>
                <a:latin typeface="Lato"/>
                <a:ea typeface="NFìþ"/>
              </a:rPr>
              <a:t> </a:t>
            </a:r>
            <a:r>
              <a:rPr b="0" lang="en-PH" sz="1800" spc="-1" strike="noStrike">
                <a:latin typeface="Lato"/>
                <a:ea typeface="NFìþ"/>
              </a:rPr>
              <a:t>When comparing two proposals, you use your left hand to </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latin typeface="Lato"/>
                <a:ea typeface="NFìþ"/>
              </a:rPr>
              <a:t>refer to proposal one and your right hand for proposal two. Be consistent when you</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latin typeface="Lato"/>
                <a:ea typeface="NFìþ"/>
              </a:rPr>
              <a:t>mention proposal one; raise your left hand a little higher and vice versa. This way, your</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latin typeface="Lato"/>
                <a:ea typeface="NFìþ"/>
              </a:rPr>
              <a:t>audience doesn’t get confused. </a:t>
            </a:r>
            <a:endParaRPr b="0" lang="en-PH" sz="1800" spc="-1" strike="noStrike">
              <a:latin typeface="Arial"/>
            </a:endParaRPr>
          </a:p>
        </p:txBody>
      </p:sp>
      <p:sp>
        <p:nvSpPr>
          <p:cNvPr id="137" name=""/>
          <p:cNvSpPr/>
          <p:nvPr/>
        </p:nvSpPr>
        <p:spPr>
          <a:xfrm>
            <a:off x="1440000" y="4140000"/>
            <a:ext cx="9071640" cy="28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highlight>
                  <a:srgbClr val="f7d1d5"/>
                </a:highlight>
                <a:latin typeface="Lato"/>
                <a:ea typeface="NFìþ"/>
              </a:rPr>
              <a:t>Show two things being brought together by bringing your hands together.</a:t>
            </a:r>
            <a:r>
              <a:rPr b="0" lang="en-PH" sz="1800" spc="-1" strike="noStrike">
                <a:latin typeface="Lato"/>
                <a:ea typeface="NFìþ"/>
              </a:rPr>
              <a:t> An example </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latin typeface="Lato"/>
                <a:ea typeface="NFìþ"/>
              </a:rPr>
              <a:t>from the video: “I see children like babes in the woods.” As you say “children,” you </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latin typeface="Lato"/>
                <a:ea typeface="NFìþ"/>
              </a:rPr>
              <a:t>raise one hand; as you say “babes” you raise the other, and at the end of your    </a:t>
            </a:r>
            <a:endParaRPr b="0" lang="en-PH" sz="1800" spc="-1" strike="noStrike">
              <a:latin typeface="Arial"/>
            </a:endParaRPr>
          </a:p>
          <a:p>
            <a:pPr algn="just">
              <a:lnSpc>
                <a:spcPct val="100000"/>
              </a:lnSpc>
              <a:buNone/>
            </a:pPr>
            <a:r>
              <a:rPr b="0" lang="en-PH" sz="1800" spc="-1" strike="noStrike">
                <a:latin typeface="Lato"/>
                <a:ea typeface="NFìþ"/>
              </a:rPr>
              <a:t>   </a:t>
            </a:r>
            <a:r>
              <a:rPr b="0" lang="en-PH" sz="1800" spc="-1" strike="noStrike">
                <a:latin typeface="Lato"/>
                <a:ea typeface="NFìþ"/>
              </a:rPr>
              <a:t>sentence, bring your hands together, “woods.” There is a visual emphasis that helps a    lot.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rcRect l="7136" t="4737" r="7333" b="8675"/>
          <a:stretch/>
        </p:blipFill>
        <p:spPr>
          <a:xfrm>
            <a:off x="3240000" y="1440000"/>
            <a:ext cx="5219640" cy="2518920"/>
          </a:xfrm>
          <a:prstGeom prst="rect">
            <a:avLst/>
          </a:prstGeom>
          <a:ln w="19080">
            <a:solidFill>
              <a:srgbClr val="000000"/>
            </a:solidFill>
            <a:round/>
          </a:ln>
        </p:spPr>
      </p:pic>
      <p:sp>
        <p:nvSpPr>
          <p:cNvPr id="139" name=""/>
          <p:cNvSpPr/>
          <p:nvPr/>
        </p:nvSpPr>
        <p:spPr>
          <a:xfrm>
            <a:off x="2161080" y="40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40" name=""/>
          <p:cNvSpPr/>
          <p:nvPr/>
        </p:nvSpPr>
        <p:spPr>
          <a:xfrm>
            <a:off x="1080000" y="4320000"/>
            <a:ext cx="10079640" cy="254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This is a speech choir that is like a choir of singers who get together to perform. While a choir sings, a speech choir performs a special speech instead of singing a song. The members of a speech choir chant every part of the speech in perfect unison. They perform a speech choir piece, often a poem, that is spoken or delivered with a theatrical effect.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2160000" y="58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42" name=""/>
          <p:cNvSpPr/>
          <p:nvPr/>
        </p:nvSpPr>
        <p:spPr>
          <a:xfrm>
            <a:off x="1440000" y="1996920"/>
            <a:ext cx="989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The other conventions of the speech choir that are related to voice are the following:</a:t>
            </a:r>
            <a:endParaRPr b="0" lang="en-PH" sz="1800" spc="-1" strike="noStrike">
              <a:latin typeface="Arial"/>
            </a:endParaRPr>
          </a:p>
        </p:txBody>
      </p:sp>
      <p:sp>
        <p:nvSpPr>
          <p:cNvPr id="143" name=""/>
          <p:cNvSpPr/>
          <p:nvPr/>
        </p:nvSpPr>
        <p:spPr>
          <a:xfrm>
            <a:off x="1852560" y="2732400"/>
            <a:ext cx="8947080" cy="28472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latin typeface="Lato"/>
              </a:rPr>
              <a:t>• </a:t>
            </a:r>
            <a:r>
              <a:rPr b="0" lang="en-PH" sz="1800" spc="-1" strike="noStrike">
                <a:latin typeface="Lato"/>
              </a:rPr>
              <a:t>voice quality (light, medium, and dark)</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 </a:t>
            </a:r>
            <a:r>
              <a:rPr b="0" lang="en-PH" sz="1800" spc="-1" strike="noStrike">
                <a:latin typeface="Lato"/>
              </a:rPr>
              <a:t>number of voices (maybe solo speaker, small group, or whole choir)</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 </a:t>
            </a:r>
            <a:r>
              <a:rPr b="0" lang="en-PH" sz="1800" spc="-1" strike="noStrike">
                <a:latin typeface="Lato"/>
              </a:rPr>
              <a:t>pitch or inflection</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 </a:t>
            </a:r>
            <a:r>
              <a:rPr b="0" lang="en-PH" sz="1800" spc="-1" strike="noStrike">
                <a:latin typeface="Lato"/>
              </a:rPr>
              <a:t>power (using volume, force, or loudness for emphasis)</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 </a:t>
            </a:r>
            <a:r>
              <a:rPr b="0" lang="en-PH" sz="1800" spc="-1" strike="noStrike">
                <a:latin typeface="Lato"/>
              </a:rPr>
              <a:t>phrasing and rhythm</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 </a:t>
            </a:r>
            <a:r>
              <a:rPr b="0" lang="en-PH" sz="1800" spc="-1" strike="noStrike">
                <a:latin typeface="Lato"/>
              </a:rPr>
              <a:t>tempo or the rate of speech that relates to the beat of the poem or the piece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2341080" y="40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45" name=""/>
          <p:cNvSpPr/>
          <p:nvPr/>
        </p:nvSpPr>
        <p:spPr>
          <a:xfrm>
            <a:off x="1440000" y="1440000"/>
            <a:ext cx="269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Summarizing</a:t>
            </a:r>
            <a:endParaRPr b="0" lang="en-PH" sz="2000" spc="-1" strike="noStrike">
              <a:latin typeface="Arial"/>
            </a:endParaRPr>
          </a:p>
        </p:txBody>
      </p:sp>
      <p:sp>
        <p:nvSpPr>
          <p:cNvPr id="146" name=""/>
          <p:cNvSpPr/>
          <p:nvPr/>
        </p:nvSpPr>
        <p:spPr>
          <a:xfrm>
            <a:off x="1980000" y="1962000"/>
            <a:ext cx="845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Pointers in summarizing texts that you </a:t>
            </a:r>
            <a:r>
              <a:rPr b="0" lang="en-PH" sz="1800" spc="-1" strike="noStrike">
                <a:highlight>
                  <a:srgbClr val="f7d1d5"/>
                </a:highlight>
                <a:latin typeface="Lato"/>
              </a:rPr>
              <a:t>listened to</a:t>
            </a:r>
            <a:r>
              <a:rPr b="0" lang="en-PH" sz="1800" spc="-1" strike="noStrike">
                <a:latin typeface="Lato"/>
              </a:rPr>
              <a:t>:</a:t>
            </a:r>
            <a:endParaRPr b="0" lang="en-PH" sz="1800" spc="-1" strike="noStrike">
              <a:latin typeface="Arial"/>
            </a:endParaRPr>
          </a:p>
        </p:txBody>
      </p:sp>
      <p:sp>
        <p:nvSpPr>
          <p:cNvPr id="147" name=""/>
          <p:cNvSpPr/>
          <p:nvPr/>
        </p:nvSpPr>
        <p:spPr>
          <a:xfrm>
            <a:off x="1980000" y="2376000"/>
            <a:ext cx="79902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Carefully listen to or view the material to be summarized.</a:t>
            </a:r>
            <a:endParaRPr b="0" lang="en-PH" sz="1800" spc="-1" strike="noStrike">
              <a:latin typeface="Arial"/>
            </a:endParaRPr>
          </a:p>
        </p:txBody>
      </p:sp>
      <p:sp>
        <p:nvSpPr>
          <p:cNvPr id="148" name=""/>
          <p:cNvSpPr/>
          <p:nvPr/>
        </p:nvSpPr>
        <p:spPr>
          <a:xfrm>
            <a:off x="1980000" y="2808000"/>
            <a:ext cx="97902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2. Jot down the main ideas and major details.</a:t>
            </a:r>
            <a:endParaRPr b="0" lang="en-PH" sz="1800" spc="-1" strike="noStrike">
              <a:latin typeface="Arial"/>
            </a:endParaRPr>
          </a:p>
        </p:txBody>
      </p:sp>
      <p:sp>
        <p:nvSpPr>
          <p:cNvPr id="149" name=""/>
          <p:cNvSpPr/>
          <p:nvPr/>
        </p:nvSpPr>
        <p:spPr>
          <a:xfrm>
            <a:off x="1980000" y="3256920"/>
            <a:ext cx="85302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3. Remember that the main idea of the material is the most important idea of your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summary.</a:t>
            </a:r>
            <a:endParaRPr b="0" lang="en-PH" sz="1800" spc="-1" strike="noStrike">
              <a:latin typeface="Arial"/>
            </a:endParaRPr>
          </a:p>
        </p:txBody>
      </p:sp>
      <p:sp>
        <p:nvSpPr>
          <p:cNvPr id="150" name=""/>
          <p:cNvSpPr/>
          <p:nvPr/>
        </p:nvSpPr>
        <p:spPr>
          <a:xfrm>
            <a:off x="1980000" y="3996000"/>
            <a:ext cx="83476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4. Show the connections between the facts and ideas when you summarize.</a:t>
            </a:r>
            <a:endParaRPr b="0" lang="en-PH" sz="1800" spc="-1" strike="noStrike">
              <a:latin typeface="Arial"/>
            </a:endParaRPr>
          </a:p>
        </p:txBody>
      </p:sp>
      <p:sp>
        <p:nvSpPr>
          <p:cNvPr id="151" name=""/>
          <p:cNvSpPr/>
          <p:nvPr/>
        </p:nvSpPr>
        <p:spPr>
          <a:xfrm>
            <a:off x="1983960" y="4428000"/>
            <a:ext cx="618768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5. Leave out unnecessary details.</a:t>
            </a:r>
            <a:endParaRPr b="0" lang="en-PH" sz="1800" spc="-1" strike="noStrike">
              <a:latin typeface="Arial"/>
            </a:endParaRPr>
          </a:p>
        </p:txBody>
      </p:sp>
      <p:sp>
        <p:nvSpPr>
          <p:cNvPr id="152" name=""/>
          <p:cNvSpPr/>
          <p:nvPr/>
        </p:nvSpPr>
        <p:spPr>
          <a:xfrm>
            <a:off x="2016000" y="4876200"/>
            <a:ext cx="896364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6. Make sure that you present the ideas and information in an organized way that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reflects the message or meaning of the text you listened to or viewed.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2340720" y="540000"/>
            <a:ext cx="8818920" cy="85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54" name=""/>
          <p:cNvSpPr/>
          <p:nvPr/>
        </p:nvSpPr>
        <p:spPr>
          <a:xfrm>
            <a:off x="900000" y="1568160"/>
            <a:ext cx="647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Making Generalizations and Conclusions</a:t>
            </a:r>
            <a:endParaRPr b="0" lang="en-PH" sz="1800" spc="-1" strike="noStrike">
              <a:latin typeface="Arial"/>
            </a:endParaRPr>
          </a:p>
        </p:txBody>
      </p:sp>
      <p:pic>
        <p:nvPicPr>
          <p:cNvPr id="155" name="" descr=""/>
          <p:cNvPicPr/>
          <p:nvPr/>
        </p:nvPicPr>
        <p:blipFill>
          <a:blip r:embed="rId1"/>
          <a:stretch/>
        </p:blipFill>
        <p:spPr>
          <a:xfrm>
            <a:off x="1351080" y="2249640"/>
            <a:ext cx="5128920" cy="2430360"/>
          </a:xfrm>
          <a:prstGeom prst="rect">
            <a:avLst/>
          </a:prstGeom>
          <a:ln w="0">
            <a:noFill/>
          </a:ln>
        </p:spPr>
      </p:pic>
      <p:pic>
        <p:nvPicPr>
          <p:cNvPr id="156" name="" descr=""/>
          <p:cNvPicPr/>
          <p:nvPr/>
        </p:nvPicPr>
        <p:blipFill>
          <a:blip r:embed="rId2"/>
          <a:stretch/>
        </p:blipFill>
        <p:spPr>
          <a:xfrm>
            <a:off x="6660000" y="2260800"/>
            <a:ext cx="4095000" cy="2419200"/>
          </a:xfrm>
          <a:prstGeom prst="rect">
            <a:avLst/>
          </a:prstGeom>
          <a:ln w="0">
            <a:noFill/>
          </a:ln>
        </p:spPr>
      </p:pic>
      <p:sp>
        <p:nvSpPr>
          <p:cNvPr id="157" name=""/>
          <p:cNvSpPr/>
          <p:nvPr/>
        </p:nvSpPr>
        <p:spPr>
          <a:xfrm>
            <a:off x="1260360" y="4960080"/>
            <a:ext cx="611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Are the above statements conclusions or generalizations?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2304720" y="40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59" name=""/>
          <p:cNvSpPr/>
          <p:nvPr/>
        </p:nvSpPr>
        <p:spPr>
          <a:xfrm>
            <a:off x="1038600" y="1392840"/>
            <a:ext cx="994140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Generalizing and concluding are important skills that are taught in school. They are also important in life. </a:t>
            </a:r>
            <a:endParaRPr b="0" lang="en-PH" sz="1800" spc="-1" strike="noStrike">
              <a:latin typeface="Arial"/>
            </a:endParaRPr>
          </a:p>
        </p:txBody>
      </p:sp>
      <p:sp>
        <p:nvSpPr>
          <p:cNvPr id="160" name=""/>
          <p:cNvSpPr/>
          <p:nvPr/>
        </p:nvSpPr>
        <p:spPr>
          <a:xfrm>
            <a:off x="1038600" y="2289600"/>
            <a:ext cx="202140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Conclusion</a:t>
            </a:r>
            <a:endParaRPr b="0" lang="en-PH" sz="2000" spc="-1" strike="noStrike">
              <a:latin typeface="Arial"/>
            </a:endParaRPr>
          </a:p>
        </p:txBody>
      </p:sp>
      <p:sp>
        <p:nvSpPr>
          <p:cNvPr id="161" name=""/>
          <p:cNvSpPr/>
          <p:nvPr/>
        </p:nvSpPr>
        <p:spPr>
          <a:xfrm>
            <a:off x="1038600" y="2843640"/>
            <a:ext cx="47214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How to Draw Conclusions:</a:t>
            </a:r>
            <a:endParaRPr b="0" lang="en-PH" sz="1800" spc="-1" strike="noStrike">
              <a:latin typeface="Arial"/>
            </a:endParaRPr>
          </a:p>
        </p:txBody>
      </p:sp>
      <p:sp>
        <p:nvSpPr>
          <p:cNvPr id="162" name=""/>
          <p:cNvSpPr/>
          <p:nvPr/>
        </p:nvSpPr>
        <p:spPr>
          <a:xfrm>
            <a:off x="1008360" y="3365280"/>
            <a:ext cx="10115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You must know the </a:t>
            </a:r>
            <a:r>
              <a:rPr b="0" lang="en-PH" sz="1800" spc="-1" strike="noStrike">
                <a:highlight>
                  <a:srgbClr val="f7d1d5"/>
                </a:highlight>
                <a:latin typeface="Lato"/>
              </a:rPr>
              <a:t>main idea of the selection or the materia</a:t>
            </a:r>
            <a:r>
              <a:rPr b="0" lang="en-PH" sz="1800" spc="-1" strike="noStrike">
                <a:latin typeface="Lato"/>
              </a:rPr>
              <a:t>l you are viewing or listening.</a:t>
            </a:r>
            <a:endParaRPr b="0" lang="en-PH" sz="1800" spc="-1" strike="noStrike">
              <a:latin typeface="Arial"/>
            </a:endParaRPr>
          </a:p>
        </p:txBody>
      </p:sp>
      <p:sp>
        <p:nvSpPr>
          <p:cNvPr id="163" name=""/>
          <p:cNvSpPr/>
          <p:nvPr/>
        </p:nvSpPr>
        <p:spPr>
          <a:xfrm>
            <a:off x="1044360" y="4104000"/>
            <a:ext cx="10115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2. You have to understand the </a:t>
            </a:r>
            <a:r>
              <a:rPr b="0" lang="en-PH" sz="1800" spc="-1" strike="noStrike">
                <a:highlight>
                  <a:srgbClr val="f7d1d5"/>
                </a:highlight>
                <a:latin typeface="Lato"/>
              </a:rPr>
              <a:t>facts and details</a:t>
            </a:r>
            <a:r>
              <a:rPr b="0" lang="en-PH" sz="1800" spc="-1" strike="noStrike">
                <a:latin typeface="Lato"/>
              </a:rPr>
              <a:t> about the main ideas and the subpoints.</a:t>
            </a:r>
            <a:endParaRPr b="0" lang="en-PH" sz="1800" spc="-1" strike="noStrike">
              <a:latin typeface="Arial"/>
            </a:endParaRPr>
          </a:p>
        </p:txBody>
      </p:sp>
      <p:sp>
        <p:nvSpPr>
          <p:cNvPr id="164" name=""/>
          <p:cNvSpPr/>
          <p:nvPr/>
        </p:nvSpPr>
        <p:spPr>
          <a:xfrm>
            <a:off x="1008000" y="4862880"/>
            <a:ext cx="1015200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3. As you listen to the material or as you view the material, ask yourself, “What will happen as a </a:t>
            </a:r>
            <a:r>
              <a:rPr b="0" lang="en-PH" sz="1800" spc="-1" strike="noStrike">
                <a:highlight>
                  <a:srgbClr val="f7d1d5"/>
                </a:highlight>
                <a:latin typeface="Lato"/>
              </a:rPr>
              <a:t>result of these actions or events</a:t>
            </a:r>
            <a:r>
              <a:rPr b="0" lang="en-PH" sz="1800" spc="-1" strike="noStrike">
                <a:latin typeface="Lato"/>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2304720" y="404280"/>
            <a:ext cx="881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Communication Skills for Life</a:t>
            </a:r>
            <a:endParaRPr b="0" lang="en-PH" sz="3600" spc="-1" strike="noStrike">
              <a:latin typeface="Arial"/>
            </a:endParaRPr>
          </a:p>
        </p:txBody>
      </p:sp>
      <p:sp>
        <p:nvSpPr>
          <p:cNvPr id="166" name=""/>
          <p:cNvSpPr/>
          <p:nvPr/>
        </p:nvSpPr>
        <p:spPr>
          <a:xfrm>
            <a:off x="1218600" y="1440000"/>
            <a:ext cx="47214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How to Draw Conclusions:</a:t>
            </a:r>
            <a:endParaRPr b="0" lang="en-PH" sz="1800" spc="-1" strike="noStrike">
              <a:latin typeface="Arial"/>
            </a:endParaRPr>
          </a:p>
        </p:txBody>
      </p:sp>
      <p:sp>
        <p:nvSpPr>
          <p:cNvPr id="167" name=""/>
          <p:cNvSpPr/>
          <p:nvPr/>
        </p:nvSpPr>
        <p:spPr>
          <a:xfrm>
            <a:off x="1258920" y="1908000"/>
            <a:ext cx="9901080" cy="254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4. Build your </a:t>
            </a:r>
            <a:r>
              <a:rPr b="0" lang="en-PH" sz="1800" spc="-1" strike="noStrike">
                <a:highlight>
                  <a:srgbClr val="f7d1d5"/>
                </a:highlight>
                <a:latin typeface="Lato"/>
              </a:rPr>
              <a:t>conclusion</a:t>
            </a:r>
            <a:r>
              <a:rPr b="0" lang="en-PH" sz="1800" spc="-1" strike="noStrike">
                <a:latin typeface="Lato"/>
              </a:rPr>
              <a:t> on pieces of evidence you can find in what you have listened to or what you have watched. Sometimes you have to rely on or use your own experience for you to figure out how things may happen, but you have to ensure that you base your conclusions on what you have listened to or what you have watched.</a:t>
            </a:r>
            <a:endParaRPr b="0" lang="en-PH" sz="1800" spc="-1" strike="noStrike">
              <a:latin typeface="Arial"/>
            </a:endParaRPr>
          </a:p>
        </p:txBody>
      </p:sp>
      <p:sp>
        <p:nvSpPr>
          <p:cNvPr id="168" name=""/>
          <p:cNvSpPr/>
          <p:nvPr/>
        </p:nvSpPr>
        <p:spPr>
          <a:xfrm>
            <a:off x="1258920" y="3240000"/>
            <a:ext cx="185976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endParaRPr b="0" lang="en-PH" sz="1800" spc="-1" strike="noStrike">
              <a:latin typeface="Arial"/>
            </a:endParaRPr>
          </a:p>
        </p:txBody>
      </p:sp>
      <p:sp>
        <p:nvSpPr>
          <p:cNvPr id="169" name=""/>
          <p:cNvSpPr/>
          <p:nvPr/>
        </p:nvSpPr>
        <p:spPr>
          <a:xfrm>
            <a:off x="4680000" y="3746160"/>
            <a:ext cx="360216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How can we beat COVID-19?</a:t>
            </a:r>
            <a:endParaRPr b="0" lang="en-PH" sz="1800" spc="-1" strike="noStrike">
              <a:latin typeface="Arial"/>
            </a:endParaRPr>
          </a:p>
        </p:txBody>
      </p:sp>
      <p:sp>
        <p:nvSpPr>
          <p:cNvPr id="170" name=""/>
          <p:cNvSpPr/>
          <p:nvPr/>
        </p:nvSpPr>
        <p:spPr>
          <a:xfrm>
            <a:off x="1258920" y="4191840"/>
            <a:ext cx="990108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In summary, our society would have fewer COVID-19 new cases if more people practiced the basic health protocols. We should continue to cooperate with the government’s policies on public health and the local government units’ quarantine policies and guidelines.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3579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2023-07-10T17:03:25Z</dcterms:modified>
  <cp:revision>194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