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8160" cy="685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5040" cy="2795040"/>
          </a:xfrm>
          <a:prstGeom prst="rect">
            <a:avLst/>
          </a:prstGeom>
          <a:ln w="0">
            <a:noFill/>
          </a:ln>
        </p:spPr>
      </p:pic>
      <p:sp>
        <p:nvSpPr>
          <p:cNvPr id="2" name="Rectangle 5"/>
          <p:cNvSpPr/>
          <p:nvPr/>
        </p:nvSpPr>
        <p:spPr>
          <a:xfrm>
            <a:off x="3487320" y="1475280"/>
            <a:ext cx="8700480" cy="3858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0480" cy="3801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8160" cy="631080"/>
          </a:xfrm>
          <a:prstGeom prst="rect">
            <a:avLst/>
          </a:prstGeom>
          <a:ln w="0">
            <a:noFill/>
          </a:ln>
        </p:spPr>
      </p:pic>
      <p:sp>
        <p:nvSpPr>
          <p:cNvPr id="43" name="Rectangle 7"/>
          <p:cNvSpPr/>
          <p:nvPr/>
        </p:nvSpPr>
        <p:spPr>
          <a:xfrm>
            <a:off x="10868760" y="0"/>
            <a:ext cx="966600" cy="96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0680" cy="1030680"/>
          </a:xfrm>
          <a:prstGeom prst="rect">
            <a:avLst/>
          </a:prstGeom>
          <a:ln w="0">
            <a:noFill/>
          </a:ln>
        </p:spPr>
      </p:pic>
      <p:sp>
        <p:nvSpPr>
          <p:cNvPr id="45" name="TextBox 9"/>
          <p:cNvSpPr/>
          <p:nvPr/>
        </p:nvSpPr>
        <p:spPr>
          <a:xfrm>
            <a:off x="185400" y="6362280"/>
            <a:ext cx="468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480" cy="33807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084480"/>
            <a:ext cx="74912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Arial;Arial"/>
                <a:ea typeface="Arial;Arial"/>
              </a:rPr>
              <a:t>Kuwentong-bayan, Akdang Pampanitikan ng Mindanao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361440" y="1648800"/>
            <a:ext cx="11158200" cy="4290840"/>
          </a:xfrm>
          <a:prstGeom prst="rect">
            <a:avLst/>
          </a:prstGeom>
          <a:noFill/>
          <a:ln w="0">
            <a:noFill/>
          </a:ln>
        </p:spPr>
        <p:txBody>
          <a:bodyPr lIns="90000" rIns="90000" tIns="45000" bIns="45000" anchor="t">
            <a:noAutofit/>
          </a:bodyPr>
          <a:p>
            <a:pPr>
              <a:lnSpc>
                <a:spcPct val="100000"/>
              </a:lnSpc>
              <a:buNone/>
            </a:pPr>
            <a:r>
              <a:rPr b="1" lang="en-US" sz="1800" spc="-1" strike="noStrike">
                <a:solidFill>
                  <a:srgbClr val="000000"/>
                </a:solidFill>
                <a:latin typeface="Arial;Arial"/>
                <a:ea typeface="Arial;Arial"/>
              </a:rPr>
              <a:t>Panuto: </a:t>
            </a:r>
            <a:r>
              <a:rPr b="0" lang="en-US" sz="1800" spc="-1" strike="noStrike">
                <a:solidFill>
                  <a:srgbClr val="000000"/>
                </a:solidFill>
                <a:latin typeface="Arial;Arial"/>
                <a:ea typeface="Arial;Arial"/>
              </a:rPr>
              <a:t>Sagutan ang mga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1. Sa iyong palagay, makatwiran ba ang ginawa ni Pilandok kay Somusun sa Alongan sa kuwento? Ipaliwanag ang iyong sagot.</a:t>
            </a: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________________________________________________________________________________</a:t>
            </a: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________________________________________________________________________________</a:t>
            </a: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2. Sa iyong pananaw, makatotohanan ba ang kalagayan ng pamilya ni Pilandok sa kasalukuyang lipunan? Patunayan.</a:t>
            </a: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________________________________________________________________________________</a:t>
            </a:r>
            <a:endParaRPr b="0" lang="en-PH" sz="1800" spc="-1" strike="noStrike">
              <a:latin typeface="Arial"/>
            </a:endParaRPr>
          </a:p>
          <a:p>
            <a:pPr>
              <a:lnSpc>
                <a:spcPct val="115000"/>
              </a:lnSpc>
              <a:buNone/>
            </a:pPr>
            <a:r>
              <a:rPr b="0" lang="en-US" sz="1800" spc="-1" strike="noStrike">
                <a:solidFill>
                  <a:srgbClr val="000000"/>
                </a:solidFill>
                <a:latin typeface="Arial;Arial"/>
                <a:ea typeface="Arial;Arial"/>
              </a:rPr>
              <a:t>________________________________________________________________________________</a:t>
            </a:r>
            <a:endParaRPr b="0" lang="en-PH" sz="1800" spc="-1" strike="noStrike">
              <a:latin typeface="Arial"/>
            </a:endParaRPr>
          </a:p>
        </p:txBody>
      </p:sp>
      <p:sp>
        <p:nvSpPr>
          <p:cNvPr id="152" name="PlaceHolder 2"/>
          <p:cNvSpPr>
            <a:spLocks noGrp="1"/>
          </p:cNvSpPr>
          <p:nvPr>
            <p:ph type="title"/>
          </p:nvPr>
        </p:nvSpPr>
        <p:spPr>
          <a:xfrm>
            <a:off x="-3674160" y="-3429000"/>
            <a:ext cx="3852720" cy="53748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400" spc="-1" strike="noStrike">
                <a:solidFill>
                  <a:srgbClr val="000000"/>
                </a:solidFill>
                <a:latin typeface="Lato"/>
                <a:ea typeface="Arial;Arial"/>
              </a:rPr>
              <a:t>Pagsasanay</a:t>
            </a:r>
            <a:endParaRPr b="0" lang="en-PH" sz="2400" spc="-1" strike="noStrike">
              <a:latin typeface="Arial"/>
            </a:endParaRPr>
          </a:p>
        </p:txBody>
      </p:sp>
      <p:sp>
        <p:nvSpPr>
          <p:cNvPr id="153" name="PlaceHolder 7"/>
          <p:cNvSpPr/>
          <p:nvPr/>
        </p:nvSpPr>
        <p:spPr>
          <a:xfrm>
            <a:off x="36000" y="36000"/>
            <a:ext cx="10257480" cy="89748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54" name="PlaceHolder 8"/>
          <p:cNvSpPr/>
          <p:nvPr/>
        </p:nvSpPr>
        <p:spPr>
          <a:xfrm>
            <a:off x="4141440" y="835920"/>
            <a:ext cx="3596400" cy="421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299880" y="935280"/>
            <a:ext cx="10678320" cy="429084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nSpc>
                <a:spcPct val="150000"/>
              </a:lnSpc>
              <a:buNone/>
            </a:pPr>
            <a:r>
              <a:rPr b="0" lang="en-US" sz="1800" spc="-1" strike="noStrike">
                <a:solidFill>
                  <a:srgbClr val="000000"/>
                </a:solidFill>
                <a:latin typeface="Arial;Arial"/>
                <a:ea typeface="Arial;Arial"/>
              </a:rPr>
              <a:t>1. Hindi po, sapagkat maling gawain ang panloloko.</a:t>
            </a:r>
            <a:endParaRPr b="0" lang="en-PH" sz="1800" spc="-1" strike="noStrike">
              <a:latin typeface="Arial"/>
            </a:endParaRPr>
          </a:p>
          <a:p>
            <a:pPr>
              <a:lnSpc>
                <a:spcPct val="150000"/>
              </a:lnSpc>
              <a:buNone/>
            </a:pPr>
            <a:r>
              <a:rPr b="0" lang="en-US" sz="1800" spc="-1" strike="noStrike">
                <a:solidFill>
                  <a:srgbClr val="000000"/>
                </a:solidFill>
                <a:latin typeface="Arial;Arial"/>
                <a:ea typeface="Arial;Arial"/>
              </a:rPr>
              <a:t>2 Opo, maraming katulad ang pamilya ni Pilandok sa kasalukuyan.</a:t>
            </a:r>
            <a:endParaRPr b="0" lang="en-PH" sz="1800" spc="-1" strike="noStrike">
              <a:latin typeface="Arial"/>
            </a:endParaRPr>
          </a:p>
        </p:txBody>
      </p:sp>
      <p:sp>
        <p:nvSpPr>
          <p:cNvPr id="156" name="PlaceHolder 9"/>
          <p:cNvSpPr/>
          <p:nvPr/>
        </p:nvSpPr>
        <p:spPr>
          <a:xfrm>
            <a:off x="36000" y="36000"/>
            <a:ext cx="10257480" cy="89748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pic>
        <p:nvPicPr>
          <p:cNvPr id="126" name="" descr=""/>
          <p:cNvPicPr/>
          <p:nvPr/>
        </p:nvPicPr>
        <p:blipFill>
          <a:blip r:embed="rId1"/>
          <a:stretch/>
        </p:blipFill>
        <p:spPr>
          <a:xfrm>
            <a:off x="4680000" y="1980000"/>
            <a:ext cx="2879640" cy="3227400"/>
          </a:xfrm>
          <a:prstGeom prst="rect">
            <a:avLst/>
          </a:prstGeom>
          <a:ln w="0">
            <a:noFill/>
          </a:ln>
        </p:spPr>
      </p:pic>
      <p:sp>
        <p:nvSpPr>
          <p:cNvPr id="127" name=""/>
          <p:cNvSpPr/>
          <p:nvPr/>
        </p:nvSpPr>
        <p:spPr>
          <a:xfrm>
            <a:off x="360000" y="5200920"/>
            <a:ext cx="11519640" cy="738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Vinta Festival</a:t>
            </a:r>
            <a:r>
              <a:rPr b="0" lang="en-PH" sz="1800" spc="-1" strike="noStrike">
                <a:solidFill>
                  <a:srgbClr val="000000"/>
                </a:solidFill>
                <a:latin typeface="Lato"/>
                <a:ea typeface="DejaVu Sans"/>
              </a:rPr>
              <a:t> ay paligsahan ng mga bangka na ipinagdiriwang sa Zamboanga tuwing ika-14 ng Pebrero.</a:t>
            </a:r>
            <a:endParaRPr b="0" lang="en-PH" sz="1800" spc="-1" strike="noStrike">
              <a:latin typeface="Arial"/>
            </a:endParaRPr>
          </a:p>
        </p:txBody>
      </p:sp>
      <p:sp>
        <p:nvSpPr>
          <p:cNvPr id="128" name=""/>
          <p:cNvSpPr/>
          <p:nvPr/>
        </p:nvSpPr>
        <p:spPr>
          <a:xfrm>
            <a:off x="324360" y="934560"/>
            <a:ext cx="10474560" cy="702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larawang iyong makikita ay ilan lamang sa mga ipinagmamalaki ng Mindanao. Maliban pa rito, hindi rin sila pahuhuli pagdating sa mga akdang pampanitikan.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30" name=""/>
          <p:cNvSpPr/>
          <p:nvPr/>
        </p:nvSpPr>
        <p:spPr>
          <a:xfrm>
            <a:off x="324360" y="934560"/>
            <a:ext cx="10474560" cy="7020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larawang iyong makikita ay ilan lamang sa mga ipinagmamalaki ng Mindanao. Maliban pa rito, hindi rin sila pahuhuli pagdating sa mga akdang pampanitikan.</a:t>
            </a:r>
            <a:endParaRPr b="0" lang="en-PH" sz="1800" spc="-1" strike="noStrike">
              <a:latin typeface="Arial"/>
            </a:endParaRPr>
          </a:p>
        </p:txBody>
      </p:sp>
      <p:pic>
        <p:nvPicPr>
          <p:cNvPr id="131" name="" descr=""/>
          <p:cNvPicPr/>
          <p:nvPr/>
        </p:nvPicPr>
        <p:blipFill>
          <a:blip r:embed="rId1"/>
          <a:stretch/>
        </p:blipFill>
        <p:spPr>
          <a:xfrm>
            <a:off x="4707000" y="1971000"/>
            <a:ext cx="2852640" cy="3305880"/>
          </a:xfrm>
          <a:prstGeom prst="rect">
            <a:avLst/>
          </a:prstGeom>
          <a:ln w="0">
            <a:noFill/>
          </a:ln>
        </p:spPr>
      </p:pic>
      <p:sp>
        <p:nvSpPr>
          <p:cNvPr id="132" name=""/>
          <p:cNvSpPr/>
          <p:nvPr/>
        </p:nvSpPr>
        <p:spPr>
          <a:xfrm>
            <a:off x="360000" y="5200920"/>
            <a:ext cx="11519640" cy="73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Kadayawan Festival</a:t>
            </a:r>
            <a:r>
              <a:rPr b="0" lang="en-PH" sz="1800" spc="-1" strike="noStrike">
                <a:solidFill>
                  <a:srgbClr val="000000"/>
                </a:solidFill>
                <a:latin typeface="Lato"/>
                <a:ea typeface="DejaVu Sans"/>
              </a:rPr>
              <a:t> ay pagsasayaw para sa pasasalamat ng mga taga-Davao.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34" name=""/>
          <p:cNvSpPr/>
          <p:nvPr/>
        </p:nvSpPr>
        <p:spPr>
          <a:xfrm>
            <a:off x="324360" y="934560"/>
            <a:ext cx="10474560" cy="702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larawang iyong makikita ay ilan lamang sa mga ipinagmamalaki ng Mindanao. Maliban pa rito, hindi rin sila pahuhuli pagdating sa mga akdang pampanitikan.</a:t>
            </a:r>
            <a:endParaRPr b="0" lang="en-PH" sz="1800" spc="-1" strike="noStrike">
              <a:latin typeface="Arial"/>
            </a:endParaRPr>
          </a:p>
        </p:txBody>
      </p:sp>
      <p:pic>
        <p:nvPicPr>
          <p:cNvPr id="135" name="" descr=""/>
          <p:cNvPicPr/>
          <p:nvPr/>
        </p:nvPicPr>
        <p:blipFill>
          <a:blip r:embed="rId1"/>
          <a:stretch/>
        </p:blipFill>
        <p:spPr>
          <a:xfrm>
            <a:off x="4717440" y="1980000"/>
            <a:ext cx="2842200" cy="3220560"/>
          </a:xfrm>
          <a:prstGeom prst="rect">
            <a:avLst/>
          </a:prstGeom>
          <a:ln w="0">
            <a:noFill/>
          </a:ln>
        </p:spPr>
      </p:pic>
      <p:sp>
        <p:nvSpPr>
          <p:cNvPr id="136" name=""/>
          <p:cNvSpPr/>
          <p:nvPr/>
        </p:nvSpPr>
        <p:spPr>
          <a:xfrm>
            <a:off x="360000" y="5200920"/>
            <a:ext cx="11519640" cy="73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200" spc="-1" strike="noStrike">
                <a:solidFill>
                  <a:srgbClr val="000000"/>
                </a:solidFill>
                <a:latin typeface="Arial"/>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Kaamulan Festival</a:t>
            </a:r>
            <a:r>
              <a:rPr b="0" lang="en-PH" sz="1800" spc="-1" strike="noStrike">
                <a:solidFill>
                  <a:srgbClr val="000000"/>
                </a:solidFill>
                <a:latin typeface="Lato"/>
                <a:ea typeface="DejaVu Sans"/>
              </a:rPr>
              <a:t> ay pagandahan ng mga kasuotan mula sa iba’t ibang lugar sa Mindanao.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38" name=""/>
          <p:cNvSpPr/>
          <p:nvPr/>
        </p:nvSpPr>
        <p:spPr>
          <a:xfrm>
            <a:off x="324360" y="934560"/>
            <a:ext cx="10474560" cy="702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larawang iyong makikita ay ilan lamang sa mga ipinagmamalaki ng Mindanao. Maliban pa rito, hindi rin sila pahuhuli pagdating sa mga akdang pampanitikan.</a:t>
            </a:r>
            <a:endParaRPr b="0" lang="en-PH" sz="1800" spc="-1" strike="noStrike">
              <a:latin typeface="Arial"/>
            </a:endParaRPr>
          </a:p>
        </p:txBody>
      </p:sp>
      <p:pic>
        <p:nvPicPr>
          <p:cNvPr id="139" name="" descr=""/>
          <p:cNvPicPr/>
          <p:nvPr/>
        </p:nvPicPr>
        <p:blipFill>
          <a:blip r:embed="rId1"/>
          <a:stretch/>
        </p:blipFill>
        <p:spPr>
          <a:xfrm>
            <a:off x="4680000" y="1965600"/>
            <a:ext cx="2879640" cy="3198960"/>
          </a:xfrm>
          <a:prstGeom prst="rect">
            <a:avLst/>
          </a:prstGeom>
          <a:ln w="0">
            <a:noFill/>
          </a:ln>
        </p:spPr>
      </p:pic>
      <p:sp>
        <p:nvSpPr>
          <p:cNvPr id="140" name=""/>
          <p:cNvSpPr/>
          <p:nvPr/>
        </p:nvSpPr>
        <p:spPr>
          <a:xfrm>
            <a:off x="360000" y="5200920"/>
            <a:ext cx="11519640" cy="73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Eid al-Fitr</a:t>
            </a:r>
            <a:r>
              <a:rPr b="0" lang="en-PH" sz="1800" spc="-1" strike="noStrike">
                <a:solidFill>
                  <a:srgbClr val="000000"/>
                </a:solidFill>
                <a:latin typeface="Lato"/>
                <a:ea typeface="DejaVu Sans"/>
              </a:rPr>
              <a:t> ay isinasagawa sa huling araw ng pag-aayuno ng kapatirang Muslim.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42" name=""/>
          <p:cNvSpPr/>
          <p:nvPr/>
        </p:nvSpPr>
        <p:spPr>
          <a:xfrm>
            <a:off x="324360" y="934560"/>
            <a:ext cx="10474560" cy="702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larawang iyong makikita ay ilan lamang sa mga ipinagmamalaki ng Mindanao. Maliban pa rito, hindi rin sila pahuhuli pagdating sa mga akdang pampanitikan.</a:t>
            </a:r>
            <a:endParaRPr b="0" lang="en-PH" sz="1800" spc="-1" strike="noStrike">
              <a:latin typeface="Arial"/>
            </a:endParaRPr>
          </a:p>
        </p:txBody>
      </p:sp>
      <p:pic>
        <p:nvPicPr>
          <p:cNvPr id="143" name="" descr=""/>
          <p:cNvPicPr/>
          <p:nvPr/>
        </p:nvPicPr>
        <p:blipFill>
          <a:blip r:embed="rId1"/>
          <a:stretch/>
        </p:blipFill>
        <p:spPr>
          <a:xfrm>
            <a:off x="4680000" y="1980000"/>
            <a:ext cx="2920320" cy="3220560"/>
          </a:xfrm>
          <a:prstGeom prst="rect">
            <a:avLst/>
          </a:prstGeom>
          <a:ln w="0">
            <a:noFill/>
          </a:ln>
        </p:spPr>
      </p:pic>
      <p:sp>
        <p:nvSpPr>
          <p:cNvPr id="144" name=""/>
          <p:cNvSpPr/>
          <p:nvPr/>
        </p:nvSpPr>
        <p:spPr>
          <a:xfrm>
            <a:off x="360000" y="5200920"/>
            <a:ext cx="11519640" cy="73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Ramadan</a:t>
            </a:r>
            <a:r>
              <a:rPr b="0" lang="en-PH" sz="1800" spc="-1" strike="noStrike">
                <a:solidFill>
                  <a:srgbClr val="000000"/>
                </a:solidFill>
                <a:latin typeface="Lato"/>
                <a:ea typeface="DejaVu Sans"/>
              </a:rPr>
              <a:t> ay pagdiriwang na ginaganap tuwing bagong taon.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46" name=""/>
          <p:cNvSpPr/>
          <p:nvPr/>
        </p:nvSpPr>
        <p:spPr>
          <a:xfrm>
            <a:off x="540000" y="990000"/>
            <a:ext cx="11124000" cy="502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Halimbawa ng Akdang Panitikan ng Mindanao ay ang Si Pilandok at ang Batingaw (Maranao) salin ni Bernie Santos</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Si Pilandok at ang Batingaw</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(Maranao)</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salin ni Bernie Santos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araw, dahil gutom na ang pamilya ni Pilandok, iniwan niya ang kaniyang mga magulang upang maghanap ng pagkain. Naglakad siya nang naglakad subalit wala siyang makuhang ipakakain sa kaniyang pamilya, hanggang sa sobrang pagod niya ay hindi na niya maigalaw ang kaniyang mga paa. Nagpasiya si Pilandok na magpahinga muna at umupo sa ilalim ng isang puno na may bahay-pukyutan. Ipininid niya ang kaniyang mga mata.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 naglaon, dumaan ang naglalakbay na si Somusun sa Alongan na nakasakay sa isang magandang kabayo. Marami siyang dalang mga bagay-bagay na nakuha niya sa mga bayang dinalaw niya: may ginto, diyamante, at iba pang mamahaling bato at gamit. Nang nakita niya si Pilandok na nakaupo sa ilalim ng puno, ginising at tinanong ni Somusun sa Alongan, “Ano ang ginagawa mo sa ilalim ng punong iyan?”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48" name=""/>
          <p:cNvSpPr/>
          <p:nvPr/>
        </p:nvSpPr>
        <p:spPr>
          <a:xfrm>
            <a:off x="180000" y="990000"/>
            <a:ext cx="11699640" cy="5021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Ha? A, binabantayan ko po ang maharlikang gamit ng Sultan,” sagot ni Pilandok na naalimpungatan pa lamang.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Tanong ni Somusun sa Alongan, “Anong uri ng maharlikang gamit ang binabantayan mo?”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Isang maharlikang batingaw,” sagot ni Pilandok.</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Maaari ko bang patunugin?” tanong ni Somusun sa Alongan.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Hindi, hindi,” sagot ni Pilandok. “Parang ibinibigay ko na rin sa kamatayan ang buhay ko kapag pinayagan kitang gawin iyon. Ang mga kamag-anak lamang ng Sultan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ang maaaring magpatunog ng batingaw na 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Natigilan si Somusun sa Alongan sa sagot ni Pilandok. Lalo lamang itong nagtaka at naakit na patunugin ang inakala niyang batingaw at pakinggan ang itinatagong tunog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nito.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Ako’y maharlika rin,” ang sabi ni Somusun sa Alongan kay Pilandok. “Ako ang anak ng Sultan sa Agama Niyog. Bibigyan kita ng isang sakong ginto kung pababayaan mo akong patunugin ko ang batingaw na iyan.”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36000" y="36000"/>
            <a:ext cx="10257480" cy="897480"/>
          </a:xfrm>
          <a:prstGeom prst="rect">
            <a:avLst/>
          </a:prstGeom>
          <a:noFill/>
          <a:ln w="0">
            <a:noFill/>
          </a:ln>
        </p:spPr>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Kuwentong-bayan, Akdang Pampanitikan ng Mindanao</a:t>
            </a:r>
            <a:endParaRPr b="0" lang="en-PH" sz="3600" spc="-1" strike="noStrike">
              <a:latin typeface="Arial"/>
            </a:endParaRPr>
          </a:p>
        </p:txBody>
      </p:sp>
      <p:sp>
        <p:nvSpPr>
          <p:cNvPr id="150" name=""/>
          <p:cNvSpPr/>
          <p:nvPr/>
        </p:nvSpPr>
        <p:spPr>
          <a:xfrm>
            <a:off x="180000" y="990000"/>
            <a:ext cx="11699640" cy="5021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Tumigil sandali si Pilandok, nag-isip-isip at tumugon, “Tatanggapin ko iyan kung pababayaan mo muna akong makaalis bago mo patunugin ang batingaw. Kailangan kong makatakas sa nagpupuyos na galit ng Sultan.”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Sige,” sabi ni Somusun sa Alongan. Ibinigay niya kay Pilandok ang isang sakong ginto. Nagtatatakbo paalis si Pilandok.</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Nang makita ni Somusun sa Alongan na wala na si Pilandok, kumuha siya ng kapirasong kahoy at malakas niyang hinampas ang bahay-pukyutan.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Nabiyak ang bahay-pukyutan. Naglabasan dito ang galit na galit na mga bubuyog at sinugod si Somusun sa Alongan. Pinagkakagat nila si Somusun sa Alongan hanggang sa mawalan ito ng malay. Sa kabutihang palad, may dumating na ilang mandirigma at nakita ang sugatang Somusun sa Alongan. Dinala siya sa Sultan at isang linggo siyang doo’y ginamot.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2023-07-10T18:31:42Z</dcterms:modified>
  <cp:revision>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