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AA43BF8-1369-4C44-91DC-213698FF1AD7}"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1E544AA-E36C-4C83-88B2-EBC52D4A2EC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A7DF211-0272-484C-A754-848D3F7AE474}"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99D9DA58-66F4-442D-A481-580C31EAC97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0A119A5A-1851-4511-A406-BA7DA0136106}"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ED431EC-091B-4AB3-8FBF-EEBA4E6F5E4C}"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05B4C13-E7B3-4CC3-A149-13DC53B4751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B604D40-E9B0-47CC-8788-C5DB6131338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8C19E3EF-1279-46D2-A158-6DA145F36E2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26FC65DE-EBDD-40D2-A5F5-644C297C87AE}"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91C9D3D-C6DC-46D4-AC22-97A27B8916A6}"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A60634B-1A30-4BB7-9D35-BE1485EA67A6}"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33A95533-1164-4CC9-857A-3CDC78F14C97}"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1E07B3B-62C6-4DBD-B923-C6D24EED57A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8381026-8226-4AB8-A16C-5D95760818F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39CB8EB-7B50-4B99-A6D9-B22C088711C3}"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5CF60216-6D9C-4FFA-9DB2-7BCC8A465C56}"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4A8615A2-2EBF-4028-A94A-6B273E95F027}"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12813B3-7358-4E6D-BEF0-97A2927252EA}"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463893F-BE5A-4E99-BF41-D4C706C09491}"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C334A42-6E04-4737-B700-A5E096B07FF2}"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5263C2C3-629B-4305-854F-8D3270DCCDAD}"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6F6E980-3518-4281-A060-D8806D13350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391C245-2026-412A-AAE5-0ED651D9BF4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957840F-C640-4D3B-95B0-EAF5DF92F35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B69C4E5-70E0-408C-AA32-C5CEEF2C1F3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AF7C40AC-AE0C-4811-9CFB-D50B94AF23B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2B53596F-2F6A-4405-AB34-2D0D8D3595E2}"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4EEC26F-863B-4CAB-964A-0625888BA6C3}"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070B728B-6CBE-464C-87A7-BA4FA61B9EE9}"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8655EE5F-D5CC-480D-A609-1B86DDC2E21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340D050-61CA-426A-B4E8-3CA9EE60498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119973B-A61D-45A7-BBC4-0DE872E7DD91}"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9ABE655-8366-4BCB-AB9F-581C0917EB3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3A0291C-E59C-4452-8AB9-C726F14EB2E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A4B11BC-EC11-438A-9DD8-FFC74B8D6E17}"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560" cy="684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440" cy="2782440"/>
          </a:xfrm>
          <a:prstGeom prst="rect">
            <a:avLst/>
          </a:prstGeom>
          <a:ln w="0">
            <a:noFill/>
          </a:ln>
        </p:spPr>
      </p:pic>
      <p:sp>
        <p:nvSpPr>
          <p:cNvPr id="2" name="Rectangle 5"/>
          <p:cNvSpPr/>
          <p:nvPr/>
        </p:nvSpPr>
        <p:spPr>
          <a:xfrm>
            <a:off x="3487320" y="1475280"/>
            <a:ext cx="8687880" cy="384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7880" cy="367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5E8E9874-6FCE-4A3B-98E7-FE2E32C6555B}"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560" cy="618480"/>
          </a:xfrm>
          <a:prstGeom prst="rect">
            <a:avLst/>
          </a:prstGeom>
          <a:ln w="0">
            <a:noFill/>
          </a:ln>
        </p:spPr>
      </p:pic>
      <p:sp>
        <p:nvSpPr>
          <p:cNvPr id="46" name="Rectangle 7"/>
          <p:cNvSpPr/>
          <p:nvPr/>
        </p:nvSpPr>
        <p:spPr>
          <a:xfrm>
            <a:off x="10868760" y="0"/>
            <a:ext cx="954000" cy="954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080" cy="1018080"/>
          </a:xfrm>
          <a:prstGeom prst="rect">
            <a:avLst/>
          </a:prstGeom>
          <a:ln w="0">
            <a:noFill/>
          </a:ln>
        </p:spPr>
      </p:pic>
      <p:sp>
        <p:nvSpPr>
          <p:cNvPr id="48" name="TextBox 9"/>
          <p:cNvSpPr/>
          <p:nvPr/>
        </p:nvSpPr>
        <p:spPr>
          <a:xfrm>
            <a:off x="185400" y="6362280"/>
            <a:ext cx="4675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6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240" cy="3484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6640" cy="3484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530DED1E-D81E-4AC1-A583-66777F917D4C}"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6640" cy="3484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599880" cy="3368160"/>
          </a:xfrm>
          <a:prstGeom prst="rect">
            <a:avLst/>
          </a:prstGeom>
          <a:ln w="12700">
            <a:noFill/>
          </a:ln>
        </p:spPr>
      </p:pic>
      <p:sp>
        <p:nvSpPr>
          <p:cNvPr id="92" name="PlaceHolder 1"/>
          <p:cNvSpPr>
            <a:spLocks noGrp="1"/>
          </p:cNvSpPr>
          <p:nvPr>
            <p:ph type="ftr" idx="7"/>
          </p:nvPr>
        </p:nvSpPr>
        <p:spPr>
          <a:xfrm>
            <a:off x="4038480" y="6356520"/>
            <a:ext cx="4098240" cy="3484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6640" cy="3484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257E6C50-CC59-4DC7-B603-9069C2C1B600}"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6640" cy="3484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664000"/>
            <a:ext cx="6823800" cy="6631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Mga Nakagawian at Tradisyon ng Pamilya</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05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Tradisyon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900000" y="1537560"/>
            <a:ext cx="10259640" cy="188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2200" spc="-1" strike="noStrike">
                <a:solidFill>
                  <a:srgbClr val="000000"/>
                </a:solidFill>
                <a:latin typeface="Lato"/>
              </a:rPr>
              <a:t>Bahagi ng kuwento ng ating pamilya ang mga gawaing nakagawian na o tradisyon. Ang tradisyon ay mahahalagang gawain na nakagawiang gawin ng pamilya noon pa at patuloy na ginagawa hanggang sa ngayon.</a:t>
            </a:r>
            <a:endParaRPr b="0" lang="en-PH" sz="2200" spc="-1" strike="noStrike">
              <a:solidFill>
                <a:srgbClr val="000000"/>
              </a:solidFill>
              <a:latin typeface="Arial"/>
            </a:endParaRPr>
          </a:p>
          <a:p>
            <a:pPr algn="just">
              <a:lnSpc>
                <a:spcPct val="100000"/>
              </a:lnSpc>
            </a:pPr>
            <a:endParaRPr b="0" lang="en-PH" sz="2200" spc="-1" strike="noStrike">
              <a:solidFill>
                <a:srgbClr val="000000"/>
              </a:solidFill>
              <a:latin typeface="Arial"/>
            </a:endParaRPr>
          </a:p>
          <a:p>
            <a:pPr algn="just">
              <a:lnSpc>
                <a:spcPct val="100000"/>
              </a:lnSpc>
            </a:pPr>
            <a:endParaRPr b="0" lang="en-PH"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2"/>
          <p:cNvSpPr/>
          <p:nvPr/>
        </p:nvSpPr>
        <p:spPr>
          <a:xfrm>
            <a:off x="-113040" y="532080"/>
            <a:ext cx="605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4"/>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Tradisyon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900000" y="1537560"/>
            <a:ext cx="5939640" cy="440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2200" spc="-1" strike="noStrike">
                <a:solidFill>
                  <a:srgbClr val="000000"/>
                </a:solidFill>
                <a:latin typeface="Lato"/>
                <a:ea typeface="PingFang SC"/>
              </a:rPr>
              <a:t>1. Pagdiriwang ng Mahahalagang Araw</a:t>
            </a:r>
            <a:endParaRPr b="0" lang="en-PH" sz="2200" spc="-1" strike="noStrike">
              <a:solidFill>
                <a:srgbClr val="000000"/>
              </a:solidFill>
              <a:latin typeface="Arial"/>
            </a:endParaRPr>
          </a:p>
          <a:p>
            <a:pPr algn="just">
              <a:lnSpc>
                <a:spcPct val="100000"/>
              </a:lnSpc>
            </a:pPr>
            <a:endParaRPr b="0" lang="en-PH" sz="2200" spc="-1" strike="noStrike">
              <a:solidFill>
                <a:srgbClr val="000000"/>
              </a:solidFill>
              <a:latin typeface="Arial"/>
            </a:endParaRPr>
          </a:p>
          <a:p>
            <a:pPr algn="just">
              <a:lnSpc>
                <a:spcPct val="100000"/>
              </a:lnSpc>
            </a:pPr>
            <a:r>
              <a:rPr b="0" lang="en-PH" sz="2200" spc="-1" strike="noStrike">
                <a:solidFill>
                  <a:srgbClr val="000000"/>
                </a:solidFill>
                <a:latin typeface="Lato"/>
                <a:ea typeface="PingFang SC"/>
              </a:rPr>
              <a:t>May mahahalagang araw na ipinagdiriwang ang ating pamilya. Kabilang sa mga araw na ito ang kaarawan, araw ng kasal, binyag, at mga pagdiriwang na kaugnay sa ating relihiyon. Sa mga araw na ito, ang pamilya ay naghahanda ng masasarap na pagkain at nagkakasayahan. Sa ngayon, ang kaugaliang ito ay nag-iba na ayon sa relihiyong kinabibilangan ng pamilya.</a:t>
            </a:r>
            <a:endParaRPr b="0" lang="en-PH" sz="2200" spc="-1" strike="noStrike">
              <a:solidFill>
                <a:srgbClr val="000000"/>
              </a:solidFill>
              <a:latin typeface="Arial"/>
            </a:endParaRPr>
          </a:p>
        </p:txBody>
      </p:sp>
      <p:pic>
        <p:nvPicPr>
          <p:cNvPr id="140" name="" descr=""/>
          <p:cNvPicPr/>
          <p:nvPr/>
        </p:nvPicPr>
        <p:blipFill>
          <a:blip r:embed="rId1"/>
          <a:stretch/>
        </p:blipFill>
        <p:spPr>
          <a:xfrm>
            <a:off x="7020000" y="1726920"/>
            <a:ext cx="4165920" cy="33487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5"/>
          <p:cNvSpPr/>
          <p:nvPr/>
        </p:nvSpPr>
        <p:spPr>
          <a:xfrm>
            <a:off x="-113040" y="532080"/>
            <a:ext cx="605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2" name="Rectangle 8"/>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Tradisyon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3" name=""/>
          <p:cNvSpPr/>
          <p:nvPr/>
        </p:nvSpPr>
        <p:spPr>
          <a:xfrm>
            <a:off x="900000" y="1537560"/>
            <a:ext cx="5939640" cy="440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2200" spc="-1" strike="noStrike">
                <a:solidFill>
                  <a:srgbClr val="000000"/>
                </a:solidFill>
                <a:latin typeface="Lato"/>
              </a:rPr>
              <a:t>2. Pagbibigay ng Pasalubong</a:t>
            </a:r>
            <a:endParaRPr b="0" lang="en-PH" sz="2200" spc="-1" strike="noStrike">
              <a:solidFill>
                <a:srgbClr val="000000"/>
              </a:solidFill>
              <a:latin typeface="Arial"/>
            </a:endParaRPr>
          </a:p>
          <a:p>
            <a:pPr algn="just">
              <a:lnSpc>
                <a:spcPct val="100000"/>
              </a:lnSpc>
            </a:pPr>
            <a:endParaRPr b="0" lang="en-PH" sz="2200" spc="-1" strike="noStrike">
              <a:solidFill>
                <a:srgbClr val="000000"/>
              </a:solidFill>
              <a:latin typeface="Arial"/>
            </a:endParaRPr>
          </a:p>
          <a:p>
            <a:pPr algn="just">
              <a:lnSpc>
                <a:spcPct val="100000"/>
              </a:lnSpc>
            </a:pPr>
            <a:r>
              <a:rPr b="0" lang="en-PH" sz="2200" spc="-1" strike="noStrike">
                <a:solidFill>
                  <a:srgbClr val="000000"/>
                </a:solidFill>
                <a:latin typeface="Lato"/>
              </a:rPr>
              <a:t>Ang pasalubong ay pagkain o bagay na ibinibigay ng kasapi ng pamilya sa kaniyang pagdating o pagdalaw sa mga kamag-anak o kaibigan. Ang mga nanggaling sa pamamasyal o</a:t>
            </a:r>
            <a:endParaRPr b="0" lang="en-PH" sz="2200" spc="-1" strike="noStrike">
              <a:solidFill>
                <a:srgbClr val="000000"/>
              </a:solidFill>
              <a:latin typeface="Arial"/>
            </a:endParaRPr>
          </a:p>
          <a:p>
            <a:pPr algn="just">
              <a:lnSpc>
                <a:spcPct val="100000"/>
              </a:lnSpc>
            </a:pPr>
            <a:r>
              <a:rPr b="0" lang="en-PH" sz="2200" spc="-1" strike="noStrike">
                <a:solidFill>
                  <a:srgbClr val="000000"/>
                </a:solidFill>
                <a:latin typeface="Lato"/>
              </a:rPr>
              <a:t>pagbabakasyon sa malayong lugar ay ganito rin ang ginagawa. May mga taong hindi na sumusunod sa kaugaliang ito.</a:t>
            </a:r>
            <a:endParaRPr b="0" lang="en-PH" sz="2200" spc="-1" strike="noStrike">
              <a:solidFill>
                <a:srgbClr val="000000"/>
              </a:solidFill>
              <a:latin typeface="Arial"/>
            </a:endParaRPr>
          </a:p>
        </p:txBody>
      </p:sp>
      <p:pic>
        <p:nvPicPr>
          <p:cNvPr id="144" name="" descr=""/>
          <p:cNvPicPr/>
          <p:nvPr/>
        </p:nvPicPr>
        <p:blipFill>
          <a:blip r:embed="rId1"/>
          <a:stretch/>
        </p:blipFill>
        <p:spPr>
          <a:xfrm>
            <a:off x="7272000" y="1378440"/>
            <a:ext cx="3708360" cy="42012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Rectangle 9"/>
          <p:cNvSpPr/>
          <p:nvPr/>
        </p:nvSpPr>
        <p:spPr>
          <a:xfrm>
            <a:off x="-113040" y="532080"/>
            <a:ext cx="605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6" name="Rectangle 10"/>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Tradisyon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7" name=""/>
          <p:cNvSpPr/>
          <p:nvPr/>
        </p:nvSpPr>
        <p:spPr>
          <a:xfrm>
            <a:off x="900000" y="1537560"/>
            <a:ext cx="5939640" cy="440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2200" spc="-1" strike="noStrike">
                <a:solidFill>
                  <a:srgbClr val="000000"/>
                </a:solidFill>
                <a:latin typeface="Lato"/>
              </a:rPr>
              <a:t>3. Pagtutulungan kung may Problema</a:t>
            </a:r>
            <a:endParaRPr b="0" lang="en-PH" sz="2200" spc="-1" strike="noStrike">
              <a:solidFill>
                <a:srgbClr val="000000"/>
              </a:solidFill>
              <a:latin typeface="Arial"/>
            </a:endParaRPr>
          </a:p>
          <a:p>
            <a:pPr algn="just">
              <a:lnSpc>
                <a:spcPct val="100000"/>
              </a:lnSpc>
              <a:spcBef>
                <a:spcPts val="567"/>
              </a:spcBef>
              <a:spcAft>
                <a:spcPts val="567"/>
              </a:spcAft>
            </a:pPr>
            <a:r>
              <a:rPr b="0" lang="en-PH" sz="2200" spc="-1" strike="noStrike">
                <a:solidFill>
                  <a:srgbClr val="000000"/>
                </a:solidFill>
                <a:latin typeface="Lato"/>
              </a:rPr>
              <a:t>Isa sa mga nakaugalian na ng ating pamilya ang pagtulong at pakikisama sa oras na may problema o kapag humaharap sa mahirap na kalagayan ang sinuman sa pamilya. Agad silang tinutulungan at dinadamayan ng ibang miyembro ng pamilya upang malutas ang problema at nang guminhawa at hindi na mahirapan pa.</a:t>
            </a:r>
            <a:endParaRPr b="0" lang="en-PH" sz="2200" spc="-1" strike="noStrike">
              <a:solidFill>
                <a:srgbClr val="000000"/>
              </a:solidFill>
              <a:latin typeface="Arial"/>
            </a:endParaRPr>
          </a:p>
          <a:p>
            <a:pPr algn="just">
              <a:lnSpc>
                <a:spcPct val="100000"/>
              </a:lnSpc>
              <a:spcBef>
                <a:spcPts val="567"/>
              </a:spcBef>
              <a:spcAft>
                <a:spcPts val="567"/>
              </a:spcAft>
            </a:pPr>
            <a:r>
              <a:rPr b="0" lang="en-PH" sz="2200" spc="-1" strike="noStrike">
                <a:solidFill>
                  <a:srgbClr val="000000"/>
                </a:solidFill>
                <a:latin typeface="Lato"/>
              </a:rPr>
              <a:t>Pakikiramay – Kapag may kamaganak na namatay ay agad na nakikiramay ang pamilya. Nagbibigay sila ng abuloy.</a:t>
            </a:r>
            <a:endParaRPr b="0" lang="en-PH" sz="2200" spc="-1" strike="noStrike">
              <a:solidFill>
                <a:srgbClr val="000000"/>
              </a:solidFill>
              <a:latin typeface="Arial"/>
            </a:endParaRPr>
          </a:p>
        </p:txBody>
      </p:sp>
      <p:pic>
        <p:nvPicPr>
          <p:cNvPr id="148" name="" descr=""/>
          <p:cNvPicPr/>
          <p:nvPr/>
        </p:nvPicPr>
        <p:blipFill>
          <a:blip r:embed="rId1"/>
          <a:stretch/>
        </p:blipFill>
        <p:spPr>
          <a:xfrm>
            <a:off x="7052760" y="1980000"/>
            <a:ext cx="4286880" cy="3616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1"/>
          <p:cNvSpPr/>
          <p:nvPr/>
        </p:nvSpPr>
        <p:spPr>
          <a:xfrm>
            <a:off x="-113040" y="532080"/>
            <a:ext cx="605268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2"/>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Tradisyon ng Pamilya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1" name=""/>
          <p:cNvSpPr/>
          <p:nvPr/>
        </p:nvSpPr>
        <p:spPr>
          <a:xfrm>
            <a:off x="900000" y="1537560"/>
            <a:ext cx="5939640" cy="440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2200" spc="-1" strike="noStrike">
                <a:solidFill>
                  <a:srgbClr val="000000"/>
                </a:solidFill>
                <a:latin typeface="Lato"/>
              </a:rPr>
              <a:t>4. Pagbibigayan ng mga Regalo</a:t>
            </a:r>
            <a:endParaRPr b="0" lang="en-PH" sz="2200" spc="-1" strike="noStrike">
              <a:solidFill>
                <a:srgbClr val="000000"/>
              </a:solidFill>
              <a:latin typeface="Arial"/>
            </a:endParaRPr>
          </a:p>
          <a:p>
            <a:pPr algn="just">
              <a:lnSpc>
                <a:spcPct val="100000"/>
              </a:lnSpc>
              <a:spcBef>
                <a:spcPts val="567"/>
              </a:spcBef>
              <a:spcAft>
                <a:spcPts val="567"/>
              </a:spcAft>
            </a:pPr>
            <a:r>
              <a:rPr b="0" lang="en-PH" sz="2200" spc="-1" strike="noStrike">
                <a:solidFill>
                  <a:srgbClr val="000000"/>
                </a:solidFill>
                <a:latin typeface="Lato"/>
              </a:rPr>
              <a:t>Ang pagbibigay ng regalo ay tradisyon na ng ating pamilya. Nagbibigay tayo ng regalo kung may okasyon tulad ng Pasko, kaarawan, anibersaryo, at </a:t>
            </a:r>
            <a:r>
              <a:rPr b="0" i="1" lang="en-PH" sz="2200" spc="-1" strike="noStrike">
                <a:solidFill>
                  <a:srgbClr val="000000"/>
                </a:solidFill>
                <a:latin typeface="Lato"/>
              </a:rPr>
              <a:t>graduation</a:t>
            </a:r>
            <a:r>
              <a:rPr b="0" lang="en-PH" sz="2200" spc="-1" strike="noStrike">
                <a:solidFill>
                  <a:srgbClr val="000000"/>
                </a:solidFill>
                <a:latin typeface="Lato"/>
              </a:rPr>
              <a:t> o pagtatapos sa pag-aaral. Ang tradisyong ito ay nagpapatuloy pa hanggang ngayon.</a:t>
            </a:r>
            <a:endParaRPr b="0" lang="en-PH" sz="2200" spc="-1" strike="noStrike">
              <a:solidFill>
                <a:srgbClr val="000000"/>
              </a:solidFill>
              <a:latin typeface="Arial"/>
            </a:endParaRPr>
          </a:p>
        </p:txBody>
      </p:sp>
      <p:pic>
        <p:nvPicPr>
          <p:cNvPr id="152" name="" descr=""/>
          <p:cNvPicPr/>
          <p:nvPr/>
        </p:nvPicPr>
        <p:blipFill>
          <a:blip r:embed="rId1"/>
          <a:stretch/>
        </p:blipFill>
        <p:spPr>
          <a:xfrm>
            <a:off x="7202880" y="1620000"/>
            <a:ext cx="3776760" cy="39538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3"/>
          <p:cNvSpPr/>
          <p:nvPr/>
        </p:nvSpPr>
        <p:spPr>
          <a:xfrm>
            <a:off x="-113040" y="532080"/>
            <a:ext cx="68659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4" name="Rectangle 14"/>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ng Kaugalian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5" name=""/>
          <p:cNvSpPr/>
          <p:nvPr/>
        </p:nvSpPr>
        <p:spPr>
          <a:xfrm>
            <a:off x="900000" y="1537560"/>
            <a:ext cx="5939640" cy="440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2200" spc="-1" strike="noStrike">
                <a:solidFill>
                  <a:srgbClr val="000000"/>
                </a:solidFill>
                <a:latin typeface="Lato"/>
              </a:rPr>
              <a:t>1.  Pagmamano sa Nakatatanda</a:t>
            </a:r>
            <a:endParaRPr b="0" lang="en-PH" sz="2200" spc="-1" strike="noStrike">
              <a:solidFill>
                <a:srgbClr val="000000"/>
              </a:solidFill>
              <a:latin typeface="Arial"/>
            </a:endParaRPr>
          </a:p>
          <a:p>
            <a:pPr algn="just">
              <a:lnSpc>
                <a:spcPct val="100000"/>
              </a:lnSpc>
              <a:spcBef>
                <a:spcPts val="567"/>
              </a:spcBef>
              <a:spcAft>
                <a:spcPts val="567"/>
              </a:spcAft>
            </a:pPr>
            <a:r>
              <a:rPr b="0" lang="en-PH" sz="2200" spc="-1" strike="noStrike">
                <a:solidFill>
                  <a:srgbClr val="000000"/>
                </a:solidFill>
                <a:latin typeface="Lato"/>
              </a:rPr>
              <a:t>Nakaugalian na ng mga Pilipino ang pagmamano sa mga nakatatanda. Ito ay ginagawa bilang pagbati na nagpapakita ng paggalang sa mga lolo, lola, tiyo, at tiya. Sa ngayon, sa halip na magmano ay bumabati, humahalik sa pisngi o noo, at yumayakap tayo sa mga nakatatanda.</a:t>
            </a:r>
            <a:endParaRPr b="0" lang="en-PH" sz="2200" spc="-1" strike="noStrike">
              <a:solidFill>
                <a:srgbClr val="000000"/>
              </a:solidFill>
              <a:latin typeface="Arial"/>
            </a:endParaRPr>
          </a:p>
        </p:txBody>
      </p:sp>
      <p:pic>
        <p:nvPicPr>
          <p:cNvPr id="156" name="" descr=""/>
          <p:cNvPicPr/>
          <p:nvPr/>
        </p:nvPicPr>
        <p:blipFill>
          <a:blip r:embed="rId1"/>
          <a:stretch/>
        </p:blipFill>
        <p:spPr>
          <a:xfrm>
            <a:off x="7920000" y="1114200"/>
            <a:ext cx="2930760" cy="2485800"/>
          </a:xfrm>
          <a:prstGeom prst="rect">
            <a:avLst/>
          </a:prstGeom>
          <a:ln w="0">
            <a:noFill/>
          </a:ln>
        </p:spPr>
      </p:pic>
      <p:pic>
        <p:nvPicPr>
          <p:cNvPr id="157" name="" descr=""/>
          <p:cNvPicPr/>
          <p:nvPr/>
        </p:nvPicPr>
        <p:blipFill>
          <a:blip r:embed="rId2"/>
          <a:stretch/>
        </p:blipFill>
        <p:spPr>
          <a:xfrm>
            <a:off x="8460000" y="3778560"/>
            <a:ext cx="2340000" cy="2374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16"/>
          <p:cNvSpPr/>
          <p:nvPr/>
        </p:nvSpPr>
        <p:spPr>
          <a:xfrm>
            <a:off x="-113040" y="532080"/>
            <a:ext cx="68659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9" name="Rectangle 17"/>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ng Kaugalian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0" name=""/>
          <p:cNvSpPr/>
          <p:nvPr/>
        </p:nvSpPr>
        <p:spPr>
          <a:xfrm>
            <a:off x="900000" y="1537560"/>
            <a:ext cx="6120000" cy="440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2200" spc="-1" strike="noStrike">
                <a:solidFill>
                  <a:srgbClr val="000000"/>
                </a:solidFill>
                <a:latin typeface="Lato"/>
              </a:rPr>
              <a:t>2. Pagdalaw sa Libingan ng Mahal sa Buhay</a:t>
            </a:r>
            <a:endParaRPr b="0" lang="en-PH" sz="2200" spc="-1" strike="noStrike">
              <a:solidFill>
                <a:srgbClr val="000000"/>
              </a:solidFill>
              <a:latin typeface="Arial"/>
            </a:endParaRPr>
          </a:p>
          <a:p>
            <a:pPr algn="just">
              <a:lnSpc>
                <a:spcPct val="100000"/>
              </a:lnSpc>
              <a:spcBef>
                <a:spcPts val="567"/>
              </a:spcBef>
              <a:spcAft>
                <a:spcPts val="567"/>
              </a:spcAft>
            </a:pPr>
            <a:r>
              <a:rPr b="0" lang="en-PH" sz="2200" spc="-1" strike="noStrike">
                <a:solidFill>
                  <a:srgbClr val="000000"/>
                </a:solidFill>
                <a:latin typeface="Lato"/>
              </a:rPr>
              <a:t>Dinadalaw ng ating pamilya ang mga namatay na kamag-anak tuwing ika-1 ng Nobyembre. Nagpupunta sila sa sementeryo, nagdadasal, at nag-aalay ng bulaklak o pagkain sa puntod ng namatay. Ang kaugaliang ito ay nagbago na. Sa ngayon, sa halip na dumadalaw lang, sila ay namamalagi nang matagal, doon na rin sila natutulog o kumakain. Nagre-</a:t>
            </a:r>
            <a:r>
              <a:rPr b="0" i="1" lang="en-PH" sz="2200" spc="-1" strike="noStrike">
                <a:solidFill>
                  <a:srgbClr val="000000"/>
                </a:solidFill>
                <a:latin typeface="Lato"/>
              </a:rPr>
              <a:t>reunion</a:t>
            </a:r>
            <a:r>
              <a:rPr b="0" lang="en-PH" sz="2200" spc="-1" strike="noStrike">
                <a:solidFill>
                  <a:srgbClr val="000000"/>
                </a:solidFill>
                <a:latin typeface="Lato"/>
              </a:rPr>
              <a:t> at nagkikita-kita ang mga kasapi ng pamilya sa puntod ng mga yumaong mahal sa buhay.</a:t>
            </a:r>
            <a:endParaRPr b="0" lang="en-PH" sz="2200" spc="-1" strike="noStrike">
              <a:solidFill>
                <a:srgbClr val="000000"/>
              </a:solidFill>
              <a:latin typeface="Arial"/>
            </a:endParaRPr>
          </a:p>
        </p:txBody>
      </p:sp>
      <p:pic>
        <p:nvPicPr>
          <p:cNvPr id="161" name="" descr=""/>
          <p:cNvPicPr/>
          <p:nvPr/>
        </p:nvPicPr>
        <p:blipFill>
          <a:blip r:embed="rId1"/>
          <a:stretch/>
        </p:blipFill>
        <p:spPr>
          <a:xfrm>
            <a:off x="7740000" y="1080000"/>
            <a:ext cx="3240000" cy="2721960"/>
          </a:xfrm>
          <a:prstGeom prst="rect">
            <a:avLst/>
          </a:prstGeom>
          <a:ln w="0">
            <a:noFill/>
          </a:ln>
        </p:spPr>
      </p:pic>
      <p:pic>
        <p:nvPicPr>
          <p:cNvPr id="162" name="" descr=""/>
          <p:cNvPicPr/>
          <p:nvPr/>
        </p:nvPicPr>
        <p:blipFill>
          <a:blip r:embed="rId2"/>
          <a:stretch/>
        </p:blipFill>
        <p:spPr>
          <a:xfrm>
            <a:off x="7560000" y="3933720"/>
            <a:ext cx="3600000" cy="22323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Rectangle 18"/>
          <p:cNvSpPr/>
          <p:nvPr/>
        </p:nvSpPr>
        <p:spPr>
          <a:xfrm>
            <a:off x="-113040" y="532080"/>
            <a:ext cx="6865920" cy="7254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4" name="Rectangle 19"/>
          <p:cNvSpPr/>
          <p:nvPr/>
        </p:nvSpPr>
        <p:spPr>
          <a:xfrm>
            <a:off x="426960" y="532080"/>
            <a:ext cx="6325920" cy="629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Pagbabago ng Kaugalian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5" name=""/>
          <p:cNvSpPr/>
          <p:nvPr/>
        </p:nvSpPr>
        <p:spPr>
          <a:xfrm>
            <a:off x="900000" y="1537560"/>
            <a:ext cx="6120000" cy="4402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2200" spc="-1" strike="noStrike">
                <a:solidFill>
                  <a:srgbClr val="000000"/>
                </a:solidFill>
                <a:latin typeface="Lato"/>
              </a:rPr>
              <a:t>3. Pagsasama-sama ng Pamilya</a:t>
            </a:r>
            <a:endParaRPr b="0" lang="en-PH" sz="2200" spc="-1" strike="noStrike">
              <a:solidFill>
                <a:srgbClr val="000000"/>
              </a:solidFill>
              <a:latin typeface="Arial"/>
            </a:endParaRPr>
          </a:p>
          <a:p>
            <a:pPr algn="just">
              <a:lnSpc>
                <a:spcPct val="100000"/>
              </a:lnSpc>
              <a:spcBef>
                <a:spcPts val="567"/>
              </a:spcBef>
              <a:spcAft>
                <a:spcPts val="567"/>
              </a:spcAft>
            </a:pPr>
            <a:r>
              <a:rPr b="0" lang="en-PH" sz="2200" spc="-1" strike="noStrike">
                <a:solidFill>
                  <a:srgbClr val="000000"/>
                </a:solidFill>
                <a:latin typeface="Lato"/>
              </a:rPr>
              <a:t>Madalas magdiwang at magsama-sama ang pamilya noon. Sa ngayon, may mga pamilyang bihira nang magkasama-sama ang mga miyembro. Mas madalas na lamang silang mag-usap sa pamamagitan ng telepono, </a:t>
            </a:r>
            <a:r>
              <a:rPr b="0" i="1" lang="en-PH" sz="2200" spc="-1" strike="noStrike">
                <a:solidFill>
                  <a:srgbClr val="000000"/>
                </a:solidFill>
                <a:latin typeface="Lato"/>
              </a:rPr>
              <a:t>cell phone</a:t>
            </a:r>
            <a:r>
              <a:rPr b="0" lang="en-PH" sz="2200" spc="-1" strike="noStrike">
                <a:solidFill>
                  <a:srgbClr val="000000"/>
                </a:solidFill>
                <a:latin typeface="Lato"/>
              </a:rPr>
              <a:t>, o </a:t>
            </a:r>
            <a:r>
              <a:rPr b="0" i="1" lang="en-PH" sz="2200" spc="-1" strike="noStrike">
                <a:solidFill>
                  <a:srgbClr val="000000"/>
                </a:solidFill>
                <a:latin typeface="Lato"/>
              </a:rPr>
              <a:t>Internet</a:t>
            </a:r>
            <a:r>
              <a:rPr b="0" lang="en-PH" sz="2200" spc="-1" strike="noStrike">
                <a:solidFill>
                  <a:srgbClr val="000000"/>
                </a:solidFill>
                <a:latin typeface="Lato"/>
              </a:rPr>
              <a:t>.</a:t>
            </a:r>
            <a:endParaRPr b="0" lang="en-PH" sz="2200" spc="-1" strike="noStrike">
              <a:solidFill>
                <a:srgbClr val="000000"/>
              </a:solidFill>
              <a:latin typeface="Arial"/>
            </a:endParaRPr>
          </a:p>
        </p:txBody>
      </p:sp>
      <p:pic>
        <p:nvPicPr>
          <p:cNvPr id="166" name="" descr=""/>
          <p:cNvPicPr/>
          <p:nvPr/>
        </p:nvPicPr>
        <p:blipFill>
          <a:blip r:embed="rId1"/>
          <a:stretch/>
        </p:blipFill>
        <p:spPr>
          <a:xfrm>
            <a:off x="7284600" y="1128960"/>
            <a:ext cx="3875400" cy="2651040"/>
          </a:xfrm>
          <a:prstGeom prst="rect">
            <a:avLst/>
          </a:prstGeom>
          <a:ln w="0">
            <a:noFill/>
          </a:ln>
        </p:spPr>
      </p:pic>
      <p:pic>
        <p:nvPicPr>
          <p:cNvPr id="167" name="" descr=""/>
          <p:cNvPicPr/>
          <p:nvPr/>
        </p:nvPicPr>
        <p:blipFill>
          <a:blip r:embed="rId2"/>
          <a:stretch/>
        </p:blipFill>
        <p:spPr>
          <a:xfrm>
            <a:off x="6840000" y="4106160"/>
            <a:ext cx="4667400" cy="20138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1880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2023-08-15T08:21:38Z</dcterms:modified>
  <cp:revision>210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