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800" cy="3367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Fluency and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32372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850"/>
              </a:spcAft>
              <a:buNone/>
            </a:pPr>
            <a:r>
              <a:rPr b="0" lang="en-PH" sz="1800" spc="-1" strike="noStrike">
                <a:solidFill>
                  <a:srgbClr val="000000"/>
                </a:solidFill>
                <a:latin typeface="Lato"/>
                <a:ea typeface="DejaVu Sans"/>
              </a:rPr>
              <a:t>Tips that help in noting a specific elements or narrate events in chronological order based on the text viewed, watched, or listened to:</a:t>
            </a:r>
            <a:endParaRPr b="0" lang="en-PH" sz="1800" spc="-1" strike="noStrike">
              <a:latin typeface="Arial"/>
              <a:ea typeface="PingFang SC"/>
            </a:endParaRPr>
          </a:p>
          <a:p>
            <a:pPr marL="360000" indent="-360000" algn="just">
              <a:lnSpc>
                <a:spcPct val="200000"/>
              </a:lnSpc>
              <a:spcBef>
                <a:spcPts val="850"/>
              </a:spcBef>
              <a:spcAft>
                <a:spcPts val="850"/>
              </a:spcAft>
              <a:buClr>
                <a:srgbClr val="000000"/>
              </a:buClr>
              <a:buSzPct val="115000"/>
              <a:buFont typeface="Wingdings" charset="2"/>
              <a:buChar char=""/>
            </a:pPr>
            <a:r>
              <a:rPr b="0" lang="en-PH" sz="1800" spc="-1" strike="noStrike">
                <a:solidFill>
                  <a:srgbClr val="000000"/>
                </a:solidFill>
                <a:latin typeface="Lato"/>
                <a:ea typeface="DejaVu Sans"/>
              </a:rPr>
              <a:t>Take down notes but do not write too much. Summarize and get only the most important details. Try to paraphrase by using your own words. Remember to keep the author’s main ideas.</a:t>
            </a:r>
            <a:endParaRPr b="0" lang="en-PH" sz="1800" spc="-1" strike="noStrike">
              <a:latin typeface="Arial"/>
              <a:ea typeface="PingFang SC"/>
            </a:endParaRPr>
          </a:p>
          <a:p>
            <a:pPr marL="360000" indent="-360000" algn="just">
              <a:lnSpc>
                <a:spcPct val="200000"/>
              </a:lnSpc>
              <a:spcBef>
                <a:spcPts val="850"/>
              </a:spcBef>
              <a:spcAft>
                <a:spcPts val="850"/>
              </a:spcAft>
              <a:buClr>
                <a:srgbClr val="000000"/>
              </a:buClr>
              <a:buSzPct val="115000"/>
              <a:buFont typeface="Wingdings" charset="2"/>
              <a:buChar char=""/>
            </a:pPr>
            <a:r>
              <a:rPr b="0" lang="en-PH" sz="1800" spc="-1" strike="noStrike">
                <a:solidFill>
                  <a:srgbClr val="000000"/>
                </a:solidFill>
                <a:latin typeface="Lato"/>
                <a:ea typeface="€n 'E8þ"/>
              </a:rPr>
              <a:t> </a:t>
            </a:r>
            <a:r>
              <a:rPr b="0" lang="en-PH" sz="1800" spc="-1" strike="noStrike">
                <a:solidFill>
                  <a:srgbClr val="000000"/>
                </a:solidFill>
                <a:latin typeface="Lato"/>
                <a:ea typeface="€n 'E8þ"/>
              </a:rPr>
              <a:t>Chart the unfamiliar words you found. Try to figure out the meaning of the words by </a:t>
            </a:r>
            <a:r>
              <a:rPr b="0" lang="en-PH" sz="1800" spc="-1" strike="noStrike">
                <a:solidFill>
                  <a:srgbClr val="000000"/>
                </a:solidFill>
                <a:latin typeface="Lato"/>
                <a:ea typeface="DejaVu Sans"/>
              </a:rPr>
              <a:t>checking on your dictionary or using context clues.</a:t>
            </a:r>
            <a:endParaRPr b="0" lang="en-PH" sz="1800" spc="-1" strike="noStrike">
              <a:latin typeface="Arial"/>
              <a:ea typeface="PingFang SC"/>
            </a:endParaRPr>
          </a:p>
        </p:txBody>
      </p:sp>
      <p:sp>
        <p:nvSpPr>
          <p:cNvPr id="126" name="TextBox 1"/>
          <p:cNvSpPr/>
          <p:nvPr/>
        </p:nvSpPr>
        <p:spPr>
          <a:xfrm>
            <a:off x="411840" y="433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Fluency and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28772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268"/>
              </a:spcBef>
              <a:spcAft>
                <a:spcPts val="2268"/>
              </a:spcAft>
              <a:buNone/>
            </a:pPr>
            <a:endParaRPr b="0" lang="en-PH" sz="1800" spc="-1" strike="noStrike">
              <a:latin typeface="Arial"/>
            </a:endParaRPr>
          </a:p>
          <a:p>
            <a:pPr marL="360000" indent="-360000" algn="just">
              <a:lnSpc>
                <a:spcPct val="200000"/>
              </a:lnSpc>
              <a:spcBef>
                <a:spcPts val="2268"/>
              </a:spcBef>
              <a:spcAft>
                <a:spcPts val="2268"/>
              </a:spcAft>
              <a:buClr>
                <a:srgbClr val="000000"/>
              </a:buClr>
              <a:buSzPct val="115000"/>
              <a:buFont typeface="Wingdings" charset="2"/>
              <a:buChar char=""/>
            </a:pPr>
            <a:r>
              <a:rPr b="0" lang="en-PH" sz="1800" spc="-1" strike="noStrike">
                <a:solidFill>
                  <a:srgbClr val="000000"/>
                </a:solidFill>
                <a:latin typeface="Lato"/>
                <a:ea typeface="€n 'E8þ"/>
              </a:rPr>
              <a:t> </a:t>
            </a:r>
            <a:r>
              <a:rPr b="0" lang="en-PH" sz="1800" spc="-1" strike="noStrike">
                <a:solidFill>
                  <a:srgbClr val="000000"/>
                </a:solidFill>
                <a:latin typeface="Lato"/>
                <a:ea typeface="DejaVu Sans"/>
              </a:rPr>
              <a:t>Use order words </a:t>
            </a:r>
            <a:r>
              <a:rPr b="0" lang="en-PH" sz="1800" spc="-1" strike="noStrike">
                <a:solidFill>
                  <a:srgbClr val="000000"/>
                </a:solidFill>
                <a:latin typeface="Lato"/>
                <a:ea typeface="€n 'E8þ"/>
              </a:rPr>
              <a:t>first</a:t>
            </a:r>
            <a:r>
              <a:rPr b="0" lang="en-PH" sz="1800" spc="-1" strike="noStrike">
                <a:solidFill>
                  <a:srgbClr val="000000"/>
                </a:solidFill>
                <a:latin typeface="Lato"/>
                <a:ea typeface="DejaVu Sans"/>
              </a:rPr>
              <a:t>, next, then, after that, and </a:t>
            </a:r>
            <a:r>
              <a:rPr b="0" lang="en-PH" sz="1800" spc="-1" strike="noStrike">
                <a:solidFill>
                  <a:srgbClr val="000000"/>
                </a:solidFill>
                <a:latin typeface="Lato"/>
                <a:ea typeface="€n 'E8þ"/>
              </a:rPr>
              <a:t>finally </a:t>
            </a:r>
            <a:r>
              <a:rPr b="0" lang="en-PH" sz="1800" spc="-1" strike="noStrike">
                <a:solidFill>
                  <a:srgbClr val="000000"/>
                </a:solidFill>
                <a:latin typeface="Lato"/>
                <a:ea typeface="DejaVu Sans"/>
              </a:rPr>
              <a:t>to narrate the events or ideas in chronological order. Chronological order means to arrange in order of occurrence.</a:t>
            </a:r>
            <a:endParaRPr b="0" lang="en-PH" sz="1800" spc="-1" strike="noStrike">
              <a:latin typeface="Arial"/>
            </a:endParaRPr>
          </a:p>
          <a:p>
            <a:pPr marL="360000" indent="-360000" algn="just">
              <a:lnSpc>
                <a:spcPct val="200000"/>
              </a:lnSpc>
              <a:spcBef>
                <a:spcPts val="2268"/>
              </a:spcBef>
              <a:spcAft>
                <a:spcPts val="2268"/>
              </a:spcAft>
              <a:buClr>
                <a:srgbClr val="000000"/>
              </a:buClr>
              <a:buSzPct val="115000"/>
              <a:buFont typeface="Wingdings" charset="2"/>
              <a:buChar char=""/>
            </a:pPr>
            <a:r>
              <a:rPr b="0" lang="en-PH" sz="1800" spc="-1" strike="noStrike">
                <a:solidFill>
                  <a:srgbClr val="000000"/>
                </a:solidFill>
                <a:latin typeface="Lato"/>
                <a:ea typeface="€n 'E8þ"/>
              </a:rPr>
              <a:t> </a:t>
            </a:r>
            <a:r>
              <a:rPr b="0" lang="en-PH" sz="1800" spc="-1" strike="noStrike">
                <a:solidFill>
                  <a:srgbClr val="000000"/>
                </a:solidFill>
                <a:latin typeface="Lato"/>
                <a:ea typeface="DejaVu Sans"/>
              </a:rPr>
              <a:t>Decide how you can organize the information in your notes. Think how you can use graphic organizers like charts, Venn diagrams, word webs, and concept maps.</a:t>
            </a:r>
            <a:endParaRPr b="0" lang="en-PH" sz="1800" spc="-1" strike="noStrike">
              <a:latin typeface="Arial"/>
            </a:endParaRPr>
          </a:p>
        </p:txBody>
      </p:sp>
      <p:sp>
        <p:nvSpPr>
          <p:cNvPr id="128" name="TextBox 3"/>
          <p:cNvSpPr/>
          <p:nvPr/>
        </p:nvSpPr>
        <p:spPr>
          <a:xfrm>
            <a:off x="411840" y="469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Fluency and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071720"/>
            <a:ext cx="10978200" cy="446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850"/>
              </a:spcAft>
              <a:buNone/>
            </a:pPr>
            <a:r>
              <a:rPr b="0" lang="en-PH" sz="1800" spc="-1" strike="noStrike">
                <a:solidFill>
                  <a:srgbClr val="000000"/>
                </a:solidFill>
                <a:latin typeface="Lato"/>
                <a:ea typeface="€n 'E8þ"/>
              </a:rPr>
              <a:t>When in a  conversation, we must:</a:t>
            </a:r>
            <a:endParaRPr b="0" lang="en-PH" sz="1800" spc="-1" strike="noStrike">
              <a:latin typeface="Arial"/>
            </a:endParaRPr>
          </a:p>
          <a:p>
            <a:pPr marL="342000" indent="-342000" algn="just">
              <a:lnSpc>
                <a:spcPct val="200000"/>
              </a:lnSpc>
              <a:spcBef>
                <a:spcPts val="850"/>
              </a:spcBef>
              <a:spcAft>
                <a:spcPts val="850"/>
              </a:spcAft>
              <a:buClr>
                <a:srgbClr val="000000"/>
              </a:buClr>
              <a:buSzPct val="115000"/>
              <a:buFont typeface="Wingdings" charset="2"/>
              <a:buChar char=""/>
            </a:pPr>
            <a:r>
              <a:rPr b="0" lang="en-PH" sz="1800" spc="-1" strike="noStrike">
                <a:solidFill>
                  <a:srgbClr val="000000"/>
                </a:solidFill>
                <a:latin typeface="Lato"/>
                <a:ea typeface="DejaVu Sans"/>
              </a:rPr>
              <a:t>Use correct pitch, juncture, stress, volume, projection, and rate/speed of speech.</a:t>
            </a:r>
            <a:endParaRPr b="0" lang="en-PH" sz="1800" spc="-1" strike="noStrike">
              <a:latin typeface="Arial"/>
            </a:endParaRPr>
          </a:p>
          <a:p>
            <a:pPr marL="342000" indent="-342000" algn="just">
              <a:lnSpc>
                <a:spcPct val="200000"/>
              </a:lnSpc>
              <a:spcBef>
                <a:spcPts val="850"/>
              </a:spcBef>
              <a:spcAft>
                <a:spcPts val="850"/>
              </a:spcAft>
              <a:buClr>
                <a:srgbClr val="000000"/>
              </a:buClr>
              <a:buSzPct val="115000"/>
              <a:buFont typeface="Wingdings" charset="2"/>
              <a:buChar char=""/>
            </a:pPr>
            <a:r>
              <a:rPr b="0" lang="en-PH" sz="1800" spc="-1" strike="noStrike">
                <a:solidFill>
                  <a:srgbClr val="000000"/>
                </a:solidFill>
                <a:latin typeface="Lato"/>
                <a:ea typeface="DejaVu Sans"/>
              </a:rPr>
              <a:t>Be extra careful with your choice of words.</a:t>
            </a:r>
            <a:endParaRPr b="0" lang="en-PH" sz="1800" spc="-1" strike="noStrike">
              <a:latin typeface="Arial"/>
            </a:endParaRPr>
          </a:p>
          <a:p>
            <a:pPr marL="342000" indent="-342000" algn="just">
              <a:lnSpc>
                <a:spcPct val="200000"/>
              </a:lnSpc>
              <a:spcBef>
                <a:spcPts val="850"/>
              </a:spcBef>
              <a:spcAft>
                <a:spcPts val="850"/>
              </a:spcAft>
              <a:buClr>
                <a:srgbClr val="000000"/>
              </a:buClr>
              <a:buSzPct val="115000"/>
              <a:buFont typeface="Wingdings" charset="2"/>
              <a:buChar char=""/>
            </a:pPr>
            <a:r>
              <a:rPr b="0" lang="en-PH" sz="1800" spc="-1" strike="noStrike">
                <a:solidFill>
                  <a:srgbClr val="000000"/>
                </a:solidFill>
                <a:latin typeface="Lato"/>
                <a:ea typeface="DejaVu Sans"/>
              </a:rPr>
              <a:t>Observe appropriate and polite gestures (hand–body) in your conversation especially </a:t>
            </a:r>
            <a:r>
              <a:rPr b="0" lang="en-PH" sz="1800" spc="-1" strike="noStrike">
                <a:solidFill>
                  <a:srgbClr val="000000"/>
                </a:solidFill>
                <a:latin typeface="Lato"/>
                <a:ea typeface="€n 'E8þ"/>
              </a:rPr>
              <a:t>when giving or taking your turn to speak.</a:t>
            </a:r>
            <a:endParaRPr b="0" lang="en-PH" sz="1800" spc="-1" strike="noStrike">
              <a:latin typeface="Arial"/>
            </a:endParaRPr>
          </a:p>
          <a:p>
            <a:pPr marL="342000" indent="-342000" algn="just">
              <a:lnSpc>
                <a:spcPct val="200000"/>
              </a:lnSpc>
              <a:spcBef>
                <a:spcPts val="850"/>
              </a:spcBef>
              <a:spcAft>
                <a:spcPts val="850"/>
              </a:spcAft>
              <a:buClr>
                <a:srgbClr val="000000"/>
              </a:buClr>
              <a:buSzPct val="115000"/>
              <a:buFont typeface="Wingdings" charset="2"/>
              <a:buChar char=""/>
            </a:pPr>
            <a:r>
              <a:rPr b="0" lang="en-PH" sz="1800" spc="-1" strike="noStrike">
                <a:solidFill>
                  <a:srgbClr val="000000"/>
                </a:solidFill>
                <a:latin typeface="Lato"/>
                <a:ea typeface="DejaVu Sans"/>
              </a:rPr>
              <a:t>Listen to others' points of view then try to search on facts about what they say before </a:t>
            </a:r>
            <a:r>
              <a:rPr b="0" lang="en-PH" sz="1800" spc="-1" strike="noStrike">
                <a:solidFill>
                  <a:srgbClr val="000000"/>
                </a:solidFill>
                <a:latin typeface="Lato"/>
                <a:ea typeface="€n 'E8þ"/>
              </a:rPr>
              <a:t>insisting your own ideas or opinions.</a:t>
            </a:r>
            <a:endParaRPr b="0" lang="en-PH" sz="1800" spc="-1" strike="noStrike">
              <a:latin typeface="Arial"/>
            </a:endParaRPr>
          </a:p>
        </p:txBody>
      </p:sp>
      <p:sp>
        <p:nvSpPr>
          <p:cNvPr id="130" name="TextBox 2"/>
          <p:cNvSpPr/>
          <p:nvPr/>
        </p:nvSpPr>
        <p:spPr>
          <a:xfrm>
            <a:off x="411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Fluency and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07172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850"/>
              </a:spcBef>
              <a:spcAft>
                <a:spcPts val="850"/>
              </a:spcAft>
              <a:buNone/>
            </a:pPr>
            <a:r>
              <a:rPr b="1" lang="en-PH" sz="1800" spc="-1" strike="noStrike">
                <a:solidFill>
                  <a:srgbClr val="000000"/>
                </a:solidFill>
                <a:latin typeface="Lato"/>
                <a:ea typeface="€n 'E8þ"/>
              </a:rPr>
              <a:t>ACTIVITY: Read the statements carefully. Write </a:t>
            </a:r>
            <a:r>
              <a:rPr b="1" lang="en-PH" sz="1800" spc="-1" strike="noStrike" u="sng">
                <a:solidFill>
                  <a:srgbClr val="000000"/>
                </a:solidFill>
                <a:uFillTx/>
                <a:latin typeface="Lato"/>
                <a:ea typeface="€n 'E8þ"/>
              </a:rPr>
              <a:t>T</a:t>
            </a:r>
            <a:r>
              <a:rPr b="1" lang="en-PH" sz="1800" spc="-1" strike="noStrike">
                <a:solidFill>
                  <a:srgbClr val="000000"/>
                </a:solidFill>
                <a:latin typeface="Lato"/>
                <a:ea typeface="€n 'E8þ"/>
              </a:rPr>
              <a:t> if the statement is true and </a:t>
            </a:r>
            <a:r>
              <a:rPr b="1" lang="en-PH" sz="1800" spc="-1" strike="noStrike" u="sng">
                <a:solidFill>
                  <a:srgbClr val="000000"/>
                </a:solidFill>
                <a:uFillTx/>
                <a:latin typeface="Lato"/>
                <a:ea typeface="€n 'E8þ"/>
              </a:rPr>
              <a:t>F</a:t>
            </a:r>
            <a:r>
              <a:rPr b="1" lang="en-PH" sz="1800" spc="-1" strike="noStrike">
                <a:solidFill>
                  <a:srgbClr val="000000"/>
                </a:solidFill>
                <a:latin typeface="Lato"/>
                <a:ea typeface="€n 'E8þ"/>
              </a:rPr>
              <a:t> if false.</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_____1. Use graphic organizers.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_____2. Do not c</a:t>
            </a:r>
            <a:r>
              <a:rPr b="0" lang="en-PH" sz="1800" spc="-1" strike="noStrike">
                <a:solidFill>
                  <a:srgbClr val="000000"/>
                </a:solidFill>
                <a:latin typeface="Lato"/>
                <a:ea typeface="€n 'E8þ"/>
              </a:rPr>
              <a:t>hart the unfamiliar words you found.</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_____3. Take down notes and write all the detailed information.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_____4. Use correct pitch, juncture, stress, volume, projection, and rate/speed of speech.</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_____5. Listen to others' points of view then try to search on facts about what they say before </a:t>
            </a:r>
            <a:r>
              <a:rPr b="0" lang="en-PH" sz="1800" spc="-1" strike="noStrike">
                <a:solidFill>
                  <a:srgbClr val="000000"/>
                </a:solidFill>
                <a:latin typeface="Lato"/>
                <a:ea typeface="€n 'E8þ"/>
              </a:rPr>
              <a:t>insisting </a:t>
            </a:r>
            <a:r>
              <a:rPr b="0" lang="en-PH" sz="1800" spc="-1" strike="noStrike">
                <a:solidFill>
                  <a:srgbClr val="000000"/>
                </a:solidFill>
                <a:latin typeface="Lato"/>
                <a:ea typeface="€n 'E8þ"/>
              </a:rPr>
              <a:t>	</a:t>
            </a:r>
            <a:r>
              <a:rPr b="0" lang="en-PH" sz="1800" spc="-1" strike="noStrike">
                <a:solidFill>
                  <a:srgbClr val="000000"/>
                </a:solidFill>
                <a:latin typeface="Lato"/>
                <a:ea typeface="€n 'E8þ"/>
              </a:rPr>
              <a:t>	</a:t>
            </a:r>
            <a:r>
              <a:rPr b="0" lang="en-PH" sz="1800" spc="-1" strike="noStrike">
                <a:solidFill>
                  <a:srgbClr val="000000"/>
                </a:solidFill>
                <a:latin typeface="Lato"/>
                <a:ea typeface="€n 'E8þ"/>
              </a:rPr>
              <a:t>      your own ideas or opinions.</a:t>
            </a:r>
            <a:endParaRPr b="0" lang="en-PH" sz="1800" spc="-1" strike="noStrike">
              <a:latin typeface="Arial"/>
            </a:endParaRPr>
          </a:p>
        </p:txBody>
      </p:sp>
      <p:sp>
        <p:nvSpPr>
          <p:cNvPr id="132" name="TextBox 4"/>
          <p:cNvSpPr/>
          <p:nvPr/>
        </p:nvSpPr>
        <p:spPr>
          <a:xfrm>
            <a:off x="411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Fluency and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071720"/>
            <a:ext cx="10978200" cy="44625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850"/>
              </a:spcBef>
              <a:spcAft>
                <a:spcPts val="850"/>
              </a:spcAft>
              <a:buNone/>
            </a:pPr>
            <a:r>
              <a:rPr b="1" lang="en-PH" sz="1800" spc="-1" strike="noStrike">
                <a:solidFill>
                  <a:srgbClr val="c9211e"/>
                </a:solidFill>
                <a:latin typeface="Lato"/>
                <a:ea typeface="€n 'E8þ"/>
              </a:rPr>
              <a:t>ANSWER:</a:t>
            </a:r>
            <a:r>
              <a:rPr b="1" lang="en-PH" sz="1800" spc="-1" strike="noStrike">
                <a:solidFill>
                  <a:srgbClr val="000000"/>
                </a:solidFill>
                <a:latin typeface="Lato"/>
                <a:ea typeface="€n 'E8þ"/>
              </a:rPr>
              <a:t> Read the statements carefully. Write </a:t>
            </a:r>
            <a:r>
              <a:rPr b="1" lang="en-PH" sz="1800" spc="-1" strike="noStrike" u="sng">
                <a:solidFill>
                  <a:srgbClr val="000000"/>
                </a:solidFill>
                <a:uFillTx/>
                <a:latin typeface="Lato"/>
                <a:ea typeface="€n 'E8þ"/>
              </a:rPr>
              <a:t>T</a:t>
            </a:r>
            <a:r>
              <a:rPr b="1" lang="en-PH" sz="1800" spc="-1" strike="noStrike">
                <a:solidFill>
                  <a:srgbClr val="000000"/>
                </a:solidFill>
                <a:latin typeface="Lato"/>
                <a:ea typeface="€n 'E8þ"/>
              </a:rPr>
              <a:t> if the statement is true and </a:t>
            </a:r>
            <a:r>
              <a:rPr b="1" lang="en-PH" sz="1800" spc="-1" strike="noStrike" u="sng">
                <a:solidFill>
                  <a:srgbClr val="000000"/>
                </a:solidFill>
                <a:uFillTx/>
                <a:latin typeface="Lato"/>
                <a:ea typeface="€n 'E8þ"/>
              </a:rPr>
              <a:t>F</a:t>
            </a:r>
            <a:r>
              <a:rPr b="1" lang="en-PH" sz="1800" spc="-1" strike="noStrike">
                <a:solidFill>
                  <a:srgbClr val="000000"/>
                </a:solidFill>
                <a:latin typeface="Lato"/>
                <a:ea typeface="€n 'E8þ"/>
              </a:rPr>
              <a:t> if false.</a:t>
            </a:r>
            <a:endParaRPr b="0" lang="en-PH" sz="1800" spc="-1" strike="noStrike">
              <a:latin typeface="Arial"/>
            </a:endParaRPr>
          </a:p>
          <a:p>
            <a:pPr>
              <a:lnSpc>
                <a:spcPct val="200000"/>
              </a:lnSpc>
              <a:buNone/>
            </a:pPr>
            <a:r>
              <a:rPr b="0" i="1" lang="en-PH" sz="1800" spc="-1" strike="noStrike" u="sng">
                <a:solidFill>
                  <a:srgbClr val="000000"/>
                </a:solidFill>
                <a:uFillTx/>
                <a:latin typeface="Lato"/>
                <a:ea typeface="DejaVu Sans"/>
              </a:rPr>
              <a:t>    </a:t>
            </a:r>
            <a:r>
              <a:rPr b="0" i="1" lang="en-PH" sz="1800" spc="-1" strike="noStrike" u="sng">
                <a:solidFill>
                  <a:srgbClr val="000000"/>
                </a:solidFill>
                <a:uFillTx/>
                <a:latin typeface="Lato"/>
                <a:ea typeface="DejaVu Sans"/>
              </a:rPr>
              <a:t>T   </a:t>
            </a:r>
            <a:r>
              <a:rPr b="0" i="1" lang="en-PH" sz="1800" spc="-1" strike="noStrike">
                <a:solidFill>
                  <a:srgbClr val="000000"/>
                </a:solidFill>
                <a:latin typeface="Lato"/>
                <a:ea typeface="DejaVu Sans"/>
              </a:rPr>
              <a:t>1</a:t>
            </a:r>
            <a:r>
              <a:rPr b="0" lang="en-PH" sz="1800" spc="-1" strike="noStrike">
                <a:solidFill>
                  <a:srgbClr val="000000"/>
                </a:solidFill>
                <a:latin typeface="Lato"/>
                <a:ea typeface="DejaVu Sans"/>
              </a:rPr>
              <a:t>. Use graphic organizers.</a:t>
            </a:r>
            <a:endParaRPr b="0" lang="en-PH" sz="1800" spc="-1" strike="noStrike">
              <a:latin typeface="Arial"/>
            </a:endParaRPr>
          </a:p>
          <a:p>
            <a:pPr>
              <a:lnSpc>
                <a:spcPct val="200000"/>
              </a:lnSpc>
              <a:buNone/>
            </a:pPr>
            <a:r>
              <a:rPr b="0" i="1" lang="en-PH" sz="1800" spc="-1" strike="noStrike" u="sng">
                <a:solidFill>
                  <a:srgbClr val="000000"/>
                </a:solidFill>
                <a:uFillTx/>
                <a:latin typeface="Lato"/>
                <a:ea typeface="DejaVu Sans"/>
              </a:rPr>
              <a:t>    </a:t>
            </a:r>
            <a:r>
              <a:rPr b="0" i="1" lang="en-PH" sz="1800" spc="-1" strike="noStrike" u="sng">
                <a:solidFill>
                  <a:srgbClr val="000000"/>
                </a:solidFill>
                <a:uFillTx/>
                <a:latin typeface="Lato"/>
                <a:ea typeface="DejaVu Sans"/>
              </a:rPr>
              <a:t>F   </a:t>
            </a:r>
            <a:r>
              <a:rPr b="0" lang="en-PH" sz="1800" spc="-1" strike="noStrike">
                <a:solidFill>
                  <a:srgbClr val="000000"/>
                </a:solidFill>
                <a:latin typeface="Lato"/>
                <a:ea typeface="DejaVu Sans"/>
              </a:rPr>
              <a:t>2. Do not chart the unfamiliar words you found.</a:t>
            </a:r>
            <a:endParaRPr b="0" lang="en-PH" sz="1800" spc="-1" strike="noStrike">
              <a:latin typeface="Arial"/>
            </a:endParaRPr>
          </a:p>
          <a:p>
            <a:pPr>
              <a:lnSpc>
                <a:spcPct val="200000"/>
              </a:lnSpc>
              <a:buNone/>
            </a:pPr>
            <a:r>
              <a:rPr b="0" i="1" lang="en-PH" sz="1800" spc="-1" strike="noStrike" u="sng">
                <a:solidFill>
                  <a:srgbClr val="000000"/>
                </a:solidFill>
                <a:uFillTx/>
                <a:latin typeface="Lato"/>
                <a:ea typeface="DejaVu Sans"/>
              </a:rPr>
              <a:t>    </a:t>
            </a:r>
            <a:r>
              <a:rPr b="0" i="1" lang="en-PH" sz="1800" spc="-1" strike="noStrike" u="sng">
                <a:solidFill>
                  <a:srgbClr val="000000"/>
                </a:solidFill>
                <a:uFillTx/>
                <a:latin typeface="Lato"/>
                <a:ea typeface="DejaVu Sans"/>
              </a:rPr>
              <a:t>F   </a:t>
            </a:r>
            <a:r>
              <a:rPr b="0" lang="en-PH" sz="1800" spc="-1" strike="noStrike">
                <a:solidFill>
                  <a:srgbClr val="000000"/>
                </a:solidFill>
                <a:latin typeface="Lato"/>
                <a:ea typeface="DejaVu Sans"/>
              </a:rPr>
              <a:t>3. Take down notes and write all the detailed information.</a:t>
            </a:r>
            <a:endParaRPr b="0" lang="en-PH" sz="1800" spc="-1" strike="noStrike">
              <a:latin typeface="Arial"/>
            </a:endParaRPr>
          </a:p>
          <a:p>
            <a:pPr>
              <a:lnSpc>
                <a:spcPct val="200000"/>
              </a:lnSpc>
              <a:buNone/>
            </a:pPr>
            <a:r>
              <a:rPr b="0" i="1" lang="en-PH" sz="1800" spc="-1" strike="noStrike" u="sng">
                <a:solidFill>
                  <a:srgbClr val="000000"/>
                </a:solidFill>
                <a:uFillTx/>
                <a:latin typeface="Lato"/>
                <a:ea typeface="DejaVu Sans"/>
              </a:rPr>
              <a:t>    </a:t>
            </a:r>
            <a:r>
              <a:rPr b="0" i="1" lang="en-PH" sz="1800" spc="-1" strike="noStrike" u="sng">
                <a:solidFill>
                  <a:srgbClr val="000000"/>
                </a:solidFill>
                <a:uFillTx/>
                <a:latin typeface="Lato"/>
                <a:ea typeface="DejaVu Sans"/>
              </a:rPr>
              <a:t>T   </a:t>
            </a:r>
            <a:r>
              <a:rPr b="0" lang="en-PH" sz="1800" spc="-1" strike="noStrike">
                <a:solidFill>
                  <a:srgbClr val="000000"/>
                </a:solidFill>
                <a:latin typeface="Lato"/>
                <a:ea typeface="DejaVu Sans"/>
              </a:rPr>
              <a:t>4. Use correct pitch, juncture, stress, volume, projection, and rate/speed of speech.</a:t>
            </a:r>
            <a:endParaRPr b="0" lang="en-PH" sz="1800" spc="-1" strike="noStrike">
              <a:latin typeface="Arial"/>
            </a:endParaRPr>
          </a:p>
          <a:p>
            <a:pPr>
              <a:lnSpc>
                <a:spcPct val="200000"/>
              </a:lnSpc>
              <a:buNone/>
            </a:pPr>
            <a:r>
              <a:rPr b="0" i="1" lang="en-PH" sz="1800" spc="-1" strike="noStrike" u="sng">
                <a:solidFill>
                  <a:srgbClr val="000000"/>
                </a:solidFill>
                <a:uFillTx/>
                <a:latin typeface="Lato"/>
                <a:ea typeface="DejaVu Sans"/>
              </a:rPr>
              <a:t>    </a:t>
            </a:r>
            <a:r>
              <a:rPr b="0" i="1" lang="en-PH" sz="1800" spc="-1" strike="noStrike" u="sng">
                <a:solidFill>
                  <a:srgbClr val="000000"/>
                </a:solidFill>
                <a:uFillTx/>
                <a:latin typeface="Lato"/>
                <a:ea typeface="DejaVu Sans"/>
              </a:rPr>
              <a:t>T   </a:t>
            </a:r>
            <a:r>
              <a:rPr b="0" lang="en-PH" sz="1800" spc="-1" strike="noStrike">
                <a:solidFill>
                  <a:srgbClr val="000000"/>
                </a:solidFill>
                <a:latin typeface="Lato"/>
                <a:ea typeface="DejaVu Sans"/>
              </a:rPr>
              <a:t>5. Listen to others' points of view then try to search on facts about what they say before insisting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your own ideas or opinions.</a:t>
            </a:r>
            <a:endParaRPr b="0" lang="en-PH" sz="1800" spc="-1" strike="noStrike">
              <a:latin typeface="Arial"/>
            </a:endParaRPr>
          </a:p>
        </p:txBody>
      </p:sp>
      <p:sp>
        <p:nvSpPr>
          <p:cNvPr id="134" name="TextBox 5"/>
          <p:cNvSpPr/>
          <p:nvPr/>
        </p:nvSpPr>
        <p:spPr>
          <a:xfrm>
            <a:off x="411840" y="181080"/>
            <a:ext cx="1042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Fluency and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2854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2023-07-11T09:10:00Z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