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7.png" ContentType="image/png"/>
  <Override PartName="/ppt/media/image3.png" ContentType="image/png"/>
  <Override PartName="/ppt/media/image38.png" ContentType="image/png"/>
  <Override PartName="/ppt/media/image4.png" ContentType="image/png"/>
  <Override PartName="/ppt/media/image39.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31.png" ContentType="image/png"/>
  <Override PartName="/ppt/media/image32.png" ContentType="image/png"/>
  <Override PartName="/ppt/media/image33.png" ContentType="image/png"/>
  <Override PartName="/ppt/media/image34.png" ContentType="image/png"/>
  <Override PartName="/ppt/media/image20.png" ContentType="image/png"/>
  <Override PartName="/ppt/media/image5.png" ContentType="image/png"/>
  <Override PartName="/ppt/media/image25.png" ContentType="image/png"/>
  <Override PartName="/ppt/media/image40.png" ContentType="image/png"/>
  <Override PartName="/ppt/media/image26.png" ContentType="image/png"/>
  <Override PartName="/ppt/media/image41.png" ContentType="image/png"/>
  <Override PartName="/ppt/media/image27.png" ContentType="image/png"/>
  <Override PartName="/ppt/media/image42.png" ContentType="image/png"/>
  <Override PartName="/ppt/media/image28.png" ContentType="image/png"/>
  <Override PartName="/ppt/media/image43.png" ContentType="image/png"/>
  <Override PartName="/ppt/media/image45.png" ContentType="image/png"/>
  <Override PartName="/ppt/media/image46.png" ContentType="image/png"/>
  <Override PartName="/ppt/media/image48.png" ContentType="image/png"/>
  <Override PartName="/ppt/media/image30.png" ContentType="image/png"/>
  <Override PartName="/ppt/media/image49.png" ContentType="image/png"/>
  <Override PartName="/ppt/media/image47.png" ContentType="image/png"/>
  <Override PartName="/ppt/media/image29.png" ContentType="image/png"/>
  <Override PartName="/ppt/media/image44.png" ContentType="image/png"/>
  <Override PartName="/ppt/media/image35.png" ContentType="image/png"/>
  <Override PartName="/ppt/media/image17.png" ContentType="image/png"/>
  <Override PartName="/ppt/media/image5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05000" cy="677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11880" cy="2711880"/>
          </a:xfrm>
          <a:prstGeom prst="rect">
            <a:avLst/>
          </a:prstGeom>
          <a:ln w="0">
            <a:noFill/>
          </a:ln>
        </p:spPr>
      </p:pic>
      <p:sp>
        <p:nvSpPr>
          <p:cNvPr id="2" name="Rectangle 5"/>
          <p:cNvSpPr/>
          <p:nvPr/>
        </p:nvSpPr>
        <p:spPr>
          <a:xfrm>
            <a:off x="3487320" y="1475280"/>
            <a:ext cx="8617320" cy="3775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17320" cy="297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05000" cy="547920"/>
          </a:xfrm>
          <a:prstGeom prst="rect">
            <a:avLst/>
          </a:prstGeom>
          <a:ln w="0">
            <a:noFill/>
          </a:ln>
        </p:spPr>
      </p:pic>
      <p:sp>
        <p:nvSpPr>
          <p:cNvPr id="43" name="Rectangle 7"/>
          <p:cNvSpPr/>
          <p:nvPr/>
        </p:nvSpPr>
        <p:spPr>
          <a:xfrm>
            <a:off x="10868760" y="0"/>
            <a:ext cx="883440" cy="883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47520" cy="947520"/>
          </a:xfrm>
          <a:prstGeom prst="rect">
            <a:avLst/>
          </a:prstGeom>
          <a:ln w="0">
            <a:noFill/>
          </a:ln>
        </p:spPr>
      </p:pic>
      <p:sp>
        <p:nvSpPr>
          <p:cNvPr id="45" name="TextBox 9"/>
          <p:cNvSpPr/>
          <p:nvPr/>
        </p:nvSpPr>
        <p:spPr>
          <a:xfrm>
            <a:off x="185400" y="6362280"/>
            <a:ext cx="4604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28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29320" cy="32976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96000" y="3076920"/>
            <a:ext cx="7539120" cy="6987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Measures of Position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55"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nSpc>
                <a:spcPct val="100000"/>
              </a:lnSpc>
              <a:buNone/>
            </a:pPr>
            <a:r>
              <a:rPr b="1" lang="en-PH" sz="2000" spc="-1" strike="noStrike">
                <a:latin typeface="Lato"/>
              </a:rPr>
              <a:t>Solution:</a:t>
            </a:r>
            <a:endParaRPr b="0" lang="en-PH" sz="2000" spc="-1" strike="noStrike">
              <a:latin typeface="Arial"/>
            </a:endParaRPr>
          </a:p>
          <a:p>
            <a:pPr>
              <a:lnSpc>
                <a:spcPct val="100000"/>
              </a:lnSpc>
              <a:buNone/>
            </a:pPr>
            <a:r>
              <a:rPr b="0" lang="en-PH" sz="2000" spc="-1" strike="noStrike">
                <a:latin typeface="Lato"/>
              </a:rPr>
              <a:t>First, add another column showing the less than the</a:t>
            </a:r>
            <a:endParaRPr b="0" lang="en-PH" sz="2000" spc="-1" strike="noStrike">
              <a:latin typeface="Arial"/>
            </a:endParaRPr>
          </a:p>
          <a:p>
            <a:pPr>
              <a:lnSpc>
                <a:spcPct val="100000"/>
              </a:lnSpc>
              <a:buNone/>
            </a:pPr>
            <a:r>
              <a:rPr b="0" lang="en-PH" sz="2000" spc="-1" strike="noStrike">
                <a:latin typeface="Lato"/>
              </a:rPr>
              <a:t>cumulative frequency of each class interval shown in the table.</a:t>
            </a:r>
            <a:endParaRPr b="0" lang="en-PH" sz="2000" spc="-1" strike="noStrike">
              <a:latin typeface="Arial"/>
            </a:endParaRPr>
          </a:p>
          <a:p>
            <a:pPr>
              <a:lnSpc>
                <a:spcPct val="100000"/>
              </a:lnSpc>
              <a:buNone/>
            </a:pPr>
            <a:r>
              <a:rPr b="0" lang="en-PH" sz="2000" spc="-1" strike="noStrike">
                <a:latin typeface="Lato"/>
              </a:rPr>
              <a:t>The cumulative frequency will be used to determine the quartile</a:t>
            </a:r>
            <a:endParaRPr b="0" lang="en-PH" sz="2000" spc="-1" strike="noStrike">
              <a:latin typeface="Arial"/>
            </a:endParaRPr>
          </a:p>
          <a:p>
            <a:pPr>
              <a:lnSpc>
                <a:spcPct val="100000"/>
              </a:lnSpc>
              <a:buNone/>
            </a:pPr>
            <a:r>
              <a:rPr b="0" lang="en-PH" sz="2000" spc="-1" strike="noStrike">
                <a:latin typeface="Lato"/>
              </a:rPr>
              <a:t>class of the quartile being asked.</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PingFang SC"/>
              </a:rPr>
              <a:t>For Q</a:t>
            </a:r>
            <a:r>
              <a:rPr b="0" lang="en-PH" sz="2000" spc="-1" strike="noStrike" baseline="-8000">
                <a:latin typeface="Lato"/>
                <a:ea typeface="PingFang SC"/>
              </a:rPr>
              <a:t>1</a:t>
            </a:r>
            <a:r>
              <a:rPr b="0" lang="en-PH" sz="2000" spc="-1" strike="noStrike">
                <a:latin typeface="Lato"/>
                <a:ea typeface="PingFang SC"/>
              </a:rPr>
              <a:t>, since</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15 is contained in the class interval 30–34, LB</a:t>
            </a:r>
            <a:r>
              <a:rPr b="0" lang="en-PH" sz="2000" spc="-1" strike="noStrike" baseline="-8000">
                <a:latin typeface="Lato"/>
                <a:ea typeface="PingFang SC"/>
              </a:rPr>
              <a:t>Q</a:t>
            </a:r>
            <a:r>
              <a:rPr b="0" lang="en-PH" sz="2000" spc="-1" strike="noStrike">
                <a:latin typeface="Lato"/>
                <a:ea typeface="PingFang SC"/>
              </a:rPr>
              <a:t> = 29.5, cf</a:t>
            </a:r>
            <a:r>
              <a:rPr b="0" lang="en-PH" sz="2000" spc="-1" strike="noStrike" baseline="-8000">
                <a:latin typeface="Lato"/>
                <a:ea typeface="PingFang SC"/>
              </a:rPr>
              <a:t>b</a:t>
            </a:r>
            <a:r>
              <a:rPr b="0" lang="en-PH" sz="2000" spc="-1" strike="noStrike">
                <a:latin typeface="Lato"/>
                <a:ea typeface="PingFang SC"/>
              </a:rPr>
              <a:t> = 11, and f</a:t>
            </a:r>
            <a:r>
              <a:rPr b="0" lang="en-PH" sz="2000" spc="-1" strike="noStrike" baseline="-8000">
                <a:latin typeface="Lato"/>
                <a:ea typeface="PingFang SC"/>
              </a:rPr>
              <a:t>Q</a:t>
            </a:r>
            <a:r>
              <a:rPr b="0" lang="en-PH" sz="2000" spc="-1" strike="noStrike">
                <a:latin typeface="Lato"/>
                <a:ea typeface="PingFang SC"/>
              </a:rPr>
              <a:t> = 14.</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PingFang SC"/>
              </a:rPr>
              <a:t>Solving for Q</a:t>
            </a:r>
            <a:r>
              <a:rPr b="0" lang="en-PH" sz="2000" spc="-1" strike="noStrike" baseline="-8000">
                <a:latin typeface="Lato"/>
                <a:ea typeface="PingFang SC"/>
              </a:rPr>
              <a:t>1</a:t>
            </a:r>
            <a:r>
              <a:rPr b="0" lang="en-PH" sz="2000" spc="-1" strike="noStrike">
                <a:latin typeface="Lato"/>
                <a:ea typeface="PingFang SC"/>
              </a:rPr>
              <a:t>, </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p:txBody>
      </p:sp>
      <p:pic>
        <p:nvPicPr>
          <p:cNvPr id="156" name="" descr=""/>
          <p:cNvPicPr/>
          <p:nvPr/>
        </p:nvPicPr>
        <p:blipFill>
          <a:blip r:embed="rId1"/>
          <a:stretch/>
        </p:blipFill>
        <p:spPr>
          <a:xfrm>
            <a:off x="2109240" y="2851560"/>
            <a:ext cx="590400" cy="568080"/>
          </a:xfrm>
          <a:prstGeom prst="rect">
            <a:avLst/>
          </a:prstGeom>
          <a:ln w="0">
            <a:noFill/>
          </a:ln>
        </p:spPr>
      </p:pic>
      <p:pic>
        <p:nvPicPr>
          <p:cNvPr id="157" name="" descr=""/>
          <p:cNvPicPr/>
          <p:nvPr/>
        </p:nvPicPr>
        <p:blipFill>
          <a:blip r:embed="rId2"/>
          <a:stretch/>
        </p:blipFill>
        <p:spPr>
          <a:xfrm>
            <a:off x="1008000" y="3960000"/>
            <a:ext cx="3314520" cy="719640"/>
          </a:xfrm>
          <a:prstGeom prst="rect">
            <a:avLst/>
          </a:prstGeom>
          <a:ln w="0">
            <a:noFill/>
          </a:ln>
        </p:spPr>
      </p:pic>
      <p:pic>
        <p:nvPicPr>
          <p:cNvPr id="158" name="" descr=""/>
          <p:cNvPicPr/>
          <p:nvPr/>
        </p:nvPicPr>
        <p:blipFill>
          <a:blip r:embed="rId3"/>
          <a:stretch/>
        </p:blipFill>
        <p:spPr>
          <a:xfrm>
            <a:off x="9000000" y="3672000"/>
            <a:ext cx="2408040" cy="1973160"/>
          </a:xfrm>
          <a:prstGeom prst="rect">
            <a:avLst/>
          </a:prstGeom>
          <a:ln w="0">
            <a:noFill/>
          </a:ln>
        </p:spPr>
      </p:pic>
      <p:sp>
        <p:nvSpPr>
          <p:cNvPr id="159" name=""/>
          <p:cNvSpPr/>
          <p:nvPr/>
        </p:nvSpPr>
        <p:spPr>
          <a:xfrm>
            <a:off x="8222760" y="310716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1</a:t>
            </a:r>
            <a:endParaRPr b="0" lang="en-PH" sz="800" spc="-1" strike="noStrike">
              <a:latin typeface="Arial"/>
            </a:endParaRPr>
          </a:p>
        </p:txBody>
      </p:sp>
      <p:sp>
        <p:nvSpPr>
          <p:cNvPr id="160" name=""/>
          <p:cNvSpPr/>
          <p:nvPr/>
        </p:nvSpPr>
        <p:spPr>
          <a:xfrm>
            <a:off x="10815120" y="310752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1</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62"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Example 5:</a:t>
            </a:r>
            <a:r>
              <a:rPr b="0" lang="en-PH" sz="2000" spc="-1" strike="noStrike">
                <a:latin typeface="Lato"/>
              </a:rPr>
              <a:t> Determine the lower and the upper quartiles of the given frequency distribution representing the time (in hours) spent on social media platforms of 70 teenagers.</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PingFang SC"/>
              </a:rPr>
              <a:t>Solution:</a:t>
            </a:r>
            <a:endParaRPr b="0" lang="en-PH" sz="2000" spc="-1" strike="noStrike">
              <a:latin typeface="Arial"/>
            </a:endParaRPr>
          </a:p>
          <a:p>
            <a:pPr algn="just">
              <a:lnSpc>
                <a:spcPct val="100000"/>
              </a:lnSpc>
              <a:buNone/>
            </a:pPr>
            <a:r>
              <a:rPr b="0" lang="en-PH" sz="2000" spc="-1" strike="noStrike">
                <a:latin typeface="Lato"/>
                <a:ea typeface="PingFang SC"/>
              </a:rPr>
              <a:t>Add another column showing the less than the cumulative</a:t>
            </a:r>
            <a:endParaRPr b="0" lang="en-PH" sz="2000" spc="-1" strike="noStrike">
              <a:latin typeface="Arial"/>
            </a:endParaRPr>
          </a:p>
          <a:p>
            <a:pPr algn="just">
              <a:lnSpc>
                <a:spcPct val="100000"/>
              </a:lnSpc>
              <a:buNone/>
            </a:pPr>
            <a:r>
              <a:rPr b="0" lang="en-PH" sz="2000" spc="-1" strike="noStrike">
                <a:latin typeface="Lato"/>
                <a:ea typeface="PingFang SC"/>
              </a:rPr>
              <a:t>frequency of each class interval and then determine the lower and</a:t>
            </a:r>
            <a:endParaRPr b="0" lang="en-PH" sz="2000" spc="-1" strike="noStrike">
              <a:latin typeface="Arial"/>
            </a:endParaRPr>
          </a:p>
          <a:p>
            <a:pPr algn="just">
              <a:lnSpc>
                <a:spcPct val="100000"/>
              </a:lnSpc>
              <a:buNone/>
            </a:pPr>
            <a:r>
              <a:rPr b="0" lang="en-PH" sz="2000" spc="-1" strike="noStrike">
                <a:latin typeface="Lato"/>
                <a:ea typeface="PingFang SC"/>
              </a:rPr>
              <a:t>upper quartile classes.</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Determine the lower quartile using </a:t>
            </a:r>
            <a:r>
              <a:rPr b="0" lang="en-PH" sz="2000" spc="-1" strike="noStrike">
                <a:latin typeface="Lato"/>
                <a:ea typeface="PingFang SC"/>
              </a:rPr>
              <a:t>	</a:t>
            </a:r>
            <a:r>
              <a:rPr b="0" lang="en-PH" sz="2000" spc="-1" strike="noStrike">
                <a:latin typeface="Lato"/>
                <a:ea typeface="PingFang SC"/>
              </a:rPr>
              <a:t>     and locate its position using &lt;cf.</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That is, for the lower quartile you have</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which is below a </a:t>
            </a:r>
            <a:r>
              <a:rPr b="1" lang="en-PH" sz="2000" spc="-1" strike="noStrike">
                <a:latin typeface="Lato"/>
                <a:ea typeface="PingFang SC"/>
              </a:rPr>
              <a:t>&lt; cf</a:t>
            </a:r>
            <a:r>
              <a:rPr b="0" lang="en-PH" sz="2000" spc="-1" strike="noStrike">
                <a:latin typeface="Lato"/>
                <a:ea typeface="PingFang SC"/>
              </a:rPr>
              <a:t> of 26. Thus, the first quartile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class is at 1.1–1.6. Then the value </a:t>
            </a:r>
            <a:r>
              <a:rPr b="1" lang="en-PH" sz="2000" spc="-1" strike="noStrike">
                <a:latin typeface="Lato"/>
                <a:ea typeface="PingFang SC"/>
              </a:rPr>
              <a:t>LB</a:t>
            </a:r>
            <a:r>
              <a:rPr b="1" lang="en-PH" sz="2000" spc="-1" strike="noStrike" baseline="-8000">
                <a:latin typeface="Lato"/>
                <a:ea typeface="PingFang SC"/>
              </a:rPr>
              <a:t>Q </a:t>
            </a:r>
            <a:r>
              <a:rPr b="1" lang="en-PH" sz="2000" spc="-1" strike="noStrike">
                <a:latin typeface="Lato"/>
                <a:ea typeface="PingFang SC"/>
              </a:rPr>
              <a:t>= 1.05, f</a:t>
            </a:r>
            <a:r>
              <a:rPr b="1" lang="en-PH" sz="2000" spc="-1" strike="noStrike" baseline="-8000">
                <a:latin typeface="Lato"/>
                <a:ea typeface="PingFang SC"/>
              </a:rPr>
              <a:t>Q</a:t>
            </a:r>
            <a:r>
              <a:rPr b="1" lang="en-PH" sz="2000" spc="-1" strike="noStrike">
                <a:latin typeface="Lato"/>
                <a:ea typeface="PingFang SC"/>
              </a:rPr>
              <a:t> = 16, n = 70, i = 0.6, and cf</a:t>
            </a:r>
            <a:r>
              <a:rPr b="1" lang="en-PH" sz="2000" spc="-1" strike="noStrike" baseline="-8000">
                <a:latin typeface="Lato"/>
                <a:ea typeface="PingFang SC"/>
              </a:rPr>
              <a:t>b</a:t>
            </a:r>
            <a:r>
              <a:rPr b="1" lang="en-PH" sz="2000" spc="-1" strike="noStrike">
                <a:latin typeface="Lato"/>
                <a:ea typeface="PingFang SC"/>
              </a:rPr>
              <a:t> = 10. </a:t>
            </a:r>
            <a:r>
              <a:rPr b="0" lang="en-PH" sz="2000" spc="-1" strike="noStrike">
                <a:latin typeface="Lato"/>
                <a:ea typeface="PingFang SC"/>
              </a:rPr>
              <a:t>Hence,</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Thus, the value of the first quartile is 1.33 hours.</a:t>
            </a:r>
            <a:endParaRPr b="0" lang="en-PH" sz="2000" spc="-1" strike="noStrike">
              <a:latin typeface="Arial"/>
            </a:endParaRPr>
          </a:p>
        </p:txBody>
      </p:sp>
      <p:pic>
        <p:nvPicPr>
          <p:cNvPr id="163" name="" descr=""/>
          <p:cNvPicPr/>
          <p:nvPr/>
        </p:nvPicPr>
        <p:blipFill>
          <a:blip r:embed="rId1"/>
          <a:stretch/>
        </p:blipFill>
        <p:spPr>
          <a:xfrm>
            <a:off x="8985960" y="1872000"/>
            <a:ext cx="2173680" cy="1895040"/>
          </a:xfrm>
          <a:prstGeom prst="rect">
            <a:avLst/>
          </a:prstGeom>
          <a:ln w="0">
            <a:noFill/>
          </a:ln>
        </p:spPr>
      </p:pic>
      <p:pic>
        <p:nvPicPr>
          <p:cNvPr id="164" name="" descr=""/>
          <p:cNvPicPr/>
          <p:nvPr/>
        </p:nvPicPr>
        <p:blipFill>
          <a:blip r:embed="rId2"/>
          <a:stretch/>
        </p:blipFill>
        <p:spPr>
          <a:xfrm>
            <a:off x="4597920" y="3355560"/>
            <a:ext cx="333720" cy="568080"/>
          </a:xfrm>
          <a:prstGeom prst="rect">
            <a:avLst/>
          </a:prstGeom>
          <a:ln w="0">
            <a:noFill/>
          </a:ln>
        </p:spPr>
      </p:pic>
      <p:pic>
        <p:nvPicPr>
          <p:cNvPr id="165" name="" descr=""/>
          <p:cNvPicPr/>
          <p:nvPr/>
        </p:nvPicPr>
        <p:blipFill>
          <a:blip r:embed="rId3"/>
          <a:stretch/>
        </p:blipFill>
        <p:spPr>
          <a:xfrm>
            <a:off x="5004000" y="4032000"/>
            <a:ext cx="913680" cy="534600"/>
          </a:xfrm>
          <a:prstGeom prst="rect">
            <a:avLst/>
          </a:prstGeom>
          <a:ln w="0">
            <a:noFill/>
          </a:ln>
        </p:spPr>
      </p:pic>
      <p:pic>
        <p:nvPicPr>
          <p:cNvPr id="166" name="" descr=""/>
          <p:cNvPicPr/>
          <p:nvPr/>
        </p:nvPicPr>
        <p:blipFill>
          <a:blip r:embed="rId4"/>
          <a:stretch/>
        </p:blipFill>
        <p:spPr>
          <a:xfrm>
            <a:off x="4655880" y="5040000"/>
            <a:ext cx="2879640" cy="655200"/>
          </a:xfrm>
          <a:prstGeom prst="rect">
            <a:avLst/>
          </a:prstGeom>
          <a:ln w="0">
            <a:noFill/>
          </a:ln>
        </p:spPr>
      </p:pic>
      <p:sp>
        <p:nvSpPr>
          <p:cNvPr id="167" name=""/>
          <p:cNvSpPr/>
          <p:nvPr/>
        </p:nvSpPr>
        <p:spPr>
          <a:xfrm>
            <a:off x="4716000" y="493200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1</a:t>
            </a:r>
            <a:endParaRPr b="0" lang="en-PH" sz="800" spc="-1" strike="noStrike">
              <a:latin typeface="Arial"/>
            </a:endParaRPr>
          </a:p>
        </p:txBody>
      </p:sp>
      <p:sp>
        <p:nvSpPr>
          <p:cNvPr id="168" name=""/>
          <p:cNvSpPr/>
          <p:nvPr/>
        </p:nvSpPr>
        <p:spPr>
          <a:xfrm>
            <a:off x="5832360" y="493236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1</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70"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nSpc>
                <a:spcPct val="100000"/>
              </a:lnSpc>
              <a:buNone/>
            </a:pPr>
            <a:r>
              <a:rPr b="0" lang="en-PH" sz="2000" spc="-1" strike="noStrike">
                <a:latin typeface="Lato"/>
              </a:rPr>
              <a:t>Now for the upper quartile, you have</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which is less than </a:t>
            </a:r>
            <a:r>
              <a:rPr b="1" lang="en-PH" sz="2000" spc="-1" strike="noStrike">
                <a:latin typeface="Lato"/>
                <a:ea typeface="Lato"/>
              </a:rPr>
              <a:t>&lt;cf=68</a:t>
            </a:r>
            <a:r>
              <a:rPr b="0" lang="en-PH" sz="2000" spc="-1" strike="noStrike">
                <a:latin typeface="Lato"/>
                <a:ea typeface="Lato"/>
              </a:rPr>
              <a:t>, hence,</a:t>
            </a:r>
            <a:endParaRPr b="0" lang="en-PH" sz="2000" spc="-1" strike="noStrike">
              <a:latin typeface="Arial"/>
            </a:endParaRPr>
          </a:p>
          <a:p>
            <a:pPr>
              <a:lnSpc>
                <a:spcPct val="100000"/>
              </a:lnSpc>
              <a:buNone/>
            </a:pPr>
            <a:r>
              <a:rPr b="0" lang="en-PH" sz="2000" spc="-1" strike="noStrike">
                <a:latin typeface="Lato"/>
                <a:ea typeface="Lato"/>
              </a:rPr>
              <a:t>the upper quartile class is 2.3–2.8. Thus, the value of LB</a:t>
            </a:r>
            <a:r>
              <a:rPr b="0" lang="en-PH" sz="2000" spc="-1" strike="noStrike" baseline="-8000">
                <a:latin typeface="Lato"/>
                <a:ea typeface="Lato"/>
              </a:rPr>
              <a:t>Q</a:t>
            </a:r>
            <a:r>
              <a:rPr b="0" lang="en-PH" sz="2000" spc="-1" strike="noStrike">
                <a:latin typeface="Lato"/>
                <a:ea typeface="Lato"/>
              </a:rPr>
              <a:t> = 2.25, f</a:t>
            </a:r>
            <a:r>
              <a:rPr b="0" lang="en-PH" sz="2000" spc="-1" strike="noStrike" baseline="-8000">
                <a:latin typeface="Lato"/>
                <a:ea typeface="Lato"/>
              </a:rPr>
              <a:t>Q</a:t>
            </a:r>
            <a:r>
              <a:rPr b="0" lang="en-PH" sz="2000" spc="-1" strike="noStrike">
                <a:latin typeface="Lato"/>
                <a:ea typeface="Lato"/>
              </a:rPr>
              <a:t> = 18, and cf</a:t>
            </a:r>
            <a:r>
              <a:rPr b="0" lang="en-PH" sz="2000" spc="-1" strike="noStrike" baseline="-8000">
                <a:latin typeface="Lato"/>
                <a:ea typeface="Lato"/>
              </a:rPr>
              <a:t>b</a:t>
            </a:r>
            <a:r>
              <a:rPr b="0" lang="en-PH" sz="2000" spc="-1" strike="noStrike">
                <a:latin typeface="Lato"/>
                <a:ea typeface="Lato"/>
              </a:rPr>
              <a:t> = 50. Then Q</a:t>
            </a:r>
            <a:r>
              <a:rPr b="0" lang="en-PH" sz="2000" spc="-1" strike="noStrike" baseline="-8000">
                <a:latin typeface="Lato"/>
                <a:ea typeface="Lato"/>
              </a:rPr>
              <a:t>3 </a:t>
            </a:r>
            <a:r>
              <a:rPr b="0" lang="en-PH" sz="2000" spc="-1" strike="noStrike">
                <a:latin typeface="Lato"/>
                <a:ea typeface="Lato"/>
              </a:rPr>
              <a:t>is computed as follows: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PingFang SC"/>
              </a:rPr>
              <a:t>Therefore, the value of the upper quartile is 2.33 hours.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p:txBody>
      </p:sp>
      <p:pic>
        <p:nvPicPr>
          <p:cNvPr id="171" name="" descr=""/>
          <p:cNvPicPr/>
          <p:nvPr/>
        </p:nvPicPr>
        <p:blipFill>
          <a:blip r:embed="rId1"/>
          <a:stretch/>
        </p:blipFill>
        <p:spPr>
          <a:xfrm>
            <a:off x="4772160" y="972000"/>
            <a:ext cx="1203480" cy="534600"/>
          </a:xfrm>
          <a:prstGeom prst="rect">
            <a:avLst/>
          </a:prstGeom>
          <a:ln w="0">
            <a:noFill/>
          </a:ln>
        </p:spPr>
      </p:pic>
      <p:sp>
        <p:nvSpPr>
          <p:cNvPr id="172" name=""/>
          <p:cNvSpPr/>
          <p:nvPr/>
        </p:nvSpPr>
        <p:spPr>
          <a:xfrm>
            <a:off x="6840000" y="173916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1</a:t>
            </a:r>
            <a:endParaRPr b="0" lang="en-PH" sz="800" spc="-1" strike="noStrike">
              <a:latin typeface="Arial"/>
            </a:endParaRPr>
          </a:p>
        </p:txBody>
      </p:sp>
      <p:sp>
        <p:nvSpPr>
          <p:cNvPr id="173" name=""/>
          <p:cNvSpPr/>
          <p:nvPr/>
        </p:nvSpPr>
        <p:spPr>
          <a:xfrm>
            <a:off x="7956360" y="173952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1</a:t>
            </a:r>
            <a:endParaRPr b="0" lang="en-PH" sz="800" spc="-1" strike="noStrike">
              <a:latin typeface="Arial"/>
            </a:endParaRPr>
          </a:p>
        </p:txBody>
      </p:sp>
      <p:pic>
        <p:nvPicPr>
          <p:cNvPr id="174" name="" descr=""/>
          <p:cNvPicPr/>
          <p:nvPr/>
        </p:nvPicPr>
        <p:blipFill>
          <a:blip r:embed="rId2"/>
          <a:stretch/>
        </p:blipFill>
        <p:spPr>
          <a:xfrm>
            <a:off x="4362840" y="2169000"/>
            <a:ext cx="3466080" cy="7196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76"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buNone/>
            </a:pPr>
            <a:r>
              <a:rPr b="1" lang="en-PH" sz="2000" spc="-1" strike="noStrike">
                <a:latin typeface="Lato"/>
              </a:rPr>
              <a:t>DECILES</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0" lang="en-PH" sz="2000" spc="-1" strike="noStrike">
                <a:latin typeface="Lato"/>
              </a:rPr>
              <a:t>Another measure of position is called a decile. Deciles are score points that divide a distribution of scores into 10 equal parts. The decile is computed in the same way the median and the quartile are calculated.</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0" lang="en-PH" sz="2000" spc="-1" strike="noStrike">
                <a:latin typeface="Lato"/>
              </a:rPr>
              <a:t>The formula below is used to determine the decile of a grouped data.</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endParaRPr b="0" lang="en-PH" sz="2000" spc="-1" strike="noStrike">
              <a:latin typeface="Lato"/>
              <a:ea typeface="PingFang SC"/>
            </a:endParaRPr>
          </a:p>
        </p:txBody>
      </p:sp>
      <p:pic>
        <p:nvPicPr>
          <p:cNvPr id="177" name="" descr=""/>
          <p:cNvPicPr/>
          <p:nvPr/>
        </p:nvPicPr>
        <p:blipFill>
          <a:blip r:embed="rId1"/>
          <a:stretch/>
        </p:blipFill>
        <p:spPr>
          <a:xfrm>
            <a:off x="4393800" y="3438720"/>
            <a:ext cx="3404160" cy="16077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79"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buNone/>
            </a:pPr>
            <a:r>
              <a:rPr b="0" lang="en-PH" sz="2000" spc="-1" strike="noStrike">
                <a:latin typeface="Lato"/>
              </a:rPr>
              <a:t>where:</a:t>
            </a: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1" lang="en-PH" sz="2000" spc="-1" strike="noStrike">
                <a:latin typeface="Lato"/>
              </a:rPr>
              <a:t>LB</a:t>
            </a:r>
            <a:r>
              <a:rPr b="1" lang="en-PH" sz="2000" spc="-1" strike="noStrike" baseline="-8000">
                <a:latin typeface="Lato"/>
              </a:rPr>
              <a:t>Q</a:t>
            </a:r>
            <a:r>
              <a:rPr b="0" lang="en-PH" sz="2000" spc="-1" strike="noStrike" baseline="-8000">
                <a:latin typeface="Lato"/>
              </a:rPr>
              <a:t> </a:t>
            </a:r>
            <a:r>
              <a:rPr b="0" lang="en-PH" sz="2000" spc="-1" strike="noStrike">
                <a:latin typeface="Lato"/>
              </a:rPr>
              <a:t>– the lower boundary of the decile class,</a:t>
            </a: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1" lang="en-PH" sz="2000" spc="-1" strike="noStrike">
                <a:latin typeface="Lato"/>
              </a:rPr>
              <a:t>cf</a:t>
            </a:r>
            <a:r>
              <a:rPr b="1" lang="en-PH" sz="2000" spc="-1" strike="noStrike" baseline="-8000">
                <a:latin typeface="Lato"/>
              </a:rPr>
              <a:t>b</a:t>
            </a:r>
            <a:r>
              <a:rPr b="0" lang="en-PH" sz="2000" spc="-1" strike="noStrike">
                <a:latin typeface="Lato"/>
              </a:rPr>
              <a:t> – the cumulative frequency before the decile class,</a:t>
            </a: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1" lang="en-PH" sz="2000" spc="-1" strike="noStrike">
                <a:latin typeface="Lato"/>
              </a:rPr>
              <a:t>f</a:t>
            </a:r>
            <a:r>
              <a:rPr b="1" lang="en-PH" sz="2000" spc="-1" strike="noStrike" baseline="-8000">
                <a:latin typeface="Lato"/>
              </a:rPr>
              <a:t>Q</a:t>
            </a:r>
            <a:r>
              <a:rPr b="0" lang="en-PH" sz="2000" spc="-1" strike="noStrike">
                <a:latin typeface="Lato"/>
              </a:rPr>
              <a:t> – the frequency of the decile class, and</a:t>
            </a: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1" lang="en-PH" sz="2000" spc="-1" strike="noStrike">
                <a:latin typeface="Lato"/>
              </a:rPr>
              <a:t>i</a:t>
            </a:r>
            <a:r>
              <a:rPr b="0" lang="en-PH" sz="2000" spc="-1" strike="noStrike">
                <a:latin typeface="Lato"/>
              </a:rPr>
              <a:t> – the size of class interval.</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0" lang="en-PH" sz="2000" spc="-1" strike="noStrike">
                <a:latin typeface="Lato"/>
              </a:rPr>
              <a:t>The examples that follow, illustrate how to determine the value of a decile.</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1" lang="en-PH" sz="2000" spc="-1" strike="noStrike">
                <a:latin typeface="Lato"/>
              </a:rPr>
              <a:t>Example 6:</a:t>
            </a:r>
            <a:r>
              <a:rPr b="0" lang="en-PH" sz="2000" spc="-1" strike="noStrike">
                <a:latin typeface="Lato"/>
              </a:rPr>
              <a:t> Determine the values of D</a:t>
            </a:r>
            <a:r>
              <a:rPr b="0" lang="en-PH" sz="2000" spc="-1" strike="noStrike" baseline="-8000">
                <a:latin typeface="Lato"/>
              </a:rPr>
              <a:t>3</a:t>
            </a:r>
            <a:r>
              <a:rPr b="0" lang="en-PH" sz="2000" spc="-1" strike="noStrike">
                <a:latin typeface="Lato"/>
              </a:rPr>
              <a:t>, D</a:t>
            </a:r>
            <a:r>
              <a:rPr b="0" lang="en-PH" sz="2000" spc="-1" strike="noStrike" baseline="-8000">
                <a:latin typeface="Lato"/>
              </a:rPr>
              <a:t>7</a:t>
            </a:r>
            <a:r>
              <a:rPr b="0" lang="en-PH" sz="2000" spc="-1" strike="noStrike">
                <a:latin typeface="Lato"/>
              </a:rPr>
              <a:t>, and D</a:t>
            </a:r>
            <a:r>
              <a:rPr b="0" lang="en-PH" sz="2000" spc="-1" strike="noStrike" baseline="-8000">
                <a:latin typeface="Lato"/>
              </a:rPr>
              <a:t>9</a:t>
            </a:r>
            <a:r>
              <a:rPr b="0" lang="en-PH" sz="2000" spc="-1" strike="noStrike">
                <a:latin typeface="Lato"/>
              </a:rPr>
              <a:t>, given the set of student’s grades in</a:t>
            </a:r>
            <a:endParaRPr b="0" lang="en-PH" sz="2000" spc="-1" strike="noStrike">
              <a:latin typeface="Lato"/>
              <a:ea typeface="PingFang SC"/>
            </a:endParaRPr>
          </a:p>
          <a:p>
            <a:pPr algn="just">
              <a:buNone/>
            </a:pPr>
            <a:r>
              <a:rPr b="0" lang="en-PH" sz="2000" spc="-1" strike="noStrike">
                <a:latin typeface="Lato"/>
              </a:rPr>
              <a:t>English: 87, 83, 90, 92, 98, 79, 86, 88, 88, 78, 91, 92, 93, 95, 84.</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1" lang="en-PH" sz="2000" spc="-1" strike="noStrike">
                <a:latin typeface="Lato"/>
              </a:rPr>
              <a:t>Solution:</a:t>
            </a:r>
            <a:endParaRPr b="0" lang="en-PH" sz="2000" spc="-1" strike="noStrike">
              <a:latin typeface="Lato"/>
              <a:ea typeface="PingFang SC"/>
            </a:endParaRPr>
          </a:p>
          <a:p>
            <a:pPr algn="just">
              <a:buNone/>
            </a:pPr>
            <a:r>
              <a:rPr b="0" lang="en-PH" sz="2000" spc="-1" strike="noStrike">
                <a:latin typeface="Lato"/>
              </a:rPr>
              <a:t>Arranging the scores in ascending order, you have 78, 79, 83, 84, 86, 87, 88, 88, 90, 91, 92, 92, 93, 95, 98.</a:t>
            </a:r>
            <a:endParaRPr b="0" lang="en-PH" sz="2000" spc="-1" strike="noStrike">
              <a:latin typeface="Lato"/>
              <a:ea typeface="PingFang SC"/>
            </a:endParaRPr>
          </a:p>
        </p:txBody>
      </p:sp>
      <p:sp>
        <p:nvSpPr>
          <p:cNvPr id="180" name=""/>
          <p:cNvSpPr/>
          <p:nvPr/>
        </p:nvSpPr>
        <p:spPr>
          <a:xfrm>
            <a:off x="1404000" y="155952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1</a:t>
            </a:r>
            <a:endParaRPr b="0" lang="en-PH" sz="800" spc="-1" strike="noStrike">
              <a:latin typeface="Arial"/>
            </a:endParaRPr>
          </a:p>
        </p:txBody>
      </p:sp>
      <p:sp>
        <p:nvSpPr>
          <p:cNvPr id="181" name=""/>
          <p:cNvSpPr/>
          <p:nvPr/>
        </p:nvSpPr>
        <p:spPr>
          <a:xfrm>
            <a:off x="1224000" y="217152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1</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83"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For D</a:t>
            </a:r>
            <a:r>
              <a:rPr b="0" lang="en-PH" sz="2000" spc="-1" strike="noStrike" baseline="-8000">
                <a:latin typeface="Lato"/>
              </a:rPr>
              <a:t>3</a:t>
            </a:r>
            <a:r>
              <a:rPr b="0" lang="en-PH" sz="2000" spc="-1" strike="noStrike">
                <a:latin typeface="Lato"/>
              </a:rPr>
              <a:t>, the location is at</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that is, between the 4th and 5th scores, thus, you have D</a:t>
            </a:r>
            <a:r>
              <a:rPr b="0" lang="en-PH" sz="2000" spc="-1" strike="noStrike" baseline="-8000">
                <a:latin typeface="Lato"/>
              </a:rPr>
              <a:t>3</a:t>
            </a:r>
            <a:r>
              <a:rPr b="0" lang="en-PH" sz="2000" spc="-1" strike="noStrike">
                <a:latin typeface="Lato"/>
              </a:rPr>
              <a:t>=</a:t>
            </a:r>
            <a:r>
              <a:rPr b="0" lang="en-PH" sz="2000" spc="-1" strike="noStrike">
                <a:latin typeface="Lato"/>
              </a:rPr>
              <a:t>84+0.8(86-84)=85.6.</a:t>
            </a: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For D</a:t>
            </a:r>
            <a:r>
              <a:rPr b="0" lang="en-PH" sz="2000" spc="-1" strike="noStrike" baseline="-8000">
                <a:latin typeface="Lato"/>
              </a:rPr>
              <a:t>7</a:t>
            </a:r>
            <a:r>
              <a:rPr b="0" lang="en-PH" sz="2000" spc="-1" strike="noStrike">
                <a:latin typeface="Lato"/>
              </a:rPr>
              <a:t>, the location is at</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which means D</a:t>
            </a:r>
            <a:r>
              <a:rPr b="0" lang="en-PH" sz="2000" spc="-1" strike="noStrike" baseline="-8000">
                <a:latin typeface="Lato"/>
              </a:rPr>
              <a:t>7</a:t>
            </a:r>
            <a:r>
              <a:rPr b="0" lang="en-PH" sz="2000" spc="-1" strike="noStrike">
                <a:latin typeface="Lato"/>
              </a:rPr>
              <a:t> is between the 11th and 12th scores. Hence, D</a:t>
            </a:r>
            <a:r>
              <a:rPr b="0" lang="en-PH" sz="2000" spc="-1" strike="noStrike" baseline="-8000">
                <a:latin typeface="Lato"/>
              </a:rPr>
              <a:t>7</a:t>
            </a:r>
            <a:r>
              <a:rPr b="0" lang="en-PH" sz="2000" spc="-1" strike="noStrike">
                <a:latin typeface="Lato"/>
              </a:rPr>
              <a:t>=92+0.2(92-92)=92.</a:t>
            </a: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r>
              <a:rPr b="0" lang="en-PH" sz="2000" spc="-1" strike="noStrike">
                <a:latin typeface="Lato"/>
              </a:rPr>
              <a:t>Finally, D</a:t>
            </a:r>
            <a:r>
              <a:rPr b="0" lang="en-PH" sz="2000" spc="-1" strike="noStrike" baseline="-8000">
                <a:latin typeface="Lato"/>
              </a:rPr>
              <a:t>9</a:t>
            </a:r>
            <a:r>
              <a:rPr b="0" lang="en-PH" sz="2000" spc="-1" strike="noStrike">
                <a:latin typeface="Lato"/>
              </a:rPr>
              <a:t> is located at</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Thus, you have D</a:t>
            </a:r>
            <a:r>
              <a:rPr b="0" lang="en-PH" sz="2000" spc="-1" strike="noStrike" baseline="-8000">
                <a:latin typeface="Lato"/>
              </a:rPr>
              <a:t>9</a:t>
            </a:r>
            <a:r>
              <a:rPr b="0" lang="en-PH" sz="2000" spc="-1" strike="noStrike">
                <a:latin typeface="Lato"/>
              </a:rPr>
              <a:t>=</a:t>
            </a:r>
            <a:r>
              <a:rPr b="0" lang="en-PH" sz="2000" spc="-1" strike="noStrike">
                <a:latin typeface="Lato"/>
              </a:rPr>
              <a:t>95+0.4(98-95)=96.2.</a:t>
            </a: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r>
              <a:rPr b="1" lang="en-PH" sz="2000" spc="-1" strike="noStrike">
                <a:latin typeface="Lato"/>
              </a:rPr>
              <a:t>Example 7:</a:t>
            </a:r>
            <a:r>
              <a:rPr b="0" lang="en-PH" sz="2000" spc="-1" strike="noStrike">
                <a:latin typeface="Lato"/>
              </a:rPr>
              <a:t> Given the set of data: 23, 16, 18.5, 23.2, 22, 18, 19, 22, 17.6, 21.8, 15.7, determine</a:t>
            </a:r>
            <a:endParaRPr b="0" lang="en-PH" sz="2000" spc="-1" strike="noStrike">
              <a:latin typeface="Lato"/>
              <a:ea typeface="PingFang SC"/>
            </a:endParaRPr>
          </a:p>
          <a:p>
            <a:pPr>
              <a:lnSpc>
                <a:spcPct val="100000"/>
              </a:lnSpc>
              <a:buNone/>
            </a:pPr>
            <a:r>
              <a:rPr b="0" lang="en-PH" sz="2000" spc="-1" strike="noStrike">
                <a:latin typeface="Lato"/>
              </a:rPr>
              <a:t>the 3rd and 6th deciles.</a:t>
            </a: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r>
              <a:rPr b="1" lang="en-PH" sz="2000" spc="-1" strike="noStrike">
                <a:latin typeface="Lato"/>
              </a:rPr>
              <a:t>Solution:</a:t>
            </a:r>
            <a:endParaRPr b="0" lang="en-PH" sz="2000" spc="-1" strike="noStrike">
              <a:latin typeface="Lato"/>
              <a:ea typeface="PingFang SC"/>
            </a:endParaRPr>
          </a:p>
          <a:p>
            <a:pPr>
              <a:lnSpc>
                <a:spcPct val="100000"/>
              </a:lnSpc>
              <a:buNone/>
            </a:pPr>
            <a:r>
              <a:rPr b="0" lang="en-PH" sz="2000" spc="-1" strike="noStrike">
                <a:latin typeface="Lato"/>
              </a:rPr>
              <a:t>Arrange the data in ascending order, that is, 15.7, 16, 17.6, 18, 18.5, 19, 21.8, 22, 22, 23, 23.2.</a:t>
            </a:r>
            <a:endParaRPr b="0" lang="en-PH" sz="2000" spc="-1" strike="noStrike">
              <a:latin typeface="Lato"/>
              <a:ea typeface="PingFang SC"/>
            </a:endParaRPr>
          </a:p>
        </p:txBody>
      </p:sp>
      <p:pic>
        <p:nvPicPr>
          <p:cNvPr id="184" name="" descr=""/>
          <p:cNvPicPr/>
          <p:nvPr/>
        </p:nvPicPr>
        <p:blipFill>
          <a:blip r:embed="rId1"/>
          <a:stretch/>
        </p:blipFill>
        <p:spPr>
          <a:xfrm>
            <a:off x="3996000" y="979560"/>
            <a:ext cx="1371240" cy="568440"/>
          </a:xfrm>
          <a:prstGeom prst="rect">
            <a:avLst/>
          </a:prstGeom>
          <a:ln w="0">
            <a:noFill/>
          </a:ln>
        </p:spPr>
      </p:pic>
      <p:pic>
        <p:nvPicPr>
          <p:cNvPr id="185" name="" descr=""/>
          <p:cNvPicPr/>
          <p:nvPr/>
        </p:nvPicPr>
        <p:blipFill>
          <a:blip r:embed="rId2"/>
          <a:stretch/>
        </p:blipFill>
        <p:spPr>
          <a:xfrm>
            <a:off x="3928320" y="1800000"/>
            <a:ext cx="1471680" cy="557280"/>
          </a:xfrm>
          <a:prstGeom prst="rect">
            <a:avLst/>
          </a:prstGeom>
          <a:ln w="0">
            <a:noFill/>
          </a:ln>
        </p:spPr>
      </p:pic>
      <p:pic>
        <p:nvPicPr>
          <p:cNvPr id="186" name="" descr=""/>
          <p:cNvPicPr/>
          <p:nvPr/>
        </p:nvPicPr>
        <p:blipFill>
          <a:blip r:embed="rId3"/>
          <a:stretch/>
        </p:blipFill>
        <p:spPr>
          <a:xfrm>
            <a:off x="3240000" y="2736000"/>
            <a:ext cx="1583280" cy="5907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88"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r>
              <a:rPr b="0" lang="en-PH" sz="2000" spc="-1" strike="noStrike">
                <a:latin typeface="Lato"/>
              </a:rPr>
              <a:t> </a:t>
            </a:r>
            <a:r>
              <a:rPr b="0" lang="en-PH" sz="2000" spc="-1" strike="noStrike">
                <a:latin typeface="Lato"/>
              </a:rPr>
              <a:t>	</a:t>
            </a:r>
            <a:r>
              <a:rPr b="0" lang="en-PH" sz="2000" spc="-1" strike="noStrike">
                <a:latin typeface="Lato"/>
              </a:rPr>
              <a:t>Now, locate the 3rd decile using the formula</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Thus, the 3rd decile is at</a:t>
            </a:r>
            <a:endParaRPr b="0" lang="en-PH" sz="2000" spc="-1" strike="noStrike">
              <a:latin typeface="Lato"/>
            </a:endParaRPr>
          </a:p>
          <a:p>
            <a:r>
              <a:rPr b="0" lang="en-PH" sz="2000" spc="-1" strike="noStrike">
                <a:latin typeface="Lato"/>
              </a:rPr>
              <a:t>position, which is between the scores 17.6 and 18. Then, D</a:t>
            </a:r>
            <a:r>
              <a:rPr b="0" lang="en-PH" sz="2000" spc="-1" strike="noStrike" baseline="-8000">
                <a:latin typeface="Lato"/>
              </a:rPr>
              <a:t>3 </a:t>
            </a:r>
            <a:r>
              <a:rPr b="0" lang="en-PH" sz="2000" spc="-1" strike="noStrike">
                <a:latin typeface="Lato"/>
              </a:rPr>
              <a:t>=17.6+0.6(18-17.6)=17.84.</a:t>
            </a:r>
            <a:endParaRPr b="0" lang="en-PH" sz="2000" spc="-1" strike="noStrike">
              <a:latin typeface="Lato"/>
            </a:endParaRPr>
          </a:p>
          <a:p>
            <a:r>
              <a:rPr b="0" lang="en-PH" sz="2000" spc="-1" strike="noStrike">
                <a:latin typeface="Lato"/>
              </a:rPr>
              <a:t> </a:t>
            </a:r>
            <a:r>
              <a:rPr b="0" lang="en-PH" sz="2000" spc="-1" strike="noStrike">
                <a:latin typeface="Lato"/>
              </a:rPr>
              <a:t>	</a:t>
            </a:r>
            <a:r>
              <a:rPr b="0" lang="en-PH" sz="2000" spc="-1" strike="noStrike">
                <a:latin typeface="Lato"/>
              </a:rPr>
              <a:t>For the 6th decile, the location is at</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place, that is between the scores 21.8 and 22. So, D</a:t>
            </a:r>
            <a:r>
              <a:rPr b="0" lang="en-PH" sz="2000" spc="-1" strike="noStrike" baseline="-8000">
                <a:latin typeface="Lato"/>
              </a:rPr>
              <a:t>6</a:t>
            </a:r>
            <a:r>
              <a:rPr b="0" lang="en-PH" sz="2000" spc="-1" strike="noStrike">
                <a:latin typeface="Lato"/>
              </a:rPr>
              <a:t>=21.8+0.2(22-21.8)=21.84.</a:t>
            </a:r>
            <a:endParaRPr b="0" lang="en-PH" sz="2000" spc="-1" strike="noStrike">
              <a:latin typeface="Lato"/>
            </a:endParaRPr>
          </a:p>
          <a:p>
            <a:r>
              <a:rPr b="1" lang="en-PH" sz="2000" spc="-1" strike="noStrike">
                <a:latin typeface="Lato"/>
              </a:rPr>
              <a:t>Example 8:</a:t>
            </a:r>
            <a:r>
              <a:rPr b="0" lang="en-PH" sz="2000" spc="-1" strike="noStrike">
                <a:latin typeface="Lato"/>
              </a:rPr>
              <a:t> The data below shows the monthly wage, in pesos (₱), of 80 employees. Determine the values of D</a:t>
            </a:r>
            <a:r>
              <a:rPr b="0" lang="en-PH" sz="2000" spc="-1" strike="noStrike" baseline="-8000">
                <a:latin typeface="Lato"/>
              </a:rPr>
              <a:t>3</a:t>
            </a:r>
            <a:r>
              <a:rPr b="0" lang="en-PH" sz="2000" spc="-1" strike="noStrike">
                <a:latin typeface="Lato"/>
              </a:rPr>
              <a:t> and D</a:t>
            </a:r>
            <a:r>
              <a:rPr b="0" lang="en-PH" sz="2000" spc="-1" strike="noStrike" baseline="-8000">
                <a:latin typeface="Lato"/>
              </a:rPr>
              <a:t>6</a:t>
            </a:r>
            <a:r>
              <a:rPr b="0" lang="en-PH" sz="2000" spc="-1" strike="noStrike">
                <a:latin typeface="Lato"/>
              </a:rPr>
              <a:t>.</a:t>
            </a:r>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p:txBody>
      </p:sp>
      <p:pic>
        <p:nvPicPr>
          <p:cNvPr id="189" name="" descr=""/>
          <p:cNvPicPr/>
          <p:nvPr/>
        </p:nvPicPr>
        <p:blipFill>
          <a:blip r:embed="rId1"/>
          <a:stretch/>
        </p:blipFill>
        <p:spPr>
          <a:xfrm>
            <a:off x="6048000" y="1008000"/>
            <a:ext cx="824760" cy="568440"/>
          </a:xfrm>
          <a:prstGeom prst="rect">
            <a:avLst/>
          </a:prstGeom>
          <a:ln w="0">
            <a:noFill/>
          </a:ln>
        </p:spPr>
      </p:pic>
      <p:pic>
        <p:nvPicPr>
          <p:cNvPr id="190" name="" descr=""/>
          <p:cNvPicPr/>
          <p:nvPr/>
        </p:nvPicPr>
        <p:blipFill>
          <a:blip r:embed="rId2"/>
          <a:stretch/>
        </p:blipFill>
        <p:spPr>
          <a:xfrm>
            <a:off x="9704520" y="972000"/>
            <a:ext cx="1527480" cy="523800"/>
          </a:xfrm>
          <a:prstGeom prst="rect">
            <a:avLst/>
          </a:prstGeom>
          <a:ln w="0">
            <a:noFill/>
          </a:ln>
        </p:spPr>
      </p:pic>
      <p:pic>
        <p:nvPicPr>
          <p:cNvPr id="191" name="" descr=""/>
          <p:cNvPicPr/>
          <p:nvPr/>
        </p:nvPicPr>
        <p:blipFill>
          <a:blip r:embed="rId3"/>
          <a:stretch/>
        </p:blipFill>
        <p:spPr>
          <a:xfrm>
            <a:off x="5105160" y="1872000"/>
            <a:ext cx="1482840" cy="568440"/>
          </a:xfrm>
          <a:prstGeom prst="rect">
            <a:avLst/>
          </a:prstGeom>
          <a:ln w="0">
            <a:noFill/>
          </a:ln>
        </p:spPr>
      </p:pic>
      <p:graphicFrame>
        <p:nvGraphicFramePr>
          <p:cNvPr id="192" name=""/>
          <p:cNvGraphicFramePr/>
          <p:nvPr/>
        </p:nvGraphicFramePr>
        <p:xfrm>
          <a:off x="720000" y="3634920"/>
          <a:ext cx="10800000" cy="1405080"/>
        </p:xfrm>
        <a:graphic>
          <a:graphicData uri="http://schemas.openxmlformats.org/drawingml/2006/table">
            <a:tbl>
              <a:tblPr/>
              <a:tblGrid>
                <a:gridCol w="1798920"/>
                <a:gridCol w="1798920"/>
                <a:gridCol w="1798920"/>
                <a:gridCol w="1798920"/>
                <a:gridCol w="1798920"/>
                <a:gridCol w="1805400"/>
              </a:tblGrid>
              <a:tr h="501480">
                <a:tc>
                  <a:txBody>
                    <a:bodyPr lIns="90000" rIns="90000" tIns="46800" bIns="46800" anchor="ctr">
                      <a:noAutofit/>
                    </a:bodyPr>
                    <a:p>
                      <a:pPr algn="ctr">
                        <a:buNone/>
                      </a:pPr>
                      <a:r>
                        <a:rPr b="1" lang="en-PH" sz="1800" spc="-1" strike="noStrike">
                          <a:latin typeface="Lato"/>
                        </a:rPr>
                        <a:t>Wage (₱)</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10,000-12,999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13,000–15,999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16,000–18,999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19,000–21,999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22,000–24,999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02360">
                <a:tc>
                  <a:txBody>
                    <a:bodyPr lIns="90000" rIns="90000" tIns="46800" bIns="46800" anchor="ctr">
                      <a:noAutofit/>
                    </a:bodyPr>
                    <a:p>
                      <a:pPr algn="ctr">
                        <a:buNone/>
                      </a:pPr>
                      <a:r>
                        <a:rPr b="1" lang="en-PH" sz="1800" spc="-1" strike="noStrike">
                          <a:latin typeface="Lato"/>
                        </a:rPr>
                        <a:t>Number of</a:t>
                      </a:r>
                      <a:endParaRPr b="1" lang="en-PH" sz="1800" spc="-1" strike="noStrike">
                        <a:latin typeface="Lato"/>
                      </a:endParaRPr>
                    </a:p>
                    <a:p>
                      <a:pPr algn="ctr">
                        <a:buNone/>
                      </a:pPr>
                      <a:r>
                        <a:rPr b="1" lang="en-PH" sz="1800" spc="-1" strike="noStrike">
                          <a:latin typeface="Lato"/>
                        </a:rPr>
                        <a:t>Employees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23</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18</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11</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94"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Solution:</a:t>
            </a: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Transpose rows to column and add another column for the less than the cumulative frequency, as shown below.</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From the table above, 13,000–15,999 represents the D</a:t>
            </a:r>
            <a:r>
              <a:rPr b="0" lang="en-PH" sz="2000" spc="-1" strike="noStrike" baseline="-8000">
                <a:latin typeface="Lato"/>
              </a:rPr>
              <a:t>3</a:t>
            </a:r>
            <a:r>
              <a:rPr b="0" lang="en-PH" sz="2000" spc="-1" strike="noStrike">
                <a:latin typeface="Lato"/>
              </a:rPr>
              <a:t> class since</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is contained in the class interval. Hence, LB</a:t>
            </a:r>
            <a:r>
              <a:rPr b="0" lang="en-PH" sz="2000" spc="-1" strike="noStrike" baseline="-8000">
                <a:latin typeface="Lato"/>
              </a:rPr>
              <a:t>D</a:t>
            </a:r>
            <a:r>
              <a:rPr b="0" lang="en-PH" sz="2000" spc="-1" strike="noStrike">
                <a:latin typeface="Lato"/>
              </a:rPr>
              <a:t> = 12,999.5 , f</a:t>
            </a:r>
            <a:r>
              <a:rPr b="0" lang="en-PH" sz="2000" spc="-1" strike="noStrike" baseline="-8000">
                <a:latin typeface="Lato"/>
              </a:rPr>
              <a:t>D</a:t>
            </a:r>
            <a:r>
              <a:rPr b="0" lang="en-PH" sz="2000" spc="-1" strike="noStrike">
                <a:latin typeface="Lato"/>
              </a:rPr>
              <a:t> = 18 , and cf</a:t>
            </a:r>
            <a:r>
              <a:rPr b="0" lang="en-PH" sz="2000" spc="-1" strike="noStrike" baseline="-8000">
                <a:latin typeface="Lato"/>
              </a:rPr>
              <a:t>b</a:t>
            </a:r>
            <a:r>
              <a:rPr b="0" lang="en-PH" sz="2000" spc="-1" strike="noStrike">
                <a:latin typeface="Lato"/>
              </a:rPr>
              <a:t> = 23 . Solving for D</a:t>
            </a:r>
            <a:r>
              <a:rPr b="0" lang="en-PH" sz="2000" spc="-1" strike="noStrike" baseline="-8000">
                <a:latin typeface="Lato"/>
              </a:rPr>
              <a:t>3</a:t>
            </a:r>
            <a:r>
              <a:rPr b="0" lang="en-PH" sz="2000" spc="-1" strike="noStrike">
                <a:latin typeface="Lato"/>
              </a:rPr>
              <a:t>,</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This indicates that at most, 30% of the employees have wages less than ₱13,166.17.</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p:txBody>
      </p:sp>
      <p:pic>
        <p:nvPicPr>
          <p:cNvPr id="195" name="" descr=""/>
          <p:cNvPicPr/>
          <p:nvPr/>
        </p:nvPicPr>
        <p:blipFill>
          <a:blip r:embed="rId1"/>
          <a:stretch/>
        </p:blipFill>
        <p:spPr>
          <a:xfrm>
            <a:off x="3300480" y="1977480"/>
            <a:ext cx="5591160" cy="1751400"/>
          </a:xfrm>
          <a:prstGeom prst="rect">
            <a:avLst/>
          </a:prstGeom>
          <a:ln w="0">
            <a:noFill/>
          </a:ln>
        </p:spPr>
      </p:pic>
      <p:pic>
        <p:nvPicPr>
          <p:cNvPr id="196" name="" descr=""/>
          <p:cNvPicPr/>
          <p:nvPr/>
        </p:nvPicPr>
        <p:blipFill>
          <a:blip r:embed="rId2"/>
          <a:stretch/>
        </p:blipFill>
        <p:spPr>
          <a:xfrm>
            <a:off x="8820000" y="3600000"/>
            <a:ext cx="1047960" cy="557280"/>
          </a:xfrm>
          <a:prstGeom prst="rect">
            <a:avLst/>
          </a:prstGeom>
          <a:ln w="0">
            <a:noFill/>
          </a:ln>
        </p:spPr>
      </p:pic>
      <p:sp>
        <p:nvSpPr>
          <p:cNvPr id="197" name=""/>
          <p:cNvSpPr/>
          <p:nvPr/>
        </p:nvSpPr>
        <p:spPr>
          <a:xfrm>
            <a:off x="3759120" y="429552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3</a:t>
            </a:r>
            <a:endParaRPr b="0" lang="en-PH" sz="800" spc="-1" strike="noStrike">
              <a:latin typeface="Arial"/>
            </a:endParaRPr>
          </a:p>
        </p:txBody>
      </p:sp>
      <p:sp>
        <p:nvSpPr>
          <p:cNvPr id="198" name=""/>
          <p:cNvSpPr/>
          <p:nvPr/>
        </p:nvSpPr>
        <p:spPr>
          <a:xfrm>
            <a:off x="5415120" y="429552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3</a:t>
            </a:r>
            <a:endParaRPr b="0" lang="en-PH" sz="800" spc="-1" strike="noStrike">
              <a:latin typeface="Arial"/>
            </a:endParaRPr>
          </a:p>
        </p:txBody>
      </p:sp>
      <p:pic>
        <p:nvPicPr>
          <p:cNvPr id="199" name="" descr=""/>
          <p:cNvPicPr/>
          <p:nvPr/>
        </p:nvPicPr>
        <p:blipFill>
          <a:blip r:embed="rId3"/>
          <a:stretch/>
        </p:blipFill>
        <p:spPr>
          <a:xfrm>
            <a:off x="3815280" y="4680000"/>
            <a:ext cx="4561200" cy="7200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201"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lnSpc>
                <a:spcPct val="100000"/>
              </a:lnSpc>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For D</a:t>
            </a:r>
            <a:r>
              <a:rPr b="0" lang="en-PH" sz="2000" spc="-1" strike="noStrike" baseline="-8000">
                <a:latin typeface="Lato"/>
              </a:rPr>
              <a:t>6</a:t>
            </a:r>
            <a:r>
              <a:rPr b="0" lang="en-PH" sz="2000" spc="-1" strike="noStrike">
                <a:latin typeface="Lato"/>
              </a:rPr>
              <a:t>, since</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D</a:t>
            </a:r>
            <a:r>
              <a:rPr b="0" lang="en-PH" sz="2000" spc="-1" strike="noStrike" baseline="-8000">
                <a:latin typeface="Lato"/>
              </a:rPr>
              <a:t>6</a:t>
            </a:r>
            <a:r>
              <a:rPr b="0" lang="en-PH" sz="2000" spc="-1" strike="noStrike">
                <a:latin typeface="Lato"/>
              </a:rPr>
              <a:t> class is the interval 16,000–18,999. Then, LB</a:t>
            </a:r>
            <a:r>
              <a:rPr b="0" lang="en-PH" sz="2000" spc="-1" strike="noStrike" baseline="-8000">
                <a:latin typeface="Lato"/>
              </a:rPr>
              <a:t>D</a:t>
            </a:r>
            <a:r>
              <a:rPr b="0" lang="en-PH" sz="2000" spc="-1" strike="noStrike">
                <a:latin typeface="Lato"/>
              </a:rPr>
              <a:t> = 15,999.5, f</a:t>
            </a:r>
            <a:r>
              <a:rPr b="0" lang="en-PH" sz="2000" spc="-1" strike="noStrike" baseline="-8000">
                <a:latin typeface="Lato"/>
              </a:rPr>
              <a:t>D</a:t>
            </a:r>
            <a:r>
              <a:rPr b="0" lang="en-PH" sz="2000" spc="-1" strike="noStrike">
                <a:latin typeface="Lato"/>
              </a:rPr>
              <a:t> = 19, and c</a:t>
            </a:r>
            <a:r>
              <a:rPr b="0" lang="en-PH" sz="2000" spc="-1" strike="noStrike">
                <a:latin typeface="Lato"/>
              </a:rPr>
              <a:t>f</a:t>
            </a:r>
            <a:r>
              <a:rPr b="0" lang="en-PH" sz="2000" spc="-1" strike="noStrike" baseline="-8000">
                <a:latin typeface="Lato"/>
              </a:rPr>
              <a:t>b</a:t>
            </a:r>
            <a:r>
              <a:rPr b="0" lang="en-PH" sz="2000" spc="-1" strike="noStrike">
                <a:latin typeface="Lato"/>
              </a:rPr>
              <a:t> = 41. Solving for D</a:t>
            </a:r>
            <a:r>
              <a:rPr b="0" lang="en-PH" sz="2000" spc="-1" strike="noStrike" baseline="-8000">
                <a:latin typeface="Lato"/>
              </a:rPr>
              <a:t>6</a:t>
            </a:r>
            <a:r>
              <a:rPr b="0" lang="en-PH" sz="2000" spc="-1" strike="noStrike">
                <a:latin typeface="Lato"/>
              </a:rPr>
              <a:t>,</a:t>
            </a:r>
            <a:endParaRPr b="0" lang="en-PH" sz="2000" spc="-1" strike="noStrike">
              <a:latin typeface="Lato"/>
            </a:endParaRPr>
          </a:p>
          <a:p>
            <a:pPr algn="just">
              <a:lnSpc>
                <a:spcPct val="100000"/>
              </a:lnSpc>
              <a:spcBef>
                <a:spcPts val="1417"/>
              </a:spcBef>
              <a:buNone/>
            </a:pPr>
            <a:endParaRPr b="0" lang="en-PH" sz="2000" spc="-1" strike="noStrike">
              <a:latin typeface="Lato"/>
            </a:endParaRPr>
          </a:p>
          <a:p>
            <a:pPr algn="just">
              <a:lnSpc>
                <a:spcPct val="100000"/>
              </a:lnSpc>
              <a:spcBef>
                <a:spcPts val="1417"/>
              </a:spcBef>
              <a:buNone/>
            </a:pPr>
            <a:r>
              <a:rPr b="0" lang="en-PH" sz="2000" spc="-1" strike="noStrike">
                <a:latin typeface="Lato"/>
              </a:rPr>
              <a:t>This implies that at most, 60% of the employees have wages less than ₱17,104.76.</a:t>
            </a:r>
            <a:endParaRPr b="0" lang="en-PH" sz="2000" spc="-1" strike="noStrike">
              <a:latin typeface="Lato"/>
            </a:endParaRPr>
          </a:p>
          <a:p>
            <a:pPr algn="just">
              <a:lnSpc>
                <a:spcPct val="100000"/>
              </a:lnSpc>
              <a:spcBef>
                <a:spcPts val="1417"/>
              </a:spcBef>
              <a:buNone/>
            </a:pPr>
            <a:r>
              <a:rPr b="1" lang="en-PH" sz="2000" spc="-1" strike="noStrike">
                <a:latin typeface="Lato"/>
              </a:rPr>
              <a:t>Example 9:</a:t>
            </a:r>
            <a:r>
              <a:rPr b="0" lang="en-PH" sz="2000" spc="-1" strike="noStrike">
                <a:latin typeface="Lato"/>
              </a:rPr>
              <a:t> Given the grouped data below, determine the value of D</a:t>
            </a:r>
            <a:r>
              <a:rPr b="0" lang="en-PH" sz="2000" spc="-1" strike="noStrike" baseline="-8000">
                <a:latin typeface="Lato"/>
              </a:rPr>
              <a:t>7</a:t>
            </a:r>
            <a:r>
              <a:rPr b="0" lang="en-PH" sz="2000" spc="-1" strike="noStrike">
                <a:latin typeface="Lato"/>
              </a:rPr>
              <a:t>.</a:t>
            </a:r>
            <a:endParaRPr b="0" lang="en-PH" sz="2000" spc="-1" strike="noStrike">
              <a:latin typeface="Lato"/>
            </a:endParaRPr>
          </a:p>
          <a:p>
            <a:pPr algn="just">
              <a:lnSpc>
                <a:spcPct val="100000"/>
              </a:lnSpc>
              <a:spcBef>
                <a:spcPts val="1417"/>
              </a:spcBef>
              <a:buNone/>
            </a:pPr>
            <a:endParaRPr b="0" lang="en-PH" sz="2000" spc="-1" strike="noStrike">
              <a:latin typeface="Lato"/>
            </a:endParaRPr>
          </a:p>
          <a:p>
            <a:pPr algn="just">
              <a:lnSpc>
                <a:spcPct val="100000"/>
              </a:lnSpc>
              <a:spcBef>
                <a:spcPts val="1417"/>
              </a:spcBef>
              <a:buNone/>
            </a:pPr>
            <a:endParaRPr b="0" lang="en-PH" sz="2000" spc="-1" strike="noStrike">
              <a:latin typeface="Lato"/>
            </a:endParaRPr>
          </a:p>
        </p:txBody>
      </p:sp>
      <p:pic>
        <p:nvPicPr>
          <p:cNvPr id="202" name="" descr=""/>
          <p:cNvPicPr/>
          <p:nvPr/>
        </p:nvPicPr>
        <p:blipFill>
          <a:blip r:embed="rId1"/>
          <a:stretch/>
        </p:blipFill>
        <p:spPr>
          <a:xfrm>
            <a:off x="2609640" y="864000"/>
            <a:ext cx="1170360" cy="568440"/>
          </a:xfrm>
          <a:prstGeom prst="rect">
            <a:avLst/>
          </a:prstGeom>
          <a:ln w="0">
            <a:noFill/>
          </a:ln>
        </p:spPr>
      </p:pic>
      <p:pic>
        <p:nvPicPr>
          <p:cNvPr id="203" name="" descr=""/>
          <p:cNvPicPr/>
          <p:nvPr/>
        </p:nvPicPr>
        <p:blipFill>
          <a:blip r:embed="rId2"/>
          <a:stretch/>
        </p:blipFill>
        <p:spPr>
          <a:xfrm>
            <a:off x="4055400" y="1696320"/>
            <a:ext cx="4080960" cy="657720"/>
          </a:xfrm>
          <a:prstGeom prst="rect">
            <a:avLst/>
          </a:prstGeom>
          <a:ln w="0">
            <a:noFill/>
          </a:ln>
        </p:spPr>
      </p:pic>
      <p:sp>
        <p:nvSpPr>
          <p:cNvPr id="204" name=""/>
          <p:cNvSpPr/>
          <p:nvPr/>
        </p:nvSpPr>
        <p:spPr>
          <a:xfrm>
            <a:off x="9303120" y="126000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6</a:t>
            </a:r>
            <a:endParaRPr b="0" lang="en-PH" sz="800" spc="-1" strike="noStrike">
              <a:latin typeface="Arial"/>
            </a:endParaRPr>
          </a:p>
        </p:txBody>
      </p:sp>
      <p:sp>
        <p:nvSpPr>
          <p:cNvPr id="205" name=""/>
          <p:cNvSpPr/>
          <p:nvPr/>
        </p:nvSpPr>
        <p:spPr>
          <a:xfrm>
            <a:off x="10959120" y="126000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6</a:t>
            </a:r>
            <a:endParaRPr b="0" lang="en-PH" sz="800" spc="-1" strike="noStrike">
              <a:latin typeface="Arial"/>
            </a:endParaRPr>
          </a:p>
        </p:txBody>
      </p:sp>
      <p:pic>
        <p:nvPicPr>
          <p:cNvPr id="206" name="" descr=""/>
          <p:cNvPicPr/>
          <p:nvPr/>
        </p:nvPicPr>
        <p:blipFill>
          <a:blip r:embed="rId3"/>
          <a:stretch/>
        </p:blipFill>
        <p:spPr>
          <a:xfrm>
            <a:off x="4654800" y="3364200"/>
            <a:ext cx="2882160" cy="22158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208"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Solution:</a:t>
            </a: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Add another column and determine the value of &lt; cf for each class interval. Refer to the table on the right.</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Now, locate the class of D</a:t>
            </a:r>
            <a:r>
              <a:rPr b="0" lang="en-PH" sz="2000" spc="-1" strike="noStrike" baseline="-8000">
                <a:latin typeface="Lato"/>
              </a:rPr>
              <a:t>7</a:t>
            </a:r>
            <a:r>
              <a:rPr b="0" lang="en-PH" sz="2000" spc="-1" strike="noStrike">
                <a:latin typeface="Lato"/>
              </a:rPr>
              <a:t>, that is,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which is in the interval 42–49. So, the value of</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LB</a:t>
            </a:r>
            <a:r>
              <a:rPr b="0" lang="en-PH" sz="2000" spc="-1" strike="noStrike" baseline="-8000">
                <a:latin typeface="Lato"/>
              </a:rPr>
              <a:t>D</a:t>
            </a:r>
            <a:r>
              <a:rPr b="0" lang="en-PH" sz="2000" spc="-1" strike="noStrike">
                <a:latin typeface="Lato"/>
              </a:rPr>
              <a:t> = 41.5, f</a:t>
            </a:r>
            <a:r>
              <a:rPr b="0" lang="en-PH" sz="2000" spc="-1" strike="noStrike" baseline="-8000">
                <a:latin typeface="Lato"/>
              </a:rPr>
              <a:t>D</a:t>
            </a:r>
            <a:r>
              <a:rPr b="0" lang="en-PH" sz="2000" spc="-1" strike="noStrike">
                <a:latin typeface="Lato"/>
              </a:rPr>
              <a:t> = 12, i = 8, and cf</a:t>
            </a:r>
            <a:r>
              <a:rPr b="0" lang="en-PH" sz="2000" spc="-1" strike="noStrike" baseline="-8000">
                <a:latin typeface="Lato"/>
              </a:rPr>
              <a:t>b</a:t>
            </a:r>
            <a:r>
              <a:rPr b="0" lang="en-PH" sz="2000" spc="-1" strike="noStrike">
                <a:latin typeface="Lato"/>
              </a:rPr>
              <a:t> = 9. Thus,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Therefore, the value of the 7th decile is 49.5.</a:t>
            </a:r>
            <a:endParaRPr b="0" lang="en-PH" sz="2000" spc="-1" strike="noStrike">
              <a:latin typeface="Lato"/>
              <a:ea typeface="PingFang SC"/>
            </a:endParaRPr>
          </a:p>
        </p:txBody>
      </p:sp>
      <p:pic>
        <p:nvPicPr>
          <p:cNvPr id="209" name="" descr=""/>
          <p:cNvPicPr/>
          <p:nvPr/>
        </p:nvPicPr>
        <p:blipFill>
          <a:blip r:embed="rId1"/>
          <a:stretch/>
        </p:blipFill>
        <p:spPr>
          <a:xfrm>
            <a:off x="4536000" y="2170080"/>
            <a:ext cx="1148040" cy="601920"/>
          </a:xfrm>
          <a:prstGeom prst="rect">
            <a:avLst/>
          </a:prstGeom>
          <a:ln w="0">
            <a:noFill/>
          </a:ln>
        </p:spPr>
      </p:pic>
      <p:pic>
        <p:nvPicPr>
          <p:cNvPr id="210" name="" descr=""/>
          <p:cNvPicPr/>
          <p:nvPr/>
        </p:nvPicPr>
        <p:blipFill>
          <a:blip r:embed="rId2"/>
          <a:stretch/>
        </p:blipFill>
        <p:spPr>
          <a:xfrm>
            <a:off x="2140560" y="3960000"/>
            <a:ext cx="3259440" cy="770040"/>
          </a:xfrm>
          <a:prstGeom prst="rect">
            <a:avLst/>
          </a:prstGeom>
          <a:ln w="0">
            <a:noFill/>
          </a:ln>
        </p:spPr>
      </p:pic>
      <p:pic>
        <p:nvPicPr>
          <p:cNvPr id="211" name="" descr=""/>
          <p:cNvPicPr/>
          <p:nvPr/>
        </p:nvPicPr>
        <p:blipFill>
          <a:blip r:embed="rId3"/>
          <a:stretch/>
        </p:blipFill>
        <p:spPr>
          <a:xfrm>
            <a:off x="6660000" y="2288520"/>
            <a:ext cx="4628160" cy="2754360"/>
          </a:xfrm>
          <a:prstGeom prst="rect">
            <a:avLst/>
          </a:prstGeom>
          <a:ln w="0">
            <a:noFill/>
          </a:ln>
        </p:spPr>
      </p:pic>
      <p:sp>
        <p:nvSpPr>
          <p:cNvPr id="212" name=""/>
          <p:cNvSpPr/>
          <p:nvPr/>
        </p:nvSpPr>
        <p:spPr>
          <a:xfrm>
            <a:off x="936000" y="370800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7</a:t>
            </a:r>
            <a:endParaRPr b="0" lang="en-PH" sz="800" spc="-1" strike="noStrike">
              <a:latin typeface="Arial"/>
            </a:endParaRPr>
          </a:p>
        </p:txBody>
      </p:sp>
      <p:sp>
        <p:nvSpPr>
          <p:cNvPr id="213" name=""/>
          <p:cNvSpPr/>
          <p:nvPr/>
        </p:nvSpPr>
        <p:spPr>
          <a:xfrm>
            <a:off x="2052000" y="370800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7</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26" name="PlaceHolder 2"/>
          <p:cNvSpPr>
            <a:spLocks noGrp="1"/>
          </p:cNvSpPr>
          <p:nvPr>
            <p:ph/>
          </p:nvPr>
        </p:nvSpPr>
        <p:spPr>
          <a:xfrm>
            <a:off x="609480" y="1080000"/>
            <a:ext cx="10908720" cy="503028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Can you remember how to determine the mean and median of the set of scores? The following exercises can help you recall how to determine the median of a given set of data. Using the set of data provided below, determine the mean and median.</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rPr>
              <a:t>1. 12, 13, 17, 10, 20, 19, 19, 11, 9, 8, 7</a:t>
            </a:r>
            <a:endParaRPr b="0" lang="en-PH" sz="2000" spc="-1" strike="noStrike">
              <a:latin typeface="Arial"/>
            </a:endParaRPr>
          </a:p>
          <a:p>
            <a:pPr algn="just">
              <a:lnSpc>
                <a:spcPct val="100000"/>
              </a:lnSpc>
              <a:buNone/>
            </a:pPr>
            <a:r>
              <a:rPr b="0" lang="en-PH" sz="2000" spc="-1" strike="noStrike">
                <a:latin typeface="Lato"/>
              </a:rPr>
              <a:t>2. 55, 63, 61, 52, 51, 58, 65, 74, 49, 48, 51, 53, 59, 57</a:t>
            </a:r>
            <a:endParaRPr b="0" lang="en-PH" sz="2000" spc="-1" strike="noStrike">
              <a:latin typeface="Arial"/>
            </a:endParaRPr>
          </a:p>
          <a:p>
            <a:pPr algn="just">
              <a:lnSpc>
                <a:spcPct val="100000"/>
              </a:lnSpc>
              <a:buNone/>
            </a:pPr>
            <a:r>
              <a:rPr b="0" lang="en-PH" sz="2000" spc="-1" strike="noStrike">
                <a:latin typeface="Lato"/>
              </a:rPr>
              <a:t>3.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The median divides the distribution of the set of data into equal parts. Hence, you can say that 50% of the data falls below the median and 50% of the data rises above the median. The median is also considered as a measure of position. In this lesson, you will learn about the other measures of position called </a:t>
            </a:r>
            <a:r>
              <a:rPr b="1" lang="en-PH" sz="2000" spc="-1" strike="noStrike">
                <a:latin typeface="Lato"/>
              </a:rPr>
              <a:t>quantiles</a:t>
            </a:r>
            <a:r>
              <a:rPr b="0" lang="en-PH" sz="2000" spc="-1" strike="noStrike">
                <a:latin typeface="Lato"/>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p:txBody>
      </p:sp>
      <p:graphicFrame>
        <p:nvGraphicFramePr>
          <p:cNvPr id="127" name=""/>
          <p:cNvGraphicFramePr/>
          <p:nvPr/>
        </p:nvGraphicFramePr>
        <p:xfrm>
          <a:off x="972000" y="2988000"/>
          <a:ext cx="7732080" cy="1084680"/>
        </p:xfrm>
        <a:graphic>
          <a:graphicData uri="http://schemas.openxmlformats.org/drawingml/2006/table">
            <a:tbl>
              <a:tblPr/>
              <a:tblGrid>
                <a:gridCol w="1288080"/>
                <a:gridCol w="1288080"/>
                <a:gridCol w="1288080"/>
                <a:gridCol w="1288080"/>
                <a:gridCol w="1288080"/>
                <a:gridCol w="1292040"/>
              </a:tblGrid>
              <a:tr h="542520">
                <a:tc>
                  <a:txBody>
                    <a:bodyPr lIns="90000" rIns="90000" anchor="ctr">
                      <a:noAutofit/>
                    </a:bodyPr>
                    <a:p>
                      <a:pPr algn="ctr">
                        <a:lnSpc>
                          <a:spcPct val="100000"/>
                        </a:lnSpc>
                        <a:buNone/>
                      </a:pPr>
                      <a:r>
                        <a:rPr b="1" lang="en-PH" sz="1800" spc="-1" strike="noStrike">
                          <a:latin typeface="Lato"/>
                        </a:rPr>
                        <a:t>Scores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33-40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41-48</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49-56</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57-64</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65-72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42520">
                <a:tc>
                  <a:txBody>
                    <a:bodyPr lIns="90000" rIns="90000" anchor="ctr">
                      <a:noAutofit/>
                    </a:bodyPr>
                    <a:p>
                      <a:pPr algn="ctr">
                        <a:lnSpc>
                          <a:spcPct val="100000"/>
                        </a:lnSpc>
                        <a:buNone/>
                      </a:pPr>
                      <a:r>
                        <a:rPr b="1" lang="en-PH" sz="1800" spc="-1" strike="noStrike">
                          <a:latin typeface="Lato"/>
                        </a:rPr>
                        <a:t>Frequency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12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8</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15</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5</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10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215"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PERCENTILES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1" lang="en-PH" sz="2000" spc="-1" strike="noStrike">
                <a:latin typeface="Lato"/>
              </a:rPr>
              <a:t> </a:t>
            </a:r>
            <a:r>
              <a:rPr b="1" lang="en-PH" sz="2000" spc="-1" strike="noStrike">
                <a:latin typeface="Lato"/>
              </a:rPr>
              <a:t>	</a:t>
            </a:r>
            <a:r>
              <a:rPr b="0" lang="en-PH" sz="2000" spc="-1" strike="noStrike">
                <a:latin typeface="Lato"/>
              </a:rPr>
              <a:t>As you have learned that quartile is a measure of position that divides a set of scores into 4 equal parts, decile divides a set of scores into 10 equal parts. On the other hand, </a:t>
            </a:r>
            <a:r>
              <a:rPr b="1" lang="en-PH" sz="2000" spc="-1" strike="noStrike">
                <a:latin typeface="Lato"/>
              </a:rPr>
              <a:t>percentiles</a:t>
            </a:r>
            <a:r>
              <a:rPr b="0" lang="en-PH" sz="2000" spc="-1" strike="noStrike">
                <a:latin typeface="Lato"/>
              </a:rPr>
              <a:t> are the score points that divide a distribution of scores into 100 equal parts. The manner of determining percentiles is the same as the manner you compute for median, quartiles, and deciles. The formula that you can use in solving for a percentile is as follows: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Study the examples to know how to determine the value of a percentile.</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p:txBody>
      </p:sp>
      <p:pic>
        <p:nvPicPr>
          <p:cNvPr id="216" name="" descr=""/>
          <p:cNvPicPr/>
          <p:nvPr/>
        </p:nvPicPr>
        <p:blipFill>
          <a:blip r:embed="rId1"/>
          <a:stretch/>
        </p:blipFill>
        <p:spPr>
          <a:xfrm>
            <a:off x="1872000" y="3564000"/>
            <a:ext cx="3285720" cy="1620000"/>
          </a:xfrm>
          <a:prstGeom prst="rect">
            <a:avLst/>
          </a:prstGeom>
          <a:ln w="0">
            <a:noFill/>
          </a:ln>
        </p:spPr>
      </p:pic>
      <p:sp>
        <p:nvSpPr>
          <p:cNvPr id="217" name=""/>
          <p:cNvSpPr txBox="1"/>
          <p:nvPr/>
        </p:nvSpPr>
        <p:spPr>
          <a:xfrm>
            <a:off x="5940000" y="3600000"/>
            <a:ext cx="6066360" cy="1928520"/>
          </a:xfrm>
          <a:prstGeom prst="rect">
            <a:avLst/>
          </a:prstGeom>
          <a:noFill/>
          <a:ln w="0">
            <a:noFill/>
          </a:ln>
        </p:spPr>
        <p:txBody>
          <a:bodyPr lIns="90000" rIns="90000" tIns="45000" bIns="45000" anchor="t">
            <a:noAutofit/>
          </a:bodyPr>
          <a:p>
            <a:pPr algn="just">
              <a:buNone/>
            </a:pPr>
            <a:r>
              <a:rPr b="0" lang="en-PH" sz="2000" spc="-1" strike="noStrike">
                <a:latin typeface="Lato"/>
              </a:rPr>
              <a:t>where:</a:t>
            </a:r>
            <a:endParaRPr b="0" lang="en-PH" sz="2000" spc="-1" strike="noStrike">
              <a:latin typeface="Lato"/>
            </a:endParaRPr>
          </a:p>
          <a:p>
            <a:pPr algn="just">
              <a:buNone/>
            </a:pPr>
            <a:r>
              <a:rPr b="1" lang="en-PH" sz="2000" spc="-1" strike="noStrike">
                <a:latin typeface="Lato"/>
              </a:rPr>
              <a:t>LB</a:t>
            </a:r>
            <a:r>
              <a:rPr b="1" lang="en-PH" sz="2000" spc="-1" strike="noStrike" baseline="-8000">
                <a:latin typeface="Lato"/>
              </a:rPr>
              <a:t>P</a:t>
            </a:r>
            <a:r>
              <a:rPr b="0" lang="en-PH" sz="2000" spc="-1" strike="noStrike">
                <a:latin typeface="Lato"/>
              </a:rPr>
              <a:t> – the lower boundary of the percentile class,</a:t>
            </a:r>
            <a:endParaRPr b="0" lang="en-PH" sz="2000" spc="-1" strike="noStrike">
              <a:latin typeface="Lato"/>
            </a:endParaRPr>
          </a:p>
          <a:p>
            <a:pPr algn="just">
              <a:buNone/>
            </a:pPr>
            <a:r>
              <a:rPr b="1" lang="en-PH" sz="2000" spc="-1" strike="noStrike">
                <a:latin typeface="Lato"/>
              </a:rPr>
              <a:t>cf</a:t>
            </a:r>
            <a:r>
              <a:rPr b="1" lang="en-PH" sz="2000" spc="-1" strike="noStrike" baseline="-8000">
                <a:latin typeface="Lato"/>
              </a:rPr>
              <a:t>b</a:t>
            </a:r>
            <a:r>
              <a:rPr b="0" lang="en-PH" sz="2000" spc="-1" strike="noStrike">
                <a:latin typeface="Lato"/>
              </a:rPr>
              <a:t> – the cumulative frequency before the percentile class,</a:t>
            </a:r>
            <a:endParaRPr b="0" lang="en-PH" sz="2000" spc="-1" strike="noStrike">
              <a:latin typeface="Lato"/>
            </a:endParaRPr>
          </a:p>
          <a:p>
            <a:pPr algn="just">
              <a:buNone/>
            </a:pPr>
            <a:r>
              <a:rPr b="1" lang="en-PH" sz="2000" spc="-1" strike="noStrike">
                <a:latin typeface="Lato"/>
              </a:rPr>
              <a:t>f</a:t>
            </a:r>
            <a:r>
              <a:rPr b="1" lang="en-PH" sz="2000" spc="-1" strike="noStrike" baseline="-8000">
                <a:latin typeface="Lato"/>
              </a:rPr>
              <a:t>P</a:t>
            </a:r>
            <a:r>
              <a:rPr b="0" lang="en-PH" sz="2000" spc="-1" strike="noStrike">
                <a:latin typeface="Lato"/>
              </a:rPr>
              <a:t> – the frequency of the percentile class, and</a:t>
            </a:r>
            <a:endParaRPr b="0" lang="en-PH" sz="2000" spc="-1" strike="noStrike">
              <a:latin typeface="Lato"/>
            </a:endParaRPr>
          </a:p>
          <a:p>
            <a:pPr algn="just">
              <a:buNone/>
            </a:pPr>
            <a:r>
              <a:rPr b="1" lang="en-PH" sz="2000" spc="-1" strike="noStrike">
                <a:latin typeface="Lato"/>
              </a:rPr>
              <a:t>i</a:t>
            </a:r>
            <a:r>
              <a:rPr b="0" lang="en-PH" sz="2000" spc="-1" strike="noStrike">
                <a:latin typeface="Lato"/>
              </a:rPr>
              <a:t> – the size of class interval.</a:t>
            </a:r>
            <a:endParaRPr b="0" lang="en-PH" sz="2000" spc="-1" strike="noStrike">
              <a:latin typeface="Lato"/>
            </a:endParaRPr>
          </a:p>
        </p:txBody>
      </p:sp>
      <p:sp>
        <p:nvSpPr>
          <p:cNvPr id="218" name=""/>
          <p:cNvSpPr/>
          <p:nvPr/>
        </p:nvSpPr>
        <p:spPr>
          <a:xfrm>
            <a:off x="6300000" y="414000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k</a:t>
            </a:r>
            <a:endParaRPr b="0" lang="en-PH" sz="800" spc="-1" strike="noStrike">
              <a:latin typeface="Arial"/>
            </a:endParaRPr>
          </a:p>
        </p:txBody>
      </p:sp>
      <p:sp>
        <p:nvSpPr>
          <p:cNvPr id="219" name=""/>
          <p:cNvSpPr/>
          <p:nvPr/>
        </p:nvSpPr>
        <p:spPr>
          <a:xfrm>
            <a:off x="6120000" y="504000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k</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221"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Example 10: </a:t>
            </a:r>
            <a:r>
              <a:rPr b="0" lang="en-PH" sz="2000" spc="-1" strike="noStrike">
                <a:latin typeface="Lato"/>
              </a:rPr>
              <a:t>Given the set of data: 5, 7, 7, 13, 9, 11, 14, 8, 3, 4, 4, 15, 13, 14, 12, 16, 16, 20, 19, 18, 15, 15, 11, 5, 6, 6, 8, 10, 11, 10, 13. Determine and interpret the values of P</a:t>
            </a:r>
            <a:r>
              <a:rPr b="0" lang="en-PH" sz="2000" spc="-1" strike="noStrike" baseline="-8000">
                <a:latin typeface="Lato"/>
              </a:rPr>
              <a:t>33</a:t>
            </a:r>
            <a:r>
              <a:rPr b="0" lang="en-PH" sz="2000" spc="-1" strike="noStrike">
                <a:latin typeface="Lato"/>
              </a:rPr>
              <a:t>, P</a:t>
            </a:r>
            <a:r>
              <a:rPr b="0" lang="en-PH" sz="2000" spc="-1" strike="noStrike" baseline="-8000">
                <a:latin typeface="Lato"/>
              </a:rPr>
              <a:t>68</a:t>
            </a:r>
            <a:r>
              <a:rPr b="0" lang="en-PH" sz="2000" spc="-1" strike="noStrike">
                <a:latin typeface="Lato"/>
              </a:rPr>
              <a:t>, and P</a:t>
            </a:r>
            <a:r>
              <a:rPr b="0" lang="en-PH" sz="2000" spc="-1" strike="noStrike" baseline="-8000">
                <a:latin typeface="Lato"/>
              </a:rPr>
              <a:t>86</a:t>
            </a:r>
            <a:r>
              <a:rPr b="0" lang="en-PH" sz="2000" spc="-1" strike="noStrike">
                <a:latin typeface="Lato"/>
              </a:rPr>
              <a:t>.</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1" lang="en-PH" sz="2000" spc="-1" strike="noStrike">
                <a:latin typeface="Lato"/>
              </a:rPr>
              <a:t>Solution:</a:t>
            </a: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Arrange the data in ascending order: 3, 4, 4, 5, 5, 6, 6, 7, 7, 8, 8, 9, 10, 10, 11, 11, 11, 12, 13, 13, 13, 14, 14, 15, 15, 15, 16, 16, 18, 19, 20.</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Now, determine the location of P</a:t>
            </a:r>
            <a:r>
              <a:rPr b="0" lang="en-PH" sz="2000" spc="-1" strike="noStrike" baseline="-8000">
                <a:latin typeface="Lato"/>
              </a:rPr>
              <a:t>33</a:t>
            </a:r>
            <a:r>
              <a:rPr b="0" lang="en-PH" sz="2000" spc="-1" strike="noStrike">
                <a:latin typeface="Lato"/>
              </a:rPr>
              <a:t> through</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which indicates that it is between</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the 10th and 11th scores. Obviously, P</a:t>
            </a:r>
            <a:r>
              <a:rPr b="0" lang="en-PH" sz="2000" spc="-1" strike="noStrike" baseline="-8000">
                <a:latin typeface="Lato"/>
              </a:rPr>
              <a:t>33</a:t>
            </a:r>
            <a:r>
              <a:rPr b="0" lang="en-PH" sz="2000" spc="-1" strike="noStrike">
                <a:latin typeface="Lato"/>
              </a:rPr>
              <a:t> is 8 since the 10th and 11th scores are the same. The value of P</a:t>
            </a:r>
            <a:r>
              <a:rPr b="0" lang="en-PH" sz="2000" spc="-1" strike="noStrike" baseline="-8000">
                <a:latin typeface="Lato"/>
              </a:rPr>
              <a:t>33</a:t>
            </a:r>
            <a:r>
              <a:rPr b="0" lang="en-PH" sz="2000" spc="-1" strike="noStrike">
                <a:latin typeface="Lato"/>
              </a:rPr>
              <a:t> indicates that 33% of the values is below 8. For P</a:t>
            </a:r>
            <a:r>
              <a:rPr b="0" lang="en-PH" sz="2000" spc="-1" strike="noStrike" baseline="-8000">
                <a:latin typeface="Lato"/>
              </a:rPr>
              <a:t>68</a:t>
            </a:r>
            <a:r>
              <a:rPr b="0" lang="en-PH" sz="2000" spc="-1" strike="noStrike">
                <a:latin typeface="Lato"/>
              </a:rPr>
              <a:t>, the location of the percentile is at</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which means that P</a:t>
            </a:r>
            <a:r>
              <a:rPr b="0" lang="en-PH" sz="2000" spc="-1" strike="noStrike" baseline="-8000">
                <a:latin typeface="Lato"/>
              </a:rPr>
              <a:t>68</a:t>
            </a:r>
            <a:r>
              <a:rPr b="0" lang="en-PH" sz="2000" spc="-1" strike="noStrike">
                <a:latin typeface="Lato"/>
              </a:rPr>
              <a:t> is somewhere between the 21st and 22nd values, since the </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21st value is 13 and the 22nd value is 14, you have </a:t>
            </a:r>
            <a:r>
              <a:rPr b="1" lang="en-PH" sz="2000" spc="-1" strike="noStrike">
                <a:latin typeface="Lato"/>
              </a:rPr>
              <a:t>P</a:t>
            </a:r>
            <a:r>
              <a:rPr b="1" lang="en-PH" sz="2000" spc="-1" strike="noStrike" baseline="-8000">
                <a:latin typeface="Lato"/>
              </a:rPr>
              <a:t>68</a:t>
            </a:r>
            <a:r>
              <a:rPr b="1" lang="en-PH" sz="2000" spc="-1" strike="noStrike">
                <a:latin typeface="Lato"/>
              </a:rPr>
              <a:t>=13+</a:t>
            </a:r>
            <a:r>
              <a:rPr b="1" lang="en-PH" sz="2000" spc="-1" strike="noStrike">
                <a:latin typeface="Lato"/>
              </a:rPr>
              <a:t>0.76(14-13)=13.76</a:t>
            </a:r>
            <a:r>
              <a:rPr b="0" lang="en-PH" sz="2000" spc="-1" strike="noStrike">
                <a:latin typeface="Lato"/>
              </a:rPr>
              <a:t>.</a:t>
            </a:r>
            <a:r>
              <a:rPr b="0" lang="en-PH" sz="2000" spc="-1" strike="noStrike">
                <a:latin typeface="Lato"/>
              </a:rPr>
              <a:t> This denotes that at most, 68% of the data are below 13.76.</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p:txBody>
      </p:sp>
      <p:pic>
        <p:nvPicPr>
          <p:cNvPr id="222" name="" descr=""/>
          <p:cNvPicPr/>
          <p:nvPr/>
        </p:nvPicPr>
        <p:blipFill>
          <a:blip r:embed="rId1"/>
          <a:stretch/>
        </p:blipFill>
        <p:spPr>
          <a:xfrm>
            <a:off x="5940000" y="3106080"/>
            <a:ext cx="1794960" cy="601920"/>
          </a:xfrm>
          <a:prstGeom prst="rect">
            <a:avLst/>
          </a:prstGeom>
          <a:ln w="0">
            <a:noFill/>
          </a:ln>
        </p:spPr>
      </p:pic>
      <p:pic>
        <p:nvPicPr>
          <p:cNvPr id="223" name="" descr=""/>
          <p:cNvPicPr/>
          <p:nvPr/>
        </p:nvPicPr>
        <p:blipFill>
          <a:blip r:embed="rId2"/>
          <a:srcRect l="0" t="8380" r="0" b="0"/>
          <a:stretch/>
        </p:blipFill>
        <p:spPr>
          <a:xfrm>
            <a:off x="609480" y="4680000"/>
            <a:ext cx="1772640" cy="5306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225"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r>
              <a:rPr b="0" lang="en-PH" sz="2000" spc="-1" strike="noStrike">
                <a:latin typeface="Lato"/>
              </a:rPr>
              <a:t>Finally, for P</a:t>
            </a:r>
            <a:r>
              <a:rPr b="0" lang="en-PH" sz="2000" spc="-1" strike="noStrike" baseline="-8000">
                <a:latin typeface="Lato"/>
              </a:rPr>
              <a:t>86</a:t>
            </a:r>
            <a:r>
              <a:rPr b="0" lang="en-PH" sz="2000" spc="-1" strike="noStrike">
                <a:latin typeface="Lato"/>
              </a:rPr>
              <a:t>, the location of the percentile being asked is at</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place. It means that </a:t>
            </a:r>
            <a:endParaRPr b="0" lang="en-PH" sz="2000" spc="-1" strike="noStrike">
              <a:latin typeface="Lato"/>
            </a:endParaRPr>
          </a:p>
          <a:p>
            <a:r>
              <a:rPr b="0" lang="en-PH" sz="2000" spc="-1" strike="noStrike">
                <a:latin typeface="Lato"/>
              </a:rPr>
              <a:t>P</a:t>
            </a:r>
            <a:r>
              <a:rPr b="0" lang="en-PH" sz="2000" spc="-1" strike="noStrike" baseline="-8000">
                <a:latin typeface="Lato"/>
              </a:rPr>
              <a:t>86</a:t>
            </a:r>
            <a:r>
              <a:rPr b="0" lang="en-PH" sz="2000" spc="-1" strike="noStrike">
                <a:latin typeface="Lato"/>
              </a:rPr>
              <a:t> is between the 27th and 28th values, and since the 27th and 28th values are the same, you can </a:t>
            </a:r>
            <a:endParaRPr b="0" lang="en-PH" sz="2000" spc="-1" strike="noStrike">
              <a:latin typeface="Lato"/>
            </a:endParaRPr>
          </a:p>
          <a:p>
            <a:r>
              <a:rPr b="0" lang="en-PH" sz="2000" spc="-1" strike="noStrike">
                <a:latin typeface="Lato"/>
              </a:rPr>
              <a:t>say that </a:t>
            </a:r>
            <a:r>
              <a:rPr b="1" lang="en-PH" sz="2000" spc="-1" strike="noStrike">
                <a:latin typeface="Lato"/>
              </a:rPr>
              <a:t>P</a:t>
            </a:r>
            <a:r>
              <a:rPr b="1" lang="en-PH" sz="2000" spc="-1" strike="noStrike" baseline="-8000">
                <a:latin typeface="Lato"/>
              </a:rPr>
              <a:t>86</a:t>
            </a:r>
            <a:r>
              <a:rPr b="1" lang="en-PH" sz="2000" spc="-1" strike="noStrike">
                <a:latin typeface="Lato"/>
              </a:rPr>
              <a:t> = 16</a:t>
            </a:r>
            <a:r>
              <a:rPr b="0" lang="en-PH" sz="2000" spc="-1" strike="noStrike">
                <a:latin typeface="Lato"/>
              </a:rPr>
              <a:t>. This also implies that at most, 86% of the data are less than 16.</a:t>
            </a:r>
            <a:endParaRPr b="0" lang="en-PH" sz="2000" spc="-1" strike="noStrike">
              <a:latin typeface="Lato"/>
            </a:endParaRPr>
          </a:p>
          <a:p>
            <a:pPr algn="just">
              <a:spcBef>
                <a:spcPts val="1417"/>
              </a:spcBef>
              <a:buNone/>
            </a:pPr>
            <a:r>
              <a:rPr b="1" lang="en-PH" sz="2000" spc="-1" strike="noStrike">
                <a:latin typeface="Lato"/>
              </a:rPr>
              <a:t>Example 11:</a:t>
            </a:r>
            <a:r>
              <a:rPr b="0" lang="en-PH" sz="2000" spc="-1" strike="noStrike">
                <a:latin typeface="Lato"/>
              </a:rPr>
              <a:t> In a 300-meter racetrack, the speed of 18 cars (in kph) are recorded as follows: 125, 160, 180, 155, 138, 162, 135, 142, 180, 172, 153, 149, 153, 139, 171, 178, 129, 156. Determine the value of P</a:t>
            </a:r>
            <a:r>
              <a:rPr b="0" lang="en-PH" sz="2000" spc="-1" strike="noStrike" baseline="-8000">
                <a:latin typeface="Lato"/>
              </a:rPr>
              <a:t>33</a:t>
            </a:r>
            <a:r>
              <a:rPr b="0" lang="en-PH" sz="2000" spc="-1" strike="noStrike">
                <a:latin typeface="Lato"/>
              </a:rPr>
              <a:t>.</a:t>
            </a:r>
            <a:endParaRPr b="0" lang="en-PH" sz="2000" spc="-1" strike="noStrike">
              <a:latin typeface="Lato"/>
            </a:endParaRPr>
          </a:p>
          <a:p>
            <a:pPr algn="just">
              <a:spcBef>
                <a:spcPts val="1417"/>
              </a:spcBef>
              <a:buNone/>
            </a:pPr>
            <a:r>
              <a:rPr b="1" lang="en-PH" sz="2000" spc="-1" strike="noStrike">
                <a:latin typeface="Lato"/>
              </a:rPr>
              <a:t>Solution:</a:t>
            </a:r>
            <a:r>
              <a:rPr b="0" lang="en-PH" sz="2000" spc="-1" strike="noStrike">
                <a:latin typeface="Lato"/>
              </a:rPr>
              <a:t> Arranging the speed of 18 cars in ascending order, you have 125, 129, 135, 138, 139,</a:t>
            </a:r>
            <a:endParaRPr b="0" lang="en-PH" sz="2000" spc="-1" strike="noStrike">
              <a:latin typeface="Lato"/>
            </a:endParaRPr>
          </a:p>
          <a:p>
            <a:pPr algn="just">
              <a:spcBef>
                <a:spcPts val="1417"/>
              </a:spcBef>
              <a:buNone/>
            </a:pPr>
            <a:r>
              <a:rPr b="0" lang="en-PH" sz="2000" spc="-1" strike="noStrike">
                <a:latin typeface="Lato"/>
              </a:rPr>
              <a:t>142, 149, 153, 153, 155, 156, 160, 162, 171, 172, 178, 180, 180. Now, locate the position of P</a:t>
            </a:r>
            <a:r>
              <a:rPr b="0" lang="en-PH" sz="2000" spc="-1" strike="noStrike" baseline="-8000">
                <a:latin typeface="Lato"/>
              </a:rPr>
              <a:t>33</a:t>
            </a:r>
            <a:r>
              <a:rPr b="0" lang="en-PH" sz="2000" spc="-1" strike="noStrike">
                <a:latin typeface="Lato"/>
              </a:rPr>
              <a:t>,</a:t>
            </a:r>
            <a:endParaRPr b="0" lang="en-PH" sz="2000" spc="-1" strike="noStrike">
              <a:latin typeface="Lato"/>
            </a:endParaRPr>
          </a:p>
          <a:p>
            <a:pPr algn="just">
              <a:spcBef>
                <a:spcPts val="1417"/>
              </a:spcBef>
              <a:buNone/>
            </a:pPr>
            <a:r>
              <a:rPr b="0" lang="en-PH" sz="2000" spc="-1" strike="noStrike">
                <a:latin typeface="Lato"/>
              </a:rPr>
              <a:t>which is at</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place and is between 142 and 149. Hence, </a:t>
            </a:r>
            <a:r>
              <a:rPr b="1" lang="en-PH" sz="2000" spc="-1" strike="noStrike">
                <a:latin typeface="Lato"/>
              </a:rPr>
              <a:t>P</a:t>
            </a:r>
            <a:r>
              <a:rPr b="1" lang="en-PH" sz="2000" spc="-1" strike="noStrike" baseline="-8000">
                <a:latin typeface="Lato"/>
              </a:rPr>
              <a:t>33</a:t>
            </a:r>
            <a:r>
              <a:rPr b="1" lang="en-PH" sz="2000" spc="-1" strike="noStrike">
                <a:latin typeface="Lato"/>
              </a:rPr>
              <a:t>=142+0.27(149-142)  </a:t>
            </a:r>
            <a:endParaRPr b="0" lang="en-PH" sz="2000" spc="-1" strike="noStrike">
              <a:latin typeface="Lato"/>
            </a:endParaRPr>
          </a:p>
          <a:p>
            <a:pPr algn="just">
              <a:spcBef>
                <a:spcPts val="1417"/>
              </a:spcBef>
              <a:buNone/>
            </a:pPr>
            <a:r>
              <a:rPr b="1" lang="en-PH" sz="2000" spc="-1" strike="noStrike">
                <a:latin typeface="Lato"/>
              </a:rPr>
              <a:t>=143.89</a:t>
            </a:r>
            <a:r>
              <a:rPr b="0" lang="en-PH" sz="2000" spc="-1" strike="noStrike">
                <a:latin typeface="Lato"/>
              </a:rPr>
              <a:t>. </a:t>
            </a:r>
            <a:endParaRPr b="0" lang="en-PH" sz="2000" spc="-1" strike="noStrike">
              <a:latin typeface="Lato"/>
            </a:endParaRPr>
          </a:p>
        </p:txBody>
      </p:sp>
      <p:pic>
        <p:nvPicPr>
          <p:cNvPr id="226" name="" descr=""/>
          <p:cNvPicPr/>
          <p:nvPr/>
        </p:nvPicPr>
        <p:blipFill>
          <a:blip r:embed="rId1"/>
          <a:stretch/>
        </p:blipFill>
        <p:spPr>
          <a:xfrm>
            <a:off x="7464600" y="946080"/>
            <a:ext cx="1895400" cy="601920"/>
          </a:xfrm>
          <a:prstGeom prst="rect">
            <a:avLst/>
          </a:prstGeom>
          <a:ln w="0">
            <a:noFill/>
          </a:ln>
        </p:spPr>
      </p:pic>
      <p:pic>
        <p:nvPicPr>
          <p:cNvPr id="227" name="" descr=""/>
          <p:cNvPicPr/>
          <p:nvPr/>
        </p:nvPicPr>
        <p:blipFill>
          <a:blip r:embed="rId2"/>
          <a:stretch/>
        </p:blipFill>
        <p:spPr>
          <a:xfrm>
            <a:off x="1872000" y="4500000"/>
            <a:ext cx="1761480" cy="55728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229"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Example 12:</a:t>
            </a:r>
            <a:r>
              <a:rPr b="0" lang="en-PH" sz="2000" spc="-1" strike="noStrike">
                <a:latin typeface="Lato"/>
              </a:rPr>
              <a:t> Determine the value of the 67th percentile of the table below showing the scores of students in their Mathematics examination.</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Solution:</a:t>
            </a: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Add another column showing the values of less than the</a:t>
            </a:r>
            <a:endParaRPr b="0" lang="en-PH" sz="2000" spc="-1" strike="noStrike">
              <a:latin typeface="Lato"/>
              <a:ea typeface="PingFang SC"/>
            </a:endParaRPr>
          </a:p>
          <a:p>
            <a:pPr algn="just">
              <a:lnSpc>
                <a:spcPct val="100000"/>
              </a:lnSpc>
              <a:buNone/>
            </a:pPr>
            <a:r>
              <a:rPr b="0" lang="en-PH" sz="2000" spc="-1" strike="noStrike">
                <a:latin typeface="Lato"/>
              </a:rPr>
              <a:t>cumulative frequency for each class interval. From the table,</a:t>
            </a:r>
            <a:endParaRPr b="0" lang="en-PH" sz="2000" spc="-1" strike="noStrike">
              <a:latin typeface="Lato"/>
              <a:ea typeface="PingFang SC"/>
            </a:endParaRPr>
          </a:p>
          <a:p>
            <a:pPr algn="just">
              <a:lnSpc>
                <a:spcPct val="100000"/>
              </a:lnSpc>
              <a:buNone/>
            </a:pPr>
            <a:r>
              <a:rPr b="0" lang="en-PH" sz="2000" spc="-1" strike="noStrike">
                <a:latin typeface="Lato"/>
              </a:rPr>
              <a:t>locate the P</a:t>
            </a:r>
            <a:r>
              <a:rPr b="0" lang="en-PH" sz="2000" spc="-1" strike="noStrike" baseline="-8000">
                <a:latin typeface="Lato"/>
              </a:rPr>
              <a:t>67</a:t>
            </a:r>
            <a:r>
              <a:rPr b="0" lang="en-PH" sz="2000" spc="-1" strike="noStrike">
                <a:latin typeface="Lato"/>
              </a:rPr>
              <a:t> class.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Since</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which is contained in the interval</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35–39, </a:t>
            </a:r>
            <a:r>
              <a:rPr b="1" lang="en-PH" sz="2000" spc="-1" strike="noStrike">
                <a:latin typeface="Lato"/>
              </a:rPr>
              <a:t>LB</a:t>
            </a:r>
            <a:r>
              <a:rPr b="1" lang="en-PH" sz="2000" spc="-1" strike="noStrike" baseline="-8000">
                <a:latin typeface="Lato"/>
              </a:rPr>
              <a:t>P</a:t>
            </a:r>
            <a:r>
              <a:rPr b="1" lang="en-PH" sz="2000" spc="-1" strike="noStrike">
                <a:latin typeface="Lato"/>
              </a:rPr>
              <a:t> = 34.5, f</a:t>
            </a:r>
            <a:r>
              <a:rPr b="1" lang="en-PH" sz="2000" spc="-1" strike="noStrike" baseline="-8000">
                <a:latin typeface="Lato"/>
              </a:rPr>
              <a:t>P</a:t>
            </a:r>
            <a:r>
              <a:rPr b="1" lang="en-PH" sz="2000" spc="-1" strike="noStrike">
                <a:latin typeface="Lato"/>
              </a:rPr>
              <a:t> = 18, and cf</a:t>
            </a:r>
            <a:r>
              <a:rPr b="1" lang="en-PH" sz="2000" spc="-1" strike="noStrike" baseline="-8000">
                <a:latin typeface="Lato"/>
              </a:rPr>
              <a:t>b</a:t>
            </a:r>
            <a:r>
              <a:rPr b="1" lang="en-PH" sz="2000" spc="-1" strike="noStrike">
                <a:latin typeface="Lato"/>
              </a:rPr>
              <a:t> = 25</a:t>
            </a:r>
            <a:r>
              <a:rPr b="0" lang="en-PH" sz="2000" spc="-1" strike="noStrike">
                <a:latin typeface="Lato"/>
              </a:rPr>
              <a:t>. Using the formula,</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This denotes that at most, 67% of the students got a score less than 38.72. </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p:txBody>
      </p:sp>
      <p:pic>
        <p:nvPicPr>
          <p:cNvPr id="230" name="" descr=""/>
          <p:cNvPicPr/>
          <p:nvPr/>
        </p:nvPicPr>
        <p:blipFill>
          <a:blip r:embed="rId1"/>
          <a:stretch/>
        </p:blipFill>
        <p:spPr>
          <a:xfrm>
            <a:off x="1723680" y="3413880"/>
            <a:ext cx="1516320" cy="546120"/>
          </a:xfrm>
          <a:prstGeom prst="rect">
            <a:avLst/>
          </a:prstGeom>
          <a:ln w="0">
            <a:noFill/>
          </a:ln>
        </p:spPr>
      </p:pic>
      <p:sp>
        <p:nvSpPr>
          <p:cNvPr id="231" name=""/>
          <p:cNvSpPr/>
          <p:nvPr/>
        </p:nvSpPr>
        <p:spPr>
          <a:xfrm>
            <a:off x="6120000" y="5040000"/>
            <a:ext cx="236880" cy="204480"/>
          </a:xfrm>
          <a:prstGeom prst="rect">
            <a:avLst/>
          </a:prstGeom>
          <a:noFill/>
          <a:ln w="0">
            <a:noFill/>
          </a:ln>
        </p:spPr>
        <p:style>
          <a:lnRef idx="0"/>
          <a:fillRef idx="0"/>
          <a:effectRef idx="0"/>
          <a:fontRef idx="minor"/>
        </p:style>
      </p:sp>
      <p:sp>
        <p:nvSpPr>
          <p:cNvPr id="232" name=""/>
          <p:cNvSpPr/>
          <p:nvPr/>
        </p:nvSpPr>
        <p:spPr>
          <a:xfrm>
            <a:off x="1728000" y="4320000"/>
            <a:ext cx="36000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67</a:t>
            </a:r>
            <a:endParaRPr b="0" lang="en-PH" sz="800" spc="-1" strike="noStrike">
              <a:latin typeface="Arial"/>
            </a:endParaRPr>
          </a:p>
        </p:txBody>
      </p:sp>
      <p:sp>
        <p:nvSpPr>
          <p:cNvPr id="233" name=""/>
          <p:cNvSpPr/>
          <p:nvPr/>
        </p:nvSpPr>
        <p:spPr>
          <a:xfrm>
            <a:off x="2808000" y="4320000"/>
            <a:ext cx="36000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67</a:t>
            </a:r>
            <a:endParaRPr b="0" lang="en-PH" sz="800" spc="-1" strike="noStrike">
              <a:latin typeface="Arial"/>
            </a:endParaRPr>
          </a:p>
        </p:txBody>
      </p:sp>
      <p:pic>
        <p:nvPicPr>
          <p:cNvPr id="234" name="" descr=""/>
          <p:cNvPicPr/>
          <p:nvPr/>
        </p:nvPicPr>
        <p:blipFill>
          <a:blip r:embed="rId2"/>
          <a:stretch/>
        </p:blipFill>
        <p:spPr>
          <a:xfrm>
            <a:off x="2082240" y="4572000"/>
            <a:ext cx="3389760" cy="635400"/>
          </a:xfrm>
          <a:prstGeom prst="rect">
            <a:avLst/>
          </a:prstGeom>
          <a:ln w="0">
            <a:noFill/>
          </a:ln>
        </p:spPr>
      </p:pic>
      <p:pic>
        <p:nvPicPr>
          <p:cNvPr id="235" name="" descr=""/>
          <p:cNvPicPr/>
          <p:nvPr/>
        </p:nvPicPr>
        <p:blipFill>
          <a:blip r:embed="rId3"/>
          <a:stretch/>
        </p:blipFill>
        <p:spPr>
          <a:xfrm>
            <a:off x="8224560" y="2295720"/>
            <a:ext cx="2942640" cy="226656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237" name="PlaceHolder 2"/>
          <p:cNvSpPr>
            <a:spLocks noGrp="1"/>
          </p:cNvSpPr>
          <p:nvPr>
            <p:ph/>
          </p:nvPr>
        </p:nvSpPr>
        <p:spPr>
          <a:xfrm>
            <a:off x="609480" y="1080000"/>
            <a:ext cx="11090160" cy="5030280"/>
          </a:xfrm>
          <a:prstGeom prst="rect">
            <a:avLst/>
          </a:prstGeom>
          <a:noFill/>
          <a:ln w="0">
            <a:noFill/>
          </a:ln>
        </p:spPr>
        <p:txBody>
          <a:bodyPr lIns="0" rIns="0" tIns="0" bIns="0" anchor="t">
            <a:normAutofit/>
          </a:bodyPr>
          <a:p>
            <a:pPr>
              <a:lnSpc>
                <a:spcPct val="100000"/>
              </a:lnSpc>
              <a:buNone/>
            </a:pPr>
            <a:r>
              <a:rPr b="1" lang="en-PH" sz="2000" spc="-1" strike="noStrike">
                <a:latin typeface="Lato"/>
              </a:rPr>
              <a:t>Example 13:</a:t>
            </a:r>
            <a:r>
              <a:rPr b="0" lang="en-PH" sz="2000" spc="-1" strike="noStrike">
                <a:latin typeface="Lato"/>
              </a:rPr>
              <a:t> Using the table representing the scores of students in the Mathematics examination in Example 12. Determine the value of P</a:t>
            </a:r>
            <a:r>
              <a:rPr b="0" lang="en-PH" sz="2000" spc="-1" strike="noStrike" baseline="-8000">
                <a:latin typeface="Lato"/>
              </a:rPr>
              <a:t>89</a:t>
            </a:r>
            <a:r>
              <a:rPr b="0" lang="en-PH" sz="2000" spc="-1" strike="noStrike">
                <a:latin typeface="Lato"/>
              </a:rPr>
              <a:t>.</a:t>
            </a: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r>
              <a:rPr b="1" lang="en-PH" sz="2000" spc="-1" strike="noStrike">
                <a:latin typeface="Lato"/>
              </a:rPr>
              <a:t>Solution:</a:t>
            </a:r>
            <a:endParaRPr b="0" lang="en-PH" sz="2000" spc="-1" strike="noStrike">
              <a:latin typeface="Lato"/>
              <a:ea typeface="PingFang SC"/>
            </a:endParaRPr>
          </a:p>
          <a:p>
            <a:pPr>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Locate the percentile position of P</a:t>
            </a:r>
            <a:r>
              <a:rPr b="0" lang="en-PH" sz="2000" spc="-1" strike="noStrike" baseline="-8000">
                <a:latin typeface="Lato"/>
              </a:rPr>
              <a:t>89</a:t>
            </a:r>
            <a:r>
              <a:rPr b="0" lang="en-PH" sz="2000" spc="-1" strike="noStrike">
                <a:latin typeface="Lato"/>
              </a:rPr>
              <a:t>, that is,</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which is contained in the interval</a:t>
            </a: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r>
              <a:rPr b="0" lang="en-PH" sz="2000" spc="-1" strike="noStrike">
                <a:latin typeface="Lato"/>
              </a:rPr>
              <a:t>40-44. Hence, </a:t>
            </a:r>
            <a:r>
              <a:rPr b="1" lang="en-PH" sz="2000" spc="-1" strike="noStrike">
                <a:latin typeface="Lato"/>
              </a:rPr>
              <a:t>LB</a:t>
            </a:r>
            <a:r>
              <a:rPr b="1" lang="en-PH" sz="2000" spc="-1" strike="noStrike" baseline="-8000">
                <a:latin typeface="Lato"/>
              </a:rPr>
              <a:t>P</a:t>
            </a:r>
            <a:r>
              <a:rPr b="1" lang="en-PH" sz="2000" spc="-1" strike="noStrike">
                <a:latin typeface="Lato"/>
              </a:rPr>
              <a:t> = 39.5, f</a:t>
            </a:r>
            <a:r>
              <a:rPr b="1" lang="en-PH" sz="2000" spc="-1" strike="noStrike" baseline="-8000">
                <a:latin typeface="Lato"/>
              </a:rPr>
              <a:t>P</a:t>
            </a:r>
            <a:r>
              <a:rPr b="1" lang="en-PH" sz="2000" spc="-1" strike="noStrike">
                <a:latin typeface="Lato"/>
              </a:rPr>
              <a:t> = 12, i = 5, and cf</a:t>
            </a:r>
            <a:r>
              <a:rPr b="1" lang="en-PH" sz="2000" spc="-1" strike="noStrike" baseline="-8000">
                <a:latin typeface="Lato"/>
              </a:rPr>
              <a:t>b</a:t>
            </a:r>
            <a:r>
              <a:rPr b="1" lang="en-PH" sz="2000" spc="-1" strike="noStrike">
                <a:latin typeface="Lato"/>
              </a:rPr>
              <a:t> = 43</a:t>
            </a:r>
            <a:r>
              <a:rPr b="0" lang="en-PH" sz="2000" spc="-1" strike="noStrike">
                <a:latin typeface="Lato"/>
              </a:rPr>
              <a:t>. So,</a:t>
            </a: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endParaRPr b="0" lang="en-PH" sz="2000" spc="-1" strike="noStrike">
              <a:latin typeface="Lato"/>
              <a:ea typeface="PingFang SC"/>
            </a:endParaRPr>
          </a:p>
          <a:p>
            <a:pPr>
              <a:lnSpc>
                <a:spcPct val="100000"/>
              </a:lnSpc>
              <a:buNone/>
            </a:pPr>
            <a:r>
              <a:rPr b="0" lang="en-PH" sz="2000" spc="-1" strike="noStrike">
                <a:latin typeface="Lato"/>
              </a:rPr>
              <a:t>Therefore, the value of </a:t>
            </a:r>
            <a:r>
              <a:rPr b="1" lang="en-PH" sz="2000" spc="-1" strike="noStrike">
                <a:latin typeface="Lato"/>
              </a:rPr>
              <a:t>P</a:t>
            </a:r>
            <a:r>
              <a:rPr b="1" lang="en-PH" sz="2000" spc="-1" strike="noStrike" baseline="-8000">
                <a:latin typeface="Lato"/>
              </a:rPr>
              <a:t>89</a:t>
            </a:r>
            <a:r>
              <a:rPr b="0" lang="en-PH" sz="2000" spc="-1" strike="noStrike">
                <a:latin typeface="Lato"/>
              </a:rPr>
              <a:t> is 43.83.</a:t>
            </a:r>
            <a:endParaRPr b="0" lang="en-PH" sz="2000" spc="-1" strike="noStrike">
              <a:latin typeface="Lato"/>
              <a:ea typeface="PingFang SC"/>
            </a:endParaRPr>
          </a:p>
        </p:txBody>
      </p:sp>
      <p:pic>
        <p:nvPicPr>
          <p:cNvPr id="238" name="" descr=""/>
          <p:cNvPicPr/>
          <p:nvPr/>
        </p:nvPicPr>
        <p:blipFill>
          <a:blip r:embed="rId1"/>
          <a:stretch/>
        </p:blipFill>
        <p:spPr>
          <a:xfrm>
            <a:off x="6012000" y="2165040"/>
            <a:ext cx="1382400" cy="534960"/>
          </a:xfrm>
          <a:prstGeom prst="rect">
            <a:avLst/>
          </a:prstGeom>
          <a:ln w="0">
            <a:noFill/>
          </a:ln>
        </p:spPr>
      </p:pic>
      <p:pic>
        <p:nvPicPr>
          <p:cNvPr id="239" name="" descr=""/>
          <p:cNvPicPr/>
          <p:nvPr/>
        </p:nvPicPr>
        <p:blipFill>
          <a:blip r:embed="rId2"/>
          <a:stretch/>
        </p:blipFill>
        <p:spPr>
          <a:xfrm>
            <a:off x="4069440" y="3579120"/>
            <a:ext cx="4052880" cy="779760"/>
          </a:xfrm>
          <a:prstGeom prst="rect">
            <a:avLst/>
          </a:prstGeom>
          <a:ln w="0">
            <a:noFill/>
          </a:ln>
        </p:spPr>
      </p:pic>
      <p:sp>
        <p:nvSpPr>
          <p:cNvPr id="240" name=""/>
          <p:cNvSpPr/>
          <p:nvPr/>
        </p:nvSpPr>
        <p:spPr>
          <a:xfrm>
            <a:off x="2520000" y="3107520"/>
            <a:ext cx="36000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89</a:t>
            </a:r>
            <a:endParaRPr b="0" lang="en-PH" sz="800" spc="-1" strike="noStrike">
              <a:latin typeface="Arial"/>
            </a:endParaRPr>
          </a:p>
        </p:txBody>
      </p:sp>
      <p:sp>
        <p:nvSpPr>
          <p:cNvPr id="241" name=""/>
          <p:cNvSpPr/>
          <p:nvPr/>
        </p:nvSpPr>
        <p:spPr>
          <a:xfrm>
            <a:off x="3600000" y="3107520"/>
            <a:ext cx="36000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89</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29" name="PlaceHolder 2"/>
          <p:cNvSpPr>
            <a:spLocks noGrp="1"/>
          </p:cNvSpPr>
          <p:nvPr>
            <p:ph/>
          </p:nvPr>
        </p:nvSpPr>
        <p:spPr>
          <a:xfrm>
            <a:off x="609480" y="1080000"/>
            <a:ext cx="10908720" cy="5030280"/>
          </a:xfrm>
          <a:prstGeom prst="rect">
            <a:avLst/>
          </a:prstGeom>
          <a:noFill/>
          <a:ln w="0">
            <a:noFill/>
          </a:ln>
        </p:spPr>
        <p:txBody>
          <a:bodyPr lIns="0" rIns="0" tIns="0" bIns="0" anchor="t">
            <a:normAutofit/>
          </a:bodyPr>
          <a:p>
            <a:pPr algn="just">
              <a:lnSpc>
                <a:spcPct val="150000"/>
              </a:lnSpc>
              <a:buNone/>
            </a:pPr>
            <a:endParaRPr b="0" lang="en-PH" sz="3200" spc="-1" strike="noStrike">
              <a:latin typeface="Arial"/>
            </a:endParaRPr>
          </a:p>
          <a:p>
            <a:pPr algn="just">
              <a:lnSpc>
                <a:spcPct val="15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Recall that the median divides a set of data into two equal parts. By extending this idea, the set of data can also be divided into four equal parts called </a:t>
            </a:r>
            <a:r>
              <a:rPr b="1" lang="en-PH" sz="2000" spc="-1" strike="noStrike">
                <a:latin typeface="Lato"/>
                <a:ea typeface="PingFang SC"/>
              </a:rPr>
              <a:t>quartiles</a:t>
            </a:r>
            <a:r>
              <a:rPr b="0" lang="en-PH" sz="2000" spc="-1" strike="noStrike">
                <a:latin typeface="Lato"/>
                <a:ea typeface="PingFang SC"/>
              </a:rPr>
              <a:t>. These values are denoted by Q</a:t>
            </a:r>
            <a:r>
              <a:rPr b="0" lang="en-PH" sz="2000" spc="-1" strike="noStrike" baseline="-8000">
                <a:latin typeface="Lato"/>
                <a:ea typeface="PingFang SC"/>
              </a:rPr>
              <a:t>1</a:t>
            </a:r>
            <a:r>
              <a:rPr b="0" lang="en-PH" sz="2000" spc="-1" strike="noStrike">
                <a:latin typeface="Lato"/>
                <a:ea typeface="PingFang SC"/>
              </a:rPr>
              <a:t>, Q</a:t>
            </a:r>
            <a:r>
              <a:rPr b="0" lang="en-PH" sz="2000" spc="-1" strike="noStrike" baseline="-8000">
                <a:latin typeface="Lato"/>
                <a:ea typeface="PingFang SC"/>
              </a:rPr>
              <a:t>2</a:t>
            </a:r>
            <a:r>
              <a:rPr b="0" lang="en-PH" sz="2000" spc="-1" strike="noStrike">
                <a:latin typeface="Lato"/>
                <a:ea typeface="PingFang SC"/>
              </a:rPr>
              <a:t>, and Q</a:t>
            </a:r>
            <a:r>
              <a:rPr b="0" lang="en-PH" sz="2000" spc="-1" strike="noStrike" baseline="-8000">
                <a:latin typeface="Lato"/>
                <a:ea typeface="PingFang SC"/>
              </a:rPr>
              <a:t>3</a:t>
            </a:r>
            <a:r>
              <a:rPr b="0" lang="en-PH" sz="2000" spc="-1" strike="noStrike">
                <a:latin typeface="Lato"/>
                <a:ea typeface="PingFang SC"/>
              </a:rPr>
              <a:t>, which are called the first, second, and third quartiles, respectively. Similarly, the set of data can be divided into 10 equal parts called </a:t>
            </a:r>
            <a:r>
              <a:rPr b="1" lang="en-PH" sz="2000" spc="-1" strike="noStrike">
                <a:latin typeface="Lato"/>
                <a:ea typeface="PingFang SC"/>
              </a:rPr>
              <a:t>deciles</a:t>
            </a:r>
            <a:r>
              <a:rPr b="0" lang="en-PH" sz="2000" spc="-1" strike="noStrike">
                <a:latin typeface="Lato"/>
                <a:ea typeface="PingFang SC"/>
              </a:rPr>
              <a:t> and are denoted by D</a:t>
            </a:r>
            <a:r>
              <a:rPr b="0" lang="en-PH" sz="2000" spc="-1" strike="noStrike" baseline="-8000">
                <a:latin typeface="Lato"/>
                <a:ea typeface="PingFang SC"/>
              </a:rPr>
              <a:t>1</a:t>
            </a:r>
            <a:r>
              <a:rPr b="0" lang="en-PH" sz="2000" spc="-1" strike="noStrike">
                <a:latin typeface="Lato"/>
                <a:ea typeface="PingFang SC"/>
              </a:rPr>
              <a:t>, D</a:t>
            </a:r>
            <a:r>
              <a:rPr b="0" lang="en-PH" sz="2000" spc="-1" strike="noStrike" baseline="-8000">
                <a:latin typeface="Lato"/>
                <a:ea typeface="PingFang SC"/>
              </a:rPr>
              <a:t>2</a:t>
            </a:r>
            <a:r>
              <a:rPr b="0" lang="en-PH" sz="2000" spc="-1" strike="noStrike">
                <a:latin typeface="Lato"/>
                <a:ea typeface="PingFang SC"/>
              </a:rPr>
              <a:t>, D</a:t>
            </a:r>
            <a:r>
              <a:rPr b="0" lang="en-PH" sz="2000" spc="-1" strike="noStrike" baseline="-8000">
                <a:latin typeface="Lato"/>
                <a:ea typeface="PingFang SC"/>
              </a:rPr>
              <a:t>3</a:t>
            </a:r>
            <a:r>
              <a:rPr b="0" lang="en-PH" sz="2000" spc="-1" strike="noStrike">
                <a:latin typeface="Lato"/>
                <a:ea typeface="PingFang SC"/>
              </a:rPr>
              <a:t>, D</a:t>
            </a:r>
            <a:r>
              <a:rPr b="0" lang="en-PH" sz="2000" spc="-1" strike="noStrike" baseline="-8000">
                <a:latin typeface="Lato"/>
                <a:ea typeface="PingFang SC"/>
              </a:rPr>
              <a:t>4</a:t>
            </a:r>
            <a:r>
              <a:rPr b="0" lang="en-PH" sz="2000" spc="-1" strike="noStrike">
                <a:latin typeface="Lato"/>
                <a:ea typeface="PingFang SC"/>
              </a:rPr>
              <a:t>, …, and D</a:t>
            </a:r>
            <a:r>
              <a:rPr b="0" lang="en-PH" sz="2000" spc="-1" strike="noStrike" baseline="-8000">
                <a:latin typeface="Lato"/>
                <a:ea typeface="PingFang SC"/>
              </a:rPr>
              <a:t>9</a:t>
            </a:r>
            <a:r>
              <a:rPr b="0" lang="en-PH" sz="2000" spc="-1" strike="noStrike">
                <a:latin typeface="Lato"/>
                <a:ea typeface="PingFang SC"/>
              </a:rPr>
              <a:t>. When a set of data is divided into 100 equal parts, the values are called </a:t>
            </a:r>
            <a:r>
              <a:rPr b="1" lang="en-PH" sz="2000" spc="-1" strike="noStrike">
                <a:latin typeface="Lato"/>
                <a:ea typeface="PingFang SC"/>
              </a:rPr>
              <a:t>percentiles</a:t>
            </a:r>
            <a:r>
              <a:rPr b="0" lang="en-PH" sz="2000" spc="-1" strike="noStrike">
                <a:latin typeface="Lato"/>
                <a:ea typeface="PingFang SC"/>
              </a:rPr>
              <a:t>, denoted by P</a:t>
            </a:r>
            <a:r>
              <a:rPr b="0" lang="en-PH" sz="2000" spc="-1" strike="noStrike" baseline="-8000">
                <a:latin typeface="Lato"/>
                <a:ea typeface="PingFang SC"/>
              </a:rPr>
              <a:t>1</a:t>
            </a:r>
            <a:r>
              <a:rPr b="0" lang="en-PH" sz="2000" spc="-1" strike="noStrike">
                <a:latin typeface="Lato"/>
                <a:ea typeface="PingFang SC"/>
              </a:rPr>
              <a:t>, P</a:t>
            </a:r>
            <a:r>
              <a:rPr b="0" lang="en-PH" sz="2000" spc="-1" strike="noStrike" baseline="-8000">
                <a:latin typeface="Lato"/>
                <a:ea typeface="PingFang SC"/>
              </a:rPr>
              <a:t>2</a:t>
            </a:r>
            <a:r>
              <a:rPr b="0" lang="en-PH" sz="2000" spc="-1" strike="noStrike">
                <a:latin typeface="Lato"/>
                <a:ea typeface="PingFang SC"/>
              </a:rPr>
              <a:t>, P</a:t>
            </a:r>
            <a:r>
              <a:rPr b="0" lang="en-PH" sz="2000" spc="-1" strike="noStrike" baseline="-8000">
                <a:latin typeface="Lato"/>
                <a:ea typeface="PingFang SC"/>
              </a:rPr>
              <a:t>3</a:t>
            </a:r>
            <a:r>
              <a:rPr b="0" lang="en-PH" sz="2000" spc="-1" strike="noStrike">
                <a:latin typeface="Lato"/>
                <a:ea typeface="PingFang SC"/>
              </a:rPr>
              <a:t>, …, P</a:t>
            </a:r>
            <a:r>
              <a:rPr b="0" lang="en-PH" sz="2000" spc="-1" strike="noStrike" baseline="-8000">
                <a:latin typeface="Lato"/>
                <a:ea typeface="PingFang SC"/>
              </a:rPr>
              <a:t>98</a:t>
            </a:r>
            <a:r>
              <a:rPr b="0" lang="en-PH" sz="2000" spc="-1" strike="noStrike">
                <a:latin typeface="Lato"/>
                <a:ea typeface="PingFang SC"/>
              </a:rPr>
              <a:t>, and P</a:t>
            </a:r>
            <a:r>
              <a:rPr b="0" lang="en-PH" sz="2000" spc="-1" strike="noStrike" baseline="-8000">
                <a:latin typeface="Lato"/>
                <a:ea typeface="PingFang SC"/>
              </a:rPr>
              <a:t>99</a:t>
            </a:r>
            <a:r>
              <a:rPr b="0" lang="en-PH" sz="2000" spc="-1" strike="noStrike">
                <a:latin typeface="Lato"/>
                <a:ea typeface="PingFang SC"/>
              </a:rPr>
              <a:t>. Note that the measures Q</a:t>
            </a:r>
            <a:r>
              <a:rPr b="0" lang="en-PH" sz="2000" spc="-1" strike="noStrike" baseline="-8000">
                <a:latin typeface="Lato"/>
                <a:ea typeface="PingFang SC"/>
              </a:rPr>
              <a:t>2</a:t>
            </a:r>
            <a:r>
              <a:rPr b="0" lang="en-PH" sz="2000" spc="-1" strike="noStrike">
                <a:latin typeface="Lato"/>
                <a:ea typeface="PingFang SC"/>
              </a:rPr>
              <a:t>, D</a:t>
            </a:r>
            <a:r>
              <a:rPr b="0" lang="en-PH" sz="2000" spc="-1" strike="noStrike" baseline="-8000">
                <a:latin typeface="Lato"/>
                <a:ea typeface="PingFang SC"/>
              </a:rPr>
              <a:t>5</a:t>
            </a:r>
            <a:r>
              <a:rPr b="0" lang="en-PH" sz="2000" spc="-1" strike="noStrike">
                <a:latin typeface="Lato"/>
                <a:ea typeface="PingFang SC"/>
              </a:rPr>
              <a:t>, and P</a:t>
            </a:r>
            <a:r>
              <a:rPr b="0" lang="en-PH" sz="2000" spc="-1" strike="noStrike" baseline="-8000">
                <a:latin typeface="Lato"/>
                <a:ea typeface="PingFang SC"/>
              </a:rPr>
              <a:t>50</a:t>
            </a:r>
            <a:r>
              <a:rPr b="0" lang="en-PH" sz="2000" spc="-1" strike="noStrike">
                <a:latin typeface="Lato"/>
                <a:ea typeface="PingFang SC"/>
              </a:rPr>
              <a:t> correspond to the median. The values of quartiles, deciles, and percentiles are measures of position. Let us discuss first one of the measures of position, which is the quartile.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31" name="PlaceHolder 2"/>
          <p:cNvSpPr>
            <a:spLocks noGrp="1"/>
          </p:cNvSpPr>
          <p:nvPr>
            <p:ph/>
          </p:nvPr>
        </p:nvSpPr>
        <p:spPr>
          <a:xfrm>
            <a:off x="609480" y="1080000"/>
            <a:ext cx="10908720" cy="503028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QUARTILES</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Quartiles are points that divide a ranked score into four equal parts. Each set of data has three quartiles. The first quartile (Q</a:t>
            </a:r>
            <a:r>
              <a:rPr b="0" lang="en-PH" sz="2000" spc="-1" strike="noStrike" baseline="-8000">
                <a:latin typeface="Lato"/>
              </a:rPr>
              <a:t>1</a:t>
            </a:r>
            <a:r>
              <a:rPr b="0" lang="en-PH" sz="2000" spc="-1" strike="noStrike">
                <a:latin typeface="Lato"/>
              </a:rPr>
              <a:t>) is a number such that at most, 1/4 or 25% of the data are smaller in value than Q</a:t>
            </a:r>
            <a:r>
              <a:rPr b="0" lang="en-PH" sz="2000" spc="-1" strike="noStrike" baseline="-8000">
                <a:latin typeface="Lato"/>
              </a:rPr>
              <a:t>1</a:t>
            </a:r>
            <a:r>
              <a:rPr b="0" lang="en-PH" sz="2000" spc="-1" strike="noStrike">
                <a:latin typeface="Lato"/>
              </a:rPr>
              <a:t> and at most, 3/4 or 75% of the data are greater than Q</a:t>
            </a:r>
            <a:r>
              <a:rPr b="0" lang="en-PH" sz="2000" spc="-1" strike="noStrike" baseline="-8000">
                <a:latin typeface="Lato"/>
              </a:rPr>
              <a:t>1</a:t>
            </a:r>
            <a:r>
              <a:rPr b="0" lang="en-PH" sz="2000" spc="-1" strike="noStrike">
                <a:latin typeface="Lato"/>
              </a:rPr>
              <a:t>. Q</a:t>
            </a:r>
            <a:r>
              <a:rPr b="0" lang="en-PH" sz="2000" spc="-1" strike="noStrike" baseline="-8000">
                <a:latin typeface="Lato"/>
              </a:rPr>
              <a:t>1</a:t>
            </a:r>
            <a:r>
              <a:rPr b="0" lang="en-PH" sz="2000" spc="-1" strike="noStrike">
                <a:latin typeface="Lato"/>
              </a:rPr>
              <a:t> is also referred to as the lower quartile.</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Meanwhile, the second quartile (Q</a:t>
            </a:r>
            <a:r>
              <a:rPr b="0" lang="en-PH" sz="2000" spc="-1" strike="noStrike" baseline="-8000">
                <a:latin typeface="Lato"/>
              </a:rPr>
              <a:t>2</a:t>
            </a:r>
            <a:r>
              <a:rPr b="0" lang="en-PH" sz="2000" spc="-1" strike="noStrike">
                <a:latin typeface="Lato"/>
              </a:rPr>
              <a:t>) is a number such that at most, 1/2 or 50% of the data are below or greater than the value of Q</a:t>
            </a:r>
            <a:r>
              <a:rPr b="0" lang="en-PH" sz="2000" spc="-1" strike="noStrike" baseline="-8000">
                <a:latin typeface="Lato"/>
              </a:rPr>
              <a:t>2</a:t>
            </a:r>
            <a:r>
              <a:rPr b="0" lang="en-PH" sz="2000" spc="-1" strike="noStrike">
                <a:latin typeface="Lato"/>
              </a:rPr>
              <a:t>. Obviously, Q</a:t>
            </a:r>
            <a:r>
              <a:rPr b="0" lang="en-PH" sz="2000" spc="-1" strike="noStrike" baseline="-8000">
                <a:latin typeface="Lato"/>
              </a:rPr>
              <a:t>2</a:t>
            </a:r>
            <a:r>
              <a:rPr b="0" lang="en-PH" sz="2000" spc="-1" strike="noStrike">
                <a:latin typeface="Lato"/>
              </a:rPr>
              <a:t> is the median, and the third quartile (Q</a:t>
            </a:r>
            <a:r>
              <a:rPr b="0" lang="en-PH" sz="2000" spc="-1" strike="noStrike" baseline="-8000">
                <a:latin typeface="Lato"/>
              </a:rPr>
              <a:t>3</a:t>
            </a:r>
            <a:r>
              <a:rPr b="0" lang="en-PH" sz="2000" spc="-1" strike="noStrike">
                <a:latin typeface="Lato"/>
              </a:rPr>
              <a:t>), also known as the upper quartile, is a number such that at most, 3/4 or 75% of the data is less than Q</a:t>
            </a:r>
            <a:r>
              <a:rPr b="0" lang="en-PH" sz="2000" spc="-1" strike="noStrike" baseline="-8000">
                <a:latin typeface="Lato"/>
              </a:rPr>
              <a:t>3</a:t>
            </a:r>
            <a:r>
              <a:rPr b="0" lang="en-PH" sz="2000" spc="-1" strike="noStrike">
                <a:latin typeface="Lato"/>
              </a:rPr>
              <a:t> and at most, 1/4 or 25% is greater than Q</a:t>
            </a:r>
            <a:r>
              <a:rPr b="0" lang="en-PH" sz="2000" spc="-1" strike="noStrike" baseline="-8000">
                <a:latin typeface="Lato"/>
              </a:rPr>
              <a:t>3</a:t>
            </a:r>
            <a:r>
              <a:rPr b="0" lang="en-PH" sz="2000" spc="-1" strike="noStrike">
                <a:latin typeface="Lato"/>
              </a:rPr>
              <a:t>.</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Quartiles are illustrated by a diagram shown below. Note that L is the lowest score and H is the highest score.</a:t>
            </a:r>
            <a:endParaRPr b="0" lang="en-PH" sz="2000" spc="-1" strike="noStrike">
              <a:latin typeface="Arial"/>
            </a:endParaRPr>
          </a:p>
        </p:txBody>
      </p:sp>
      <p:pic>
        <p:nvPicPr>
          <p:cNvPr id="132" name="" descr=""/>
          <p:cNvPicPr/>
          <p:nvPr/>
        </p:nvPicPr>
        <p:blipFill>
          <a:blip r:embed="rId1"/>
          <a:stretch/>
        </p:blipFill>
        <p:spPr>
          <a:xfrm>
            <a:off x="3286080" y="4765680"/>
            <a:ext cx="5619600" cy="1214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34" name="PlaceHolder 2"/>
          <p:cNvSpPr>
            <a:spLocks noGrp="1"/>
          </p:cNvSpPr>
          <p:nvPr>
            <p:ph/>
          </p:nvPr>
        </p:nvSpPr>
        <p:spPr>
          <a:xfrm>
            <a:off x="609480" y="1080000"/>
            <a:ext cx="10908720" cy="503028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To determine the quartiles of a given set of scores, follow these steps:</a:t>
            </a:r>
            <a:endParaRPr b="0" lang="en-PH" sz="2000" spc="-1" strike="noStrike">
              <a:latin typeface="Arial"/>
            </a:endParaRPr>
          </a:p>
          <a:p>
            <a:pPr algn="just">
              <a:lnSpc>
                <a:spcPct val="100000"/>
              </a:lnSpc>
              <a:buNone/>
            </a:pPr>
            <a:r>
              <a:rPr b="0" lang="en-PH" sz="2000" spc="-1" strike="noStrike">
                <a:latin typeface="Lato"/>
              </a:rPr>
              <a:t>1. Arrange the scores in ascending order.</a:t>
            </a:r>
            <a:endParaRPr b="0" lang="en-PH" sz="2000" spc="-1" strike="noStrike">
              <a:latin typeface="Arial"/>
            </a:endParaRPr>
          </a:p>
          <a:p>
            <a:pPr>
              <a:lnSpc>
                <a:spcPct val="100000"/>
              </a:lnSpc>
              <a:buNone/>
            </a:pPr>
            <a:r>
              <a:rPr b="0" lang="en-PH" sz="2000" spc="-1" strike="noStrike">
                <a:latin typeface="Lato"/>
              </a:rPr>
              <a:t>2. Locate the position of a quartile to be solved by using the formula</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where k is the quartile and n is the number of samples.</a:t>
            </a:r>
            <a:endParaRPr b="0" lang="en-PH" sz="2000" spc="-1" strike="noStrike">
              <a:latin typeface="Arial"/>
            </a:endParaRPr>
          </a:p>
          <a:p>
            <a:pPr>
              <a:lnSpc>
                <a:spcPct val="100000"/>
              </a:lnSpc>
              <a:buNone/>
            </a:pPr>
            <a:r>
              <a:rPr b="0" lang="en-PH" sz="2000" spc="-1" strike="noStrike">
                <a:latin typeface="Lato"/>
              </a:rPr>
              <a:t>3. Compute the exact value of the quartile, which is denoted by Q</a:t>
            </a:r>
            <a:r>
              <a:rPr b="0" lang="en-PH" sz="2000" spc="-1" strike="noStrike" baseline="-8000">
                <a:latin typeface="Lato"/>
              </a:rPr>
              <a:t>k</a:t>
            </a:r>
            <a:r>
              <a:rPr b="0" lang="en-PH" sz="2000" spc="-1" strike="noStrike">
                <a:latin typeface="Lato"/>
              </a:rPr>
              <a:t>.</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PingFang SC"/>
              </a:rPr>
              <a:t>To show these steps, study the following examples.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2000" spc="-1" strike="noStrike">
                <a:latin typeface="Lato"/>
                <a:ea typeface="PingFang SC"/>
              </a:rPr>
              <a:t>Example 1:</a:t>
            </a:r>
            <a:r>
              <a:rPr b="0" lang="en-PH" sz="2000" spc="-1" strike="noStrike">
                <a:latin typeface="Lato"/>
                <a:ea typeface="PingFang SC"/>
              </a:rPr>
              <a:t> Determine the first, second and third quartiles of the set of scores:</a:t>
            </a:r>
            <a:endParaRPr b="0" lang="en-PH" sz="2000" spc="-1" strike="noStrike">
              <a:latin typeface="Arial"/>
            </a:endParaRPr>
          </a:p>
          <a:p>
            <a:pPr algn="ctr">
              <a:lnSpc>
                <a:spcPct val="100000"/>
              </a:lnSpc>
              <a:buNone/>
            </a:pPr>
            <a:r>
              <a:rPr b="0" lang="en-PH" sz="2000" spc="-1" strike="noStrike">
                <a:latin typeface="Lato"/>
                <a:ea typeface="PingFang SC"/>
              </a:rPr>
              <a:t>13, 17, 11, 19, 20, 8, 17, 13, 12, 14, 14, 16, 19, 20, 18, 18.</a:t>
            </a:r>
            <a:endParaRPr b="0" lang="en-PH" sz="2000" spc="-1" strike="noStrike">
              <a:latin typeface="Arial"/>
            </a:endParaRPr>
          </a:p>
          <a:p>
            <a:pPr>
              <a:lnSpc>
                <a:spcPct val="100000"/>
              </a:lnSpc>
              <a:buNone/>
            </a:pPr>
            <a:r>
              <a:rPr b="1" lang="en-PH" sz="2000" spc="-1" strike="noStrike">
                <a:latin typeface="Lato"/>
                <a:ea typeface="PingFang SC"/>
              </a:rPr>
              <a:t>Solution:</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	</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First, arrange the scores in ascending order which would be the set:</a:t>
            </a:r>
            <a:endParaRPr b="0" lang="en-PH" sz="2000" spc="-1" strike="noStrike">
              <a:latin typeface="Arial"/>
            </a:endParaRPr>
          </a:p>
          <a:p>
            <a:pPr>
              <a:lnSpc>
                <a:spcPct val="100000"/>
              </a:lnSpc>
              <a:buNone/>
            </a:pPr>
            <a:endParaRPr b="0" lang="en-PH" sz="2000" spc="-1" strike="noStrike">
              <a:latin typeface="Arial"/>
            </a:endParaRPr>
          </a:p>
          <a:p>
            <a:pPr algn="ctr">
              <a:lnSpc>
                <a:spcPct val="100000"/>
              </a:lnSpc>
              <a:buNone/>
            </a:pPr>
            <a:r>
              <a:rPr b="0" lang="en-PH" sz="2000" spc="-1" strike="noStrike">
                <a:latin typeface="Lato"/>
                <a:ea typeface="PingFang SC"/>
              </a:rPr>
              <a:t>8, 11, 12, 13, 13, 14, 14, 16, 17, 17, 18, 18, 19, 19, 20, 20.</a:t>
            </a:r>
            <a:endParaRPr b="0" lang="en-PH" sz="2000" spc="-1" strike="noStrike">
              <a:latin typeface="Arial"/>
            </a:endParaRPr>
          </a:p>
          <a:p>
            <a:pPr>
              <a:lnSpc>
                <a:spcPct val="100000"/>
              </a:lnSpc>
              <a:buNone/>
            </a:pPr>
            <a:endParaRPr b="0" lang="en-PH" sz="2000" spc="-1" strike="noStrike">
              <a:latin typeface="Arial"/>
            </a:endParaRPr>
          </a:p>
        </p:txBody>
      </p:sp>
      <p:pic>
        <p:nvPicPr>
          <p:cNvPr id="135" name="" descr=""/>
          <p:cNvPicPr/>
          <p:nvPr/>
        </p:nvPicPr>
        <p:blipFill>
          <a:blip r:embed="rId1"/>
          <a:stretch/>
        </p:blipFill>
        <p:spPr>
          <a:xfrm>
            <a:off x="8267040" y="1658520"/>
            <a:ext cx="768600" cy="5011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37" name="PlaceHolder 2"/>
          <p:cNvSpPr>
            <a:spLocks noGrp="1"/>
          </p:cNvSpPr>
          <p:nvPr>
            <p:ph/>
          </p:nvPr>
        </p:nvSpPr>
        <p:spPr>
          <a:xfrm>
            <a:off x="609480" y="1080000"/>
            <a:ext cx="10908720" cy="503028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There are 16 data in the set of scores, that is, n = 16 . Using the formula, locate Q</a:t>
            </a:r>
            <a:r>
              <a:rPr b="0" lang="en-PH" sz="2000" spc="-1" strike="noStrike" baseline="-8000">
                <a:latin typeface="Lato"/>
              </a:rPr>
              <a:t>1</a:t>
            </a:r>
            <a:r>
              <a:rPr b="0" lang="en-PH" sz="2000" spc="-1" strike="noStrike">
                <a:latin typeface="Lato"/>
              </a:rPr>
              <a:t>, thus,</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or 4.25. That is, the position of the first quartile is between the 4th and 5th scores. To determine the value of Q</a:t>
            </a:r>
            <a:r>
              <a:rPr b="0" lang="en-PH" sz="2000" spc="-1" strike="noStrike" baseline="-8000">
                <a:latin typeface="Lato"/>
                <a:ea typeface="PingFang SC"/>
              </a:rPr>
              <a:t>1</a:t>
            </a:r>
            <a:r>
              <a:rPr b="0" lang="en-PH" sz="2000" spc="-1" strike="noStrike">
                <a:latin typeface="Lato"/>
                <a:ea typeface="PingFang SC"/>
              </a:rPr>
              <a:t>, take the 4th score and add it to the product of the decimal part of the computed position and the difference of the 4th and the 5th scores, that is, 13+0.25(13-13)=13. Therefore, Q</a:t>
            </a:r>
            <a:r>
              <a:rPr b="0" lang="en-PH" sz="2000" spc="-1" strike="noStrike" baseline="-8000">
                <a:latin typeface="Lato"/>
                <a:ea typeface="PingFang SC"/>
              </a:rPr>
              <a:t>1</a:t>
            </a:r>
            <a:r>
              <a:rPr b="0" lang="en-PH" sz="2000" spc="-1" strike="noStrike">
                <a:latin typeface="Lato"/>
                <a:ea typeface="PingFang SC"/>
              </a:rPr>
              <a:t> = 13.</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Now, for the second quartile, the position of Q</a:t>
            </a:r>
            <a:r>
              <a:rPr b="0" lang="en-PH" sz="2000" spc="-1" strike="noStrike" baseline="-8000">
                <a:latin typeface="Lato"/>
                <a:ea typeface="PingFang SC"/>
              </a:rPr>
              <a:t>2</a:t>
            </a:r>
            <a:r>
              <a:rPr b="0" lang="en-PH" sz="2000" spc="-1" strike="noStrike">
                <a:latin typeface="Lato"/>
                <a:ea typeface="PingFang SC"/>
              </a:rPr>
              <a:t> is in</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place. Thus, Q</a:t>
            </a:r>
            <a:r>
              <a:rPr b="0" lang="en-PH" sz="2000" spc="-1" strike="noStrike" baseline="-8000">
                <a:latin typeface="Lato"/>
                <a:ea typeface="PingFang SC"/>
              </a:rPr>
              <a:t>2</a:t>
            </a:r>
            <a:r>
              <a:rPr b="0" lang="en-PH" sz="2000" spc="-1" strike="noStrike">
                <a:latin typeface="Lato"/>
                <a:ea typeface="PingFang SC"/>
              </a:rPr>
              <a:t> is between the 8th and the 9th scores. Since the 8th score is 16 and the 9th score is 17, you have 16+0.5(17-16)=16.5 . Therefore, the value of Q</a:t>
            </a:r>
            <a:r>
              <a:rPr b="0" lang="en-PH" sz="2000" spc="-1" strike="noStrike" baseline="-8000">
                <a:latin typeface="Lato"/>
                <a:ea typeface="PingFang SC"/>
              </a:rPr>
              <a:t>2</a:t>
            </a:r>
            <a:r>
              <a:rPr b="0" lang="en-PH" sz="2000" spc="-1" strike="noStrike">
                <a:latin typeface="Lato"/>
                <a:ea typeface="PingFang SC"/>
              </a:rPr>
              <a:t> or the median of the set of scores is 16.5.</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For Q</a:t>
            </a:r>
            <a:r>
              <a:rPr b="0" lang="en-PH" sz="2000" spc="-1" strike="noStrike" baseline="-8000">
                <a:latin typeface="Lato"/>
                <a:ea typeface="PingFang SC"/>
              </a:rPr>
              <a:t>3</a:t>
            </a:r>
            <a:r>
              <a:rPr b="0" lang="en-PH" sz="2000" spc="-1" strike="noStrike">
                <a:latin typeface="Lato"/>
                <a:ea typeface="PingFang SC"/>
              </a:rPr>
              <a:t>, you have the position</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place, which indicates that the value of Q</a:t>
            </a:r>
            <a:r>
              <a:rPr b="0" lang="en-PH" sz="2000" spc="-1" strike="noStrike" baseline="-8000">
                <a:latin typeface="Lato"/>
                <a:ea typeface="PingFang SC"/>
              </a:rPr>
              <a:t>3</a:t>
            </a:r>
            <a:r>
              <a:rPr b="0" lang="en-PH" sz="2000" spc="-1" strike="noStrike">
                <a:latin typeface="Lato"/>
                <a:ea typeface="PingFang SC"/>
              </a:rPr>
              <a:t> is between the 12th and 13th scores. Since the 12th score is 18 and the 13th score is 19, then Q</a:t>
            </a:r>
            <a:r>
              <a:rPr b="0" lang="en-PH" sz="2000" spc="-1" strike="noStrike" baseline="-8000">
                <a:latin typeface="Lato"/>
                <a:ea typeface="PingFang SC"/>
              </a:rPr>
              <a:t>3</a:t>
            </a:r>
            <a:r>
              <a:rPr b="0" lang="en-PH" sz="2000" spc="-1" strike="noStrike">
                <a:latin typeface="Lato"/>
                <a:ea typeface="PingFang SC"/>
              </a:rPr>
              <a:t> is 18+0.75(19-18)=18.75.</a:t>
            </a:r>
            <a:endParaRPr b="0" lang="en-PH" sz="2000" spc="-1" strike="noStrike">
              <a:latin typeface="Arial"/>
            </a:endParaRPr>
          </a:p>
          <a:p>
            <a:pPr algn="just">
              <a:lnSpc>
                <a:spcPct val="100000"/>
              </a:lnSpc>
              <a:buNone/>
            </a:pPr>
            <a:endParaRPr b="0" lang="en-PH" sz="2000" spc="-1" strike="noStrike">
              <a:latin typeface="Arial"/>
            </a:endParaRPr>
          </a:p>
        </p:txBody>
      </p:sp>
      <p:pic>
        <p:nvPicPr>
          <p:cNvPr id="138" name="" descr=""/>
          <p:cNvPicPr/>
          <p:nvPr/>
        </p:nvPicPr>
        <p:blipFill>
          <a:blip r:embed="rId1"/>
          <a:stretch/>
        </p:blipFill>
        <p:spPr>
          <a:xfrm>
            <a:off x="720000" y="1517040"/>
            <a:ext cx="1147680" cy="534600"/>
          </a:xfrm>
          <a:prstGeom prst="rect">
            <a:avLst/>
          </a:prstGeom>
          <a:ln w="0">
            <a:noFill/>
          </a:ln>
        </p:spPr>
      </p:pic>
      <p:pic>
        <p:nvPicPr>
          <p:cNvPr id="139" name="" descr=""/>
          <p:cNvPicPr/>
          <p:nvPr/>
        </p:nvPicPr>
        <p:blipFill>
          <a:blip r:embed="rId2"/>
          <a:stretch/>
        </p:blipFill>
        <p:spPr>
          <a:xfrm>
            <a:off x="6552000" y="2995560"/>
            <a:ext cx="1404360" cy="568080"/>
          </a:xfrm>
          <a:prstGeom prst="rect">
            <a:avLst/>
          </a:prstGeom>
          <a:ln w="0">
            <a:noFill/>
          </a:ln>
        </p:spPr>
      </p:pic>
      <p:pic>
        <p:nvPicPr>
          <p:cNvPr id="140" name="" descr=""/>
          <p:cNvPicPr/>
          <p:nvPr/>
        </p:nvPicPr>
        <p:blipFill>
          <a:blip r:embed="rId3"/>
          <a:stretch/>
        </p:blipFill>
        <p:spPr>
          <a:xfrm>
            <a:off x="3888720" y="4284000"/>
            <a:ext cx="1582920" cy="512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42" name="PlaceHolder 2"/>
          <p:cNvSpPr>
            <a:spLocks noGrp="1"/>
          </p:cNvSpPr>
          <p:nvPr>
            <p:ph/>
          </p:nvPr>
        </p:nvSpPr>
        <p:spPr>
          <a:xfrm>
            <a:off x="609480" y="1080000"/>
            <a:ext cx="10908720" cy="503028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Example 2:</a:t>
            </a:r>
            <a:r>
              <a:rPr b="0" lang="en-PH" sz="2000" spc="-1" strike="noStrike">
                <a:latin typeface="Lato"/>
              </a:rPr>
              <a:t> Using the set given in Example 1, the interquartile range is </a:t>
            </a:r>
            <a:r>
              <a:rPr b="1" lang="en-PH" sz="2000" spc="-1" strike="noStrike">
                <a:latin typeface="Lato"/>
              </a:rPr>
              <a:t>18.75-13=5.75</a:t>
            </a:r>
            <a:r>
              <a:rPr b="0" lang="en-PH" sz="2000" spc="-1" strike="noStrike">
                <a:latin typeface="Lato"/>
              </a:rPr>
              <a:t>.</a:t>
            </a:r>
            <a:endParaRPr b="0" lang="en-PH" sz="2000" spc="-1" strike="noStrike">
              <a:latin typeface="Arial"/>
            </a:endParaRPr>
          </a:p>
          <a:p>
            <a:pPr algn="just">
              <a:lnSpc>
                <a:spcPct val="100000"/>
              </a:lnSpc>
              <a:buNone/>
            </a:pPr>
            <a:r>
              <a:rPr b="1" lang="en-PH" sz="2000" spc="-1" strike="noStrike">
                <a:latin typeface="Lato"/>
              </a:rPr>
              <a:t>Example 3:</a:t>
            </a:r>
            <a:r>
              <a:rPr b="0" lang="en-PH" sz="2000" spc="-1" strike="noStrike">
                <a:latin typeface="Lato"/>
              </a:rPr>
              <a:t> Determine the lower and upper quartiles of the set of data representing the scores of 15 randomly selected students in the National Achievement Test.</a:t>
            </a:r>
            <a:endParaRPr b="0" lang="en-PH" sz="2000" spc="-1" strike="noStrike">
              <a:latin typeface="Arial"/>
            </a:endParaRPr>
          </a:p>
          <a:p>
            <a:pPr algn="just">
              <a:lnSpc>
                <a:spcPct val="100000"/>
              </a:lnSpc>
              <a:buNone/>
            </a:pPr>
            <a:r>
              <a:rPr b="0" lang="en-PH" sz="2000" spc="-1" strike="noStrike">
                <a:latin typeface="Lato"/>
              </a:rPr>
              <a:t>30, 28, 23, 29, 31, 38, 35, 40, 25, 29, 33, 34, 36, 38, 26</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PingFang SC"/>
              </a:rPr>
              <a:t>Solution:</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Arrange the scores in an ascending order, that is 23, 25, 26, 28, 29, 29, 30, 31, 33, 34, 35, 36,</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38, 38, 40. Then, determine the location of Q</a:t>
            </a:r>
            <a:r>
              <a:rPr b="0" lang="en-PH" sz="2000" spc="-1" strike="noStrike" baseline="-8000">
                <a:latin typeface="Lato"/>
                <a:ea typeface="PingFang SC"/>
              </a:rPr>
              <a:t>1</a:t>
            </a:r>
            <a:r>
              <a:rPr b="0" lang="en-PH" sz="2000" spc="-1" strike="noStrike">
                <a:latin typeface="Lato"/>
                <a:ea typeface="PingFang SC"/>
              </a:rPr>
              <a:t> and Q</a:t>
            </a:r>
            <a:r>
              <a:rPr b="0" lang="en-PH" sz="2000" spc="-1" strike="noStrike" baseline="-8000">
                <a:latin typeface="Lato"/>
                <a:ea typeface="PingFang SC"/>
              </a:rPr>
              <a:t>3</a:t>
            </a:r>
            <a:r>
              <a:rPr b="0" lang="en-PH" sz="2000" spc="-1" strike="noStrike">
                <a:latin typeface="Lato"/>
                <a:ea typeface="PingFang SC"/>
              </a:rPr>
              <a:t>, which is</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place and</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place, respectively. In the 4th place, the score is 28, hence, </a:t>
            </a:r>
            <a:r>
              <a:rPr b="1" lang="en-PH" sz="2000" spc="-1" strike="noStrike">
                <a:latin typeface="Lato"/>
                <a:ea typeface="PingFang SC"/>
              </a:rPr>
              <a:t>Q</a:t>
            </a:r>
            <a:r>
              <a:rPr b="1" lang="en-PH" sz="2000" spc="-1" strike="noStrike" baseline="-8000">
                <a:latin typeface="Lato"/>
                <a:ea typeface="PingFang SC"/>
              </a:rPr>
              <a:t>1</a:t>
            </a:r>
            <a:r>
              <a:rPr b="1" lang="en-PH" sz="2000" spc="-1" strike="noStrike">
                <a:latin typeface="Lato"/>
                <a:ea typeface="PingFang SC"/>
              </a:rPr>
              <a:t> = 28</a:t>
            </a:r>
            <a:r>
              <a:rPr b="0" lang="en-PH" sz="2000" spc="-1" strike="noStrike">
                <a:latin typeface="Lato"/>
                <a:ea typeface="PingFang SC"/>
              </a:rPr>
              <a:t> and for the 12th place, the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score is 36, thus, </a:t>
            </a:r>
            <a:r>
              <a:rPr b="1" lang="en-PH" sz="2000" spc="-1" strike="noStrike">
                <a:latin typeface="Lato"/>
                <a:ea typeface="PingFang SC"/>
              </a:rPr>
              <a:t>Q</a:t>
            </a:r>
            <a:r>
              <a:rPr b="1" lang="en-PH" sz="2000" spc="-1" strike="noStrike" baseline="-8000">
                <a:latin typeface="Lato"/>
                <a:ea typeface="PingFang SC"/>
              </a:rPr>
              <a:t>3</a:t>
            </a:r>
            <a:r>
              <a:rPr b="1" lang="en-PH" sz="2000" spc="-1" strike="noStrike">
                <a:latin typeface="Lato"/>
                <a:ea typeface="PingFang SC"/>
              </a:rPr>
              <a:t> = 36</a:t>
            </a:r>
            <a:r>
              <a:rPr b="0" lang="en-PH" sz="2000" spc="-1" strike="noStrike">
                <a:latin typeface="Lato"/>
                <a:ea typeface="PingFang SC"/>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p:txBody>
      </p:sp>
      <p:pic>
        <p:nvPicPr>
          <p:cNvPr id="143" name="" descr=""/>
          <p:cNvPicPr/>
          <p:nvPr/>
        </p:nvPicPr>
        <p:blipFill>
          <a:blip r:embed="rId1"/>
          <a:stretch/>
        </p:blipFill>
        <p:spPr>
          <a:xfrm>
            <a:off x="7659000" y="3375360"/>
            <a:ext cx="980640" cy="512280"/>
          </a:xfrm>
          <a:prstGeom prst="rect">
            <a:avLst/>
          </a:prstGeom>
          <a:ln w="0">
            <a:noFill/>
          </a:ln>
        </p:spPr>
      </p:pic>
      <p:pic>
        <p:nvPicPr>
          <p:cNvPr id="144" name="" descr=""/>
          <p:cNvPicPr/>
          <p:nvPr/>
        </p:nvPicPr>
        <p:blipFill>
          <a:blip r:embed="rId2"/>
          <a:stretch/>
        </p:blipFill>
        <p:spPr>
          <a:xfrm>
            <a:off x="9842040" y="3420000"/>
            <a:ext cx="1281600" cy="467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46" name="PlaceHolder 2"/>
          <p:cNvSpPr>
            <a:spLocks noGrp="1"/>
          </p:cNvSpPr>
          <p:nvPr>
            <p:ph/>
          </p:nvPr>
        </p:nvSpPr>
        <p:spPr>
          <a:xfrm>
            <a:off x="609480" y="1080000"/>
            <a:ext cx="10908720" cy="5030280"/>
          </a:xfrm>
          <a:prstGeom prst="rect">
            <a:avLst/>
          </a:prstGeom>
          <a:noFill/>
          <a:ln w="0">
            <a:noFill/>
          </a:ln>
        </p:spPr>
        <p:txBody>
          <a:bodyPr lIns="0" rIns="0" tIns="0" bIns="0" anchor="t">
            <a:normAutofit/>
          </a:bodyPr>
          <a:p>
            <a:pPr algn="just">
              <a:lnSpc>
                <a:spcPct val="150000"/>
              </a:lnSpc>
              <a:buNone/>
            </a:pPr>
            <a:r>
              <a:rPr b="1" lang="en-PH" sz="2000" spc="-1" strike="noStrike">
                <a:latin typeface="Lato"/>
              </a:rPr>
              <a:t>Q1 AND Q3 OF A GROUPED DATA</a:t>
            </a:r>
            <a:endParaRPr b="0" lang="en-PH" sz="2000" spc="-1" strike="noStrike">
              <a:latin typeface="Arial"/>
            </a:endParaRPr>
          </a:p>
          <a:p>
            <a:pPr algn="just">
              <a:lnSpc>
                <a:spcPct val="150000"/>
              </a:lnSpc>
              <a:buNone/>
            </a:pPr>
            <a:endParaRPr b="0" lang="en-PH" sz="2000" spc="-1" strike="noStrike">
              <a:latin typeface="Arial"/>
            </a:endParaRPr>
          </a:p>
          <a:p>
            <a:pPr algn="just">
              <a:lnSpc>
                <a:spcPct val="15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The manner of computing the median of a grouped data is the same as the manner of computing the values of Q</a:t>
            </a:r>
            <a:r>
              <a:rPr b="0" lang="en-PH" sz="2000" spc="-1" strike="noStrike" baseline="-8000">
                <a:latin typeface="Lato"/>
                <a:ea typeface="PingFang SC"/>
              </a:rPr>
              <a:t>1</a:t>
            </a:r>
            <a:r>
              <a:rPr b="0" lang="en-PH" sz="2000" spc="-1" strike="noStrike">
                <a:latin typeface="Lato"/>
                <a:ea typeface="PingFang SC"/>
              </a:rPr>
              <a:t> and Q</a:t>
            </a:r>
            <a:r>
              <a:rPr b="0" lang="en-PH" sz="2000" spc="-1" strike="noStrike" baseline="-8000">
                <a:latin typeface="Lato"/>
                <a:ea typeface="PingFang SC"/>
              </a:rPr>
              <a:t>3</a:t>
            </a:r>
            <a:r>
              <a:rPr b="0" lang="en-PH" sz="2000" spc="-1" strike="noStrike">
                <a:latin typeface="Lato"/>
                <a:ea typeface="PingFang SC"/>
              </a:rPr>
              <a:t>. Recall that when you calculate the median, you first determine the median class. In the same process, the quartile class must be determined first before computing for Q</a:t>
            </a:r>
            <a:r>
              <a:rPr b="0" lang="en-PH" sz="2000" spc="-1" strike="noStrike" baseline="-8000">
                <a:latin typeface="Lato"/>
                <a:ea typeface="PingFang SC"/>
              </a:rPr>
              <a:t>1</a:t>
            </a:r>
            <a:r>
              <a:rPr b="0" lang="en-PH" sz="2000" spc="-1" strike="noStrike">
                <a:latin typeface="Lato"/>
                <a:ea typeface="PingFang SC"/>
              </a:rPr>
              <a:t> and Q</a:t>
            </a:r>
            <a:r>
              <a:rPr b="0" lang="en-PH" sz="2000" spc="-1" strike="noStrike" baseline="-8000">
                <a:latin typeface="Lato"/>
                <a:ea typeface="PingFang SC"/>
              </a:rPr>
              <a:t>2</a:t>
            </a:r>
            <a:r>
              <a:rPr b="0" lang="en-PH" sz="2000" spc="-1" strike="noStrike">
                <a:latin typeface="Lato"/>
                <a:ea typeface="PingFang SC"/>
              </a:rPr>
              <a:t>. The kth quartile class is the class interval where</a:t>
            </a:r>
            <a:r>
              <a:rPr b="0" lang="en-PH" sz="2000" spc="-1" strike="noStrike">
                <a:latin typeface="Lato"/>
                <a:ea typeface="PingFang SC"/>
              </a:rPr>
              <a:t>	</a:t>
            </a:r>
            <a:r>
              <a:rPr b="0" lang="en-PH" sz="2000" spc="-1" strike="noStrike">
                <a:latin typeface="Lato"/>
                <a:ea typeface="PingFang SC"/>
              </a:rPr>
              <a:t>  is contained.</a:t>
            </a:r>
            <a:endParaRPr b="0" lang="en-PH" sz="2000" spc="-1" strike="noStrike">
              <a:latin typeface="Arial"/>
            </a:endParaRPr>
          </a:p>
          <a:p>
            <a:pPr algn="just">
              <a:lnSpc>
                <a:spcPct val="150000"/>
              </a:lnSpc>
              <a:buNone/>
            </a:pPr>
            <a:r>
              <a:rPr b="0" lang="en-PH" sz="2000" spc="-1" strike="noStrike">
                <a:latin typeface="Lato"/>
                <a:ea typeface="PingFang SC"/>
              </a:rPr>
              <a:t>To compute for the Q</a:t>
            </a:r>
            <a:r>
              <a:rPr b="0" lang="en-PH" sz="2000" spc="-1" strike="noStrike" baseline="-8000">
                <a:latin typeface="Lato"/>
                <a:ea typeface="PingFang SC"/>
              </a:rPr>
              <a:t>1</a:t>
            </a:r>
            <a:r>
              <a:rPr b="0" lang="en-PH" sz="2000" spc="-1" strike="noStrike">
                <a:latin typeface="Lato"/>
                <a:ea typeface="PingFang SC"/>
              </a:rPr>
              <a:t> and Q</a:t>
            </a:r>
            <a:r>
              <a:rPr b="0" lang="en-PH" sz="2000" spc="-1" strike="noStrike" baseline="-8000">
                <a:latin typeface="Lato"/>
                <a:ea typeface="PingFang SC"/>
              </a:rPr>
              <a:t>3</a:t>
            </a:r>
            <a:r>
              <a:rPr b="0" lang="en-PH" sz="2000" spc="-1" strike="noStrike">
                <a:latin typeface="Lato"/>
                <a:ea typeface="PingFang SC"/>
              </a:rPr>
              <a:t> of a grouped data, use the formula: </a:t>
            </a:r>
            <a:endParaRPr b="0" lang="en-PH" sz="2000" spc="-1" strike="noStrike">
              <a:latin typeface="Arial"/>
            </a:endParaRPr>
          </a:p>
        </p:txBody>
      </p:sp>
      <p:pic>
        <p:nvPicPr>
          <p:cNvPr id="147" name="" descr=""/>
          <p:cNvPicPr/>
          <p:nvPr/>
        </p:nvPicPr>
        <p:blipFill>
          <a:blip r:embed="rId1"/>
          <a:stretch/>
        </p:blipFill>
        <p:spPr>
          <a:xfrm>
            <a:off x="8857080" y="3397680"/>
            <a:ext cx="322560" cy="489960"/>
          </a:xfrm>
          <a:prstGeom prst="rect">
            <a:avLst/>
          </a:prstGeom>
          <a:ln w="0">
            <a:noFill/>
          </a:ln>
        </p:spPr>
      </p:pic>
      <p:pic>
        <p:nvPicPr>
          <p:cNvPr id="148" name="" descr=""/>
          <p:cNvPicPr/>
          <p:nvPr/>
        </p:nvPicPr>
        <p:blipFill>
          <a:blip r:embed="rId2"/>
          <a:stretch/>
        </p:blipFill>
        <p:spPr>
          <a:xfrm>
            <a:off x="4655880" y="4407840"/>
            <a:ext cx="2879640" cy="1377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165600"/>
            <a:ext cx="10961640" cy="795600"/>
          </a:xfrm>
          <a:prstGeom prst="rect">
            <a:avLst/>
          </a:prstGeom>
          <a:noFill/>
          <a:ln w="0">
            <a:noFill/>
          </a:ln>
        </p:spPr>
        <p:txBody>
          <a:bodyPr lIns="0" rIns="0" tIns="0" bIns="0" anchor="ctr">
            <a:noAutofit/>
          </a:bodyPr>
          <a:p>
            <a:pPr>
              <a:lnSpc>
                <a:spcPct val="100000"/>
              </a:lnSpc>
              <a:buNone/>
            </a:pPr>
            <a:r>
              <a:rPr b="1" lang="en-PH" sz="3600" spc="-1" strike="noStrike">
                <a:latin typeface="Lato"/>
              </a:rPr>
              <a:t>Measures of Position</a:t>
            </a:r>
            <a:endParaRPr b="0" lang="en-PH" sz="3600" spc="-1" strike="noStrike">
              <a:latin typeface="Arial"/>
            </a:endParaRPr>
          </a:p>
        </p:txBody>
      </p:sp>
      <p:sp>
        <p:nvSpPr>
          <p:cNvPr id="150" name="PlaceHolder 2"/>
          <p:cNvSpPr>
            <a:spLocks noGrp="1"/>
          </p:cNvSpPr>
          <p:nvPr>
            <p:ph/>
          </p:nvPr>
        </p:nvSpPr>
        <p:spPr>
          <a:xfrm>
            <a:off x="609480" y="1080000"/>
            <a:ext cx="10908720" cy="5030280"/>
          </a:xfrm>
          <a:prstGeom prst="rect">
            <a:avLst/>
          </a:prstGeom>
          <a:noFill/>
          <a:ln w="0">
            <a:noFill/>
          </a:ln>
        </p:spPr>
        <p:txBody>
          <a:bodyPr lIns="0" rIns="0" tIns="0" bIns="0" anchor="t">
            <a:normAutofit/>
          </a:bodyPr>
          <a:p>
            <a:pPr>
              <a:lnSpc>
                <a:spcPct val="100000"/>
              </a:lnSpc>
              <a:buNone/>
            </a:pPr>
            <a:r>
              <a:rPr b="0" lang="en-PH" sz="2000" spc="-1" strike="noStrike">
                <a:latin typeface="Lato"/>
              </a:rPr>
              <a:t>where: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	</a:t>
            </a:r>
            <a:r>
              <a:rPr b="1" lang="en-PH" sz="2000" spc="-1" strike="noStrike">
                <a:latin typeface="Lato"/>
              </a:rPr>
              <a:t>LB</a:t>
            </a:r>
            <a:r>
              <a:rPr b="1" lang="en-PH" sz="2000" spc="-1" strike="noStrike" baseline="-8000">
                <a:latin typeface="Lato"/>
              </a:rPr>
              <a:t>Q</a:t>
            </a:r>
            <a:r>
              <a:rPr b="0" lang="en-PH" sz="2000" spc="-1" strike="noStrike">
                <a:latin typeface="Lato"/>
              </a:rPr>
              <a:t> – the lower boundary of the quartile class,</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	</a:t>
            </a:r>
            <a:r>
              <a:rPr b="1" lang="en-PH" sz="2000" spc="-1" strike="noStrike">
                <a:latin typeface="Lato"/>
              </a:rPr>
              <a:t>cf</a:t>
            </a:r>
            <a:r>
              <a:rPr b="1" lang="en-PH" sz="2000" spc="-1" strike="noStrike" baseline="-8000">
                <a:latin typeface="Lato"/>
              </a:rPr>
              <a:t>b</a:t>
            </a:r>
            <a:r>
              <a:rPr b="0" lang="en-PH" sz="2000" spc="-1" strike="noStrike">
                <a:latin typeface="Lato"/>
              </a:rPr>
              <a:t> – the cumulative frequency before the quartile class,</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	</a:t>
            </a:r>
            <a:r>
              <a:rPr b="1" lang="en-PH" sz="2000" spc="-1" strike="noStrike">
                <a:latin typeface="Lato"/>
              </a:rPr>
              <a:t>f</a:t>
            </a:r>
            <a:r>
              <a:rPr b="1" lang="en-PH" sz="2000" spc="-1" strike="noStrike" baseline="-8000">
                <a:latin typeface="Lato"/>
              </a:rPr>
              <a:t>Q</a:t>
            </a:r>
            <a:r>
              <a:rPr b="1" lang="en-PH" sz="2000" spc="-1" strike="noStrike">
                <a:latin typeface="Lato"/>
              </a:rPr>
              <a:t> </a:t>
            </a:r>
            <a:r>
              <a:rPr b="0" lang="en-PH" sz="2000" spc="-1" strike="noStrike">
                <a:latin typeface="Lato"/>
              </a:rPr>
              <a:t>– the frequency of the quartile class, and</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	</a:t>
            </a:r>
            <a:r>
              <a:rPr b="1" lang="en-PH" sz="2000" spc="-1" strike="noStrike">
                <a:latin typeface="Lato"/>
              </a:rPr>
              <a:t>i </a:t>
            </a:r>
            <a:r>
              <a:rPr b="0" lang="en-PH" sz="2000" spc="-1" strike="noStrike">
                <a:latin typeface="Lato"/>
              </a:rPr>
              <a:t>– the size of class interval.</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PingFang SC"/>
              </a:rPr>
              <a:t>To show how we determine the quartiles of a grouped data, let us have an example below.</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2000" spc="-1" strike="noStrike">
                <a:latin typeface="Lato"/>
                <a:ea typeface="PingFang SC"/>
              </a:rPr>
              <a:t>Example 4: </a:t>
            </a:r>
            <a:r>
              <a:rPr b="0" lang="en-PH" sz="2000" spc="-1" strike="noStrike">
                <a:latin typeface="Lato"/>
                <a:ea typeface="PingFang SC"/>
              </a:rPr>
              <a:t>Determine the values of Q1, Q3, and interquartile</a:t>
            </a:r>
            <a:endParaRPr b="0" lang="en-PH" sz="2000" spc="-1" strike="noStrike">
              <a:latin typeface="Arial"/>
            </a:endParaRPr>
          </a:p>
          <a:p>
            <a:pPr>
              <a:lnSpc>
                <a:spcPct val="100000"/>
              </a:lnSpc>
              <a:buNone/>
            </a:pPr>
            <a:r>
              <a:rPr b="0" lang="en-PH" sz="2000" spc="-1" strike="noStrike">
                <a:latin typeface="Lato"/>
                <a:ea typeface="PingFang SC"/>
              </a:rPr>
              <a:t>range of the table on the right showing the scores of students in a</a:t>
            </a:r>
            <a:endParaRPr b="0" lang="en-PH" sz="2000" spc="-1" strike="noStrike">
              <a:latin typeface="Arial"/>
            </a:endParaRPr>
          </a:p>
          <a:p>
            <a:pPr>
              <a:lnSpc>
                <a:spcPct val="100000"/>
              </a:lnSpc>
              <a:buNone/>
            </a:pPr>
            <a:r>
              <a:rPr b="0" lang="en-PH" sz="2000" spc="-1" strike="noStrike">
                <a:latin typeface="Lato"/>
                <a:ea typeface="PingFang SC"/>
              </a:rPr>
              <a:t>Mathematics test.</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p:txBody>
      </p:sp>
      <p:pic>
        <p:nvPicPr>
          <p:cNvPr id="151" name="" descr=""/>
          <p:cNvPicPr/>
          <p:nvPr/>
        </p:nvPicPr>
        <p:blipFill>
          <a:blip r:embed="rId1"/>
          <a:stretch/>
        </p:blipFill>
        <p:spPr>
          <a:xfrm>
            <a:off x="8640000" y="3600000"/>
            <a:ext cx="2162160" cy="1979640"/>
          </a:xfrm>
          <a:prstGeom prst="rect">
            <a:avLst/>
          </a:prstGeom>
          <a:ln w="0">
            <a:noFill/>
          </a:ln>
        </p:spPr>
      </p:pic>
      <p:sp>
        <p:nvSpPr>
          <p:cNvPr id="152" name=""/>
          <p:cNvSpPr/>
          <p:nvPr/>
        </p:nvSpPr>
        <p:spPr>
          <a:xfrm>
            <a:off x="1404000" y="155916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k</a:t>
            </a:r>
            <a:endParaRPr b="0" lang="en-PH" sz="800" spc="-1" strike="noStrike">
              <a:latin typeface="Arial"/>
            </a:endParaRPr>
          </a:p>
        </p:txBody>
      </p:sp>
      <p:sp>
        <p:nvSpPr>
          <p:cNvPr id="153" name=""/>
          <p:cNvSpPr/>
          <p:nvPr/>
        </p:nvSpPr>
        <p:spPr>
          <a:xfrm>
            <a:off x="1188360" y="2171520"/>
            <a:ext cx="236880" cy="20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800" spc="-1" strike="noStrike">
                <a:latin typeface="Arial"/>
              </a:rPr>
              <a:t>k</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16163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2023-08-17T09:30:26Z</dcterms:modified>
  <cp:revision>6200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