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0.png" ContentType="image/png"/>
  <Override PartName="/ppt/media/image9.png" ContentType="image/png"/>
  <Override PartName="/ppt/media/image13.png" ContentType="image/png"/>
  <Override PartName="/ppt/media/image8.png" ContentType="image/png"/>
  <Override PartName="/ppt/media/image5.png" ContentType="image/png"/>
  <Override PartName="/ppt/media/image7.png" ContentType="image/png"/>
  <Override PartName="/ppt/media/image12.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2880" cy="681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59760" cy="2759760"/>
          </a:xfrm>
          <a:prstGeom prst="rect">
            <a:avLst/>
          </a:prstGeom>
          <a:ln w="0">
            <a:noFill/>
          </a:ln>
        </p:spPr>
      </p:pic>
      <p:sp>
        <p:nvSpPr>
          <p:cNvPr id="2" name="Rectangle 5"/>
          <p:cNvSpPr/>
          <p:nvPr/>
        </p:nvSpPr>
        <p:spPr>
          <a:xfrm>
            <a:off x="3487320" y="1475280"/>
            <a:ext cx="8665200" cy="38232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5200" cy="34488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2880" cy="595800"/>
          </a:xfrm>
          <a:prstGeom prst="rect">
            <a:avLst/>
          </a:prstGeom>
          <a:ln w="0">
            <a:noFill/>
          </a:ln>
        </p:spPr>
      </p:pic>
      <p:sp>
        <p:nvSpPr>
          <p:cNvPr id="43" name="Rectangle 7"/>
          <p:cNvSpPr/>
          <p:nvPr/>
        </p:nvSpPr>
        <p:spPr>
          <a:xfrm>
            <a:off x="10868760" y="0"/>
            <a:ext cx="931320" cy="9313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5400" cy="995400"/>
          </a:xfrm>
          <a:prstGeom prst="rect">
            <a:avLst/>
          </a:prstGeom>
          <a:ln w="0">
            <a:noFill/>
          </a:ln>
        </p:spPr>
      </p:pic>
      <p:sp>
        <p:nvSpPr>
          <p:cNvPr id="45" name="TextBox 9"/>
          <p:cNvSpPr/>
          <p:nvPr/>
        </p:nvSpPr>
        <p:spPr>
          <a:xfrm>
            <a:off x="185400" y="6362280"/>
            <a:ext cx="4652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6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2880" cy="595800"/>
          </a:xfrm>
          <a:prstGeom prst="rect">
            <a:avLst/>
          </a:prstGeom>
          <a:ln w="0">
            <a:noFill/>
          </a:ln>
        </p:spPr>
      </p:pic>
      <p:sp>
        <p:nvSpPr>
          <p:cNvPr id="86" name="Rectangle 7"/>
          <p:cNvSpPr/>
          <p:nvPr/>
        </p:nvSpPr>
        <p:spPr>
          <a:xfrm>
            <a:off x="10868760" y="0"/>
            <a:ext cx="931320" cy="9313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5400" cy="995400"/>
          </a:xfrm>
          <a:prstGeom prst="rect">
            <a:avLst/>
          </a:prstGeom>
          <a:ln w="0">
            <a:noFill/>
          </a:ln>
        </p:spPr>
      </p:pic>
      <p:sp>
        <p:nvSpPr>
          <p:cNvPr id="88" name="TextBox 9"/>
          <p:cNvSpPr/>
          <p:nvPr/>
        </p:nvSpPr>
        <p:spPr>
          <a:xfrm>
            <a:off x="185400" y="6362280"/>
            <a:ext cx="4652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6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2880" cy="595800"/>
          </a:xfrm>
          <a:prstGeom prst="rect">
            <a:avLst/>
          </a:prstGeom>
          <a:ln w="0">
            <a:noFill/>
          </a:ln>
        </p:spPr>
      </p:pic>
      <p:sp>
        <p:nvSpPr>
          <p:cNvPr id="129" name="Rectangle 7"/>
          <p:cNvSpPr/>
          <p:nvPr/>
        </p:nvSpPr>
        <p:spPr>
          <a:xfrm>
            <a:off x="10868760" y="0"/>
            <a:ext cx="931320" cy="9313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5400" cy="995400"/>
          </a:xfrm>
          <a:prstGeom prst="rect">
            <a:avLst/>
          </a:prstGeom>
          <a:ln w="0">
            <a:noFill/>
          </a:ln>
        </p:spPr>
      </p:pic>
      <p:sp>
        <p:nvSpPr>
          <p:cNvPr id="131" name="TextBox 9"/>
          <p:cNvSpPr/>
          <p:nvPr/>
        </p:nvSpPr>
        <p:spPr>
          <a:xfrm>
            <a:off x="185400" y="6362280"/>
            <a:ext cx="4652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6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52880" cy="595800"/>
          </a:xfrm>
          <a:prstGeom prst="rect">
            <a:avLst/>
          </a:prstGeom>
          <a:ln w="0">
            <a:noFill/>
          </a:ln>
        </p:spPr>
      </p:pic>
      <p:sp>
        <p:nvSpPr>
          <p:cNvPr id="172" name="Rectangle 7"/>
          <p:cNvSpPr/>
          <p:nvPr/>
        </p:nvSpPr>
        <p:spPr>
          <a:xfrm>
            <a:off x="10868760" y="0"/>
            <a:ext cx="931320" cy="9313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95400" cy="995400"/>
          </a:xfrm>
          <a:prstGeom prst="rect">
            <a:avLst/>
          </a:prstGeom>
          <a:ln w="0">
            <a:noFill/>
          </a:ln>
        </p:spPr>
      </p:pic>
      <p:sp>
        <p:nvSpPr>
          <p:cNvPr id="174" name="TextBox 9"/>
          <p:cNvSpPr/>
          <p:nvPr/>
        </p:nvSpPr>
        <p:spPr>
          <a:xfrm>
            <a:off x="185400" y="6362280"/>
            <a:ext cx="4652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360000" y="6352200"/>
            <a:ext cx="2676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52880" cy="595800"/>
          </a:xfrm>
          <a:prstGeom prst="rect">
            <a:avLst/>
          </a:prstGeom>
          <a:ln w="0">
            <a:noFill/>
          </a:ln>
        </p:spPr>
      </p:pic>
      <p:sp>
        <p:nvSpPr>
          <p:cNvPr id="215" name="Rectangle 7"/>
          <p:cNvSpPr/>
          <p:nvPr/>
        </p:nvSpPr>
        <p:spPr>
          <a:xfrm>
            <a:off x="10868760" y="0"/>
            <a:ext cx="931320" cy="9313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6" name="Picture 10" descr=""/>
          <p:cNvPicPr/>
          <p:nvPr/>
        </p:nvPicPr>
        <p:blipFill>
          <a:blip r:embed="rId3"/>
          <a:stretch/>
        </p:blipFill>
        <p:spPr>
          <a:xfrm>
            <a:off x="10857240" y="-64440"/>
            <a:ext cx="995400" cy="995400"/>
          </a:xfrm>
          <a:prstGeom prst="rect">
            <a:avLst/>
          </a:prstGeom>
          <a:ln w="0">
            <a:noFill/>
          </a:ln>
        </p:spPr>
      </p:pic>
      <p:sp>
        <p:nvSpPr>
          <p:cNvPr id="217" name="TextBox 9"/>
          <p:cNvSpPr/>
          <p:nvPr/>
        </p:nvSpPr>
        <p:spPr>
          <a:xfrm>
            <a:off x="185400" y="6362280"/>
            <a:ext cx="4652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360000" y="6352200"/>
            <a:ext cx="2676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New REX Education Mission Logo V.png" descr="New REX Education Mission Logo V.png"/>
          <p:cNvPicPr/>
          <p:nvPr/>
        </p:nvPicPr>
        <p:blipFill>
          <a:blip r:embed="rId2"/>
          <a:stretch/>
        </p:blipFill>
        <p:spPr>
          <a:xfrm>
            <a:off x="2755800" y="1508760"/>
            <a:ext cx="6577200" cy="3345480"/>
          </a:xfrm>
          <a:prstGeom prst="rect">
            <a:avLst/>
          </a:prstGeom>
          <a:ln w="12700">
            <a:noFill/>
          </a:ln>
        </p:spPr>
      </p:pic>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7"/>
          <p:cNvSpPr/>
          <p:nvPr/>
        </p:nvSpPr>
        <p:spPr>
          <a:xfrm>
            <a:off x="4203360" y="3079080"/>
            <a:ext cx="7455960" cy="699840"/>
          </a:xfrm>
          <a:prstGeom prst="rect">
            <a:avLst/>
          </a:prstGeom>
          <a:noFill/>
          <a:ln w="0">
            <a:noFill/>
          </a:ln>
        </p:spPr>
        <p:style>
          <a:lnRef idx="0"/>
          <a:fillRef idx="0"/>
          <a:effectRef idx="0"/>
          <a:fontRef idx="minor"/>
        </p:style>
        <p:txBody>
          <a:bodyPr lIns="90000" rIns="90000" tIns="45000" bIns="45000" anchor="t">
            <a:spAutoFit/>
          </a:bodyPr>
          <a:p>
            <a:pPr algn="ctr">
              <a:buNone/>
            </a:pPr>
            <a:r>
              <a:rPr b="1" lang="en-US" sz="4000" spc="-1" strike="noStrike">
                <a:solidFill>
                  <a:srgbClr val="ffffff"/>
                </a:solidFill>
                <a:latin typeface="Lato"/>
                <a:ea typeface="DejaVu Sans"/>
              </a:rPr>
              <a:t>Epekto ng Migrasyon</a:t>
            </a:r>
            <a:endParaRPr b="0" lang="en-PH" sz="4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63080" cy="113544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29" name="PlaceHolder 9"/>
          <p:cNvSpPr/>
          <p:nvPr/>
        </p:nvSpPr>
        <p:spPr>
          <a:xfrm>
            <a:off x="609480" y="1604880"/>
            <a:ext cx="10949760" cy="3954600"/>
          </a:xfrm>
          <a:prstGeom prst="rect">
            <a:avLst/>
          </a:prstGeom>
          <a:noFill/>
          <a:ln w="0">
            <a:noFill/>
          </a:ln>
        </p:spPr>
        <p:style>
          <a:lnRef idx="0"/>
          <a:fillRef idx="0"/>
          <a:effectRef idx="0"/>
          <a:fontRef idx="minor"/>
        </p:style>
      </p:sp>
      <p:sp>
        <p:nvSpPr>
          <p:cNvPr id="330" name="PlaceHolder 11"/>
          <p:cNvSpPr/>
          <p:nvPr/>
        </p:nvSpPr>
        <p:spPr>
          <a:xfrm>
            <a:off x="609840" y="1604520"/>
            <a:ext cx="10949760" cy="3954600"/>
          </a:xfrm>
          <a:prstGeom prst="rect">
            <a:avLst/>
          </a:prstGeom>
          <a:noFill/>
          <a:ln w="0">
            <a:noFill/>
          </a:ln>
        </p:spPr>
        <p:style>
          <a:lnRef idx="0"/>
          <a:fillRef idx="0"/>
          <a:effectRef idx="0"/>
          <a:fontRef idx="minor"/>
        </p:style>
      </p:sp>
      <p:sp>
        <p:nvSpPr>
          <p:cNvPr id="331" name="PlaceHolder 2"/>
          <p:cNvSpPr>
            <a:spLocks noGrp="1"/>
          </p:cNvSpPr>
          <p:nvPr>
            <p:ph/>
          </p:nvPr>
        </p:nvSpPr>
        <p:spPr>
          <a:xfrm>
            <a:off x="609480" y="1604520"/>
            <a:ext cx="10963080" cy="451080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AppleSystemUIFont"/>
              </a:rPr>
              <a:t>Sagutin ang mga sumusunod na tanong.</a:t>
            </a:r>
            <a:endParaRPr b="0" lang="en-PH" sz="1800" spc="-1" strike="noStrike">
              <a:latin typeface="Lato"/>
              <a:ea typeface="PingFang SC"/>
            </a:endParaRPr>
          </a:p>
          <a:p>
            <a:pPr algn="just">
              <a:lnSpc>
                <a:spcPct val="100000"/>
              </a:lnSpc>
              <a:buNone/>
            </a:pPr>
            <a:endParaRPr b="0" lang="en-PH" sz="1800" spc="-1" strike="noStrike">
              <a:latin typeface="Lato"/>
              <a:ea typeface="PingFang SC"/>
            </a:endParaRPr>
          </a:p>
          <a:p>
            <a:r>
              <a:rPr b="0" lang="en-PH" sz="1800" spc="-1" strike="noStrike">
                <a:solidFill>
                  <a:srgbClr val="000000"/>
                </a:solidFill>
                <a:latin typeface="Lato"/>
                <a:ea typeface="AppleSystemUIFont"/>
              </a:rPr>
              <a:t>Paano nakaaapekto ang migrasyong panlabas (international migration) sa sumusunod na aspekto?</a:t>
            </a:r>
            <a:endParaRPr b="0" lang="en-PH" sz="1800" spc="-1" strike="noStrike">
              <a:latin typeface="Lato"/>
              <a:ea typeface="AppleSystemUIFont"/>
            </a:endParaRPr>
          </a:p>
          <a:p>
            <a:r>
              <a:rPr b="0" lang="en-PH" sz="1800" spc="-1" strike="noStrike">
                <a:solidFill>
                  <a:srgbClr val="000000"/>
                </a:solidFill>
                <a:latin typeface="Lato"/>
                <a:ea typeface="AppleSystemUIFont"/>
              </a:rPr>
              <a:t>a. Panlipunan – </a:t>
            </a:r>
            <a:r>
              <a:rPr b="0" lang="en-PH" sz="1800" spc="-1" strike="noStrike">
                <a:solidFill>
                  <a:srgbClr val="000000"/>
                </a:solidFill>
                <a:latin typeface="Times New Roman"/>
                <a:ea typeface="AppleSystemUIFont"/>
              </a:rPr>
              <a:t>_____________________________________________________</a:t>
            </a:r>
            <a:endParaRPr b="0" lang="en-PH" sz="1800" spc="-1" strike="noStrike">
              <a:latin typeface="Lato"/>
              <a:ea typeface="AppleSystemUIFont"/>
            </a:endParaRPr>
          </a:p>
          <a:p>
            <a:r>
              <a:rPr b="0" lang="en-PH" sz="1800" spc="-1" strike="noStrike">
                <a:solidFill>
                  <a:srgbClr val="000000"/>
                </a:solidFill>
                <a:latin typeface="Lato"/>
                <a:ea typeface="AppleSystemUIFont"/>
              </a:rPr>
              <a:t>b. Pampolitika – </a:t>
            </a:r>
            <a:r>
              <a:rPr b="0" lang="en-PH" sz="1800" spc="-1" strike="noStrike">
                <a:solidFill>
                  <a:srgbClr val="000000"/>
                </a:solidFill>
                <a:latin typeface="Times New Roman"/>
                <a:ea typeface="AppleSystemUIFont"/>
              </a:rPr>
              <a:t>____________________________________________________</a:t>
            </a:r>
            <a:endParaRPr b="0" lang="en-PH" sz="1800" spc="-1" strike="noStrike">
              <a:latin typeface="Lato"/>
              <a:ea typeface="AppleSystemUIFont"/>
            </a:endParaRPr>
          </a:p>
          <a:p>
            <a:r>
              <a:rPr b="0" lang="en-PH" sz="1800" spc="-1" strike="noStrike">
                <a:solidFill>
                  <a:srgbClr val="000000"/>
                </a:solidFill>
                <a:latin typeface="Lato"/>
                <a:ea typeface="AppleSystemUIFont"/>
              </a:rPr>
              <a:t>c. Pangkabuhayan – </a:t>
            </a:r>
            <a:r>
              <a:rPr b="0" lang="en-PH" sz="1800" spc="-1" strike="noStrike">
                <a:solidFill>
                  <a:srgbClr val="000000"/>
                </a:solidFill>
                <a:latin typeface="Times New Roman"/>
                <a:ea typeface="AppleSystemUIFont"/>
              </a:rPr>
              <a:t>_________________________________________________</a:t>
            </a:r>
            <a:endParaRPr b="0" lang="en-PH" sz="1800" spc="-1" strike="noStrike">
              <a:latin typeface="Lato"/>
              <a:ea typeface="AppleSystemUIFont"/>
            </a:endParaRPr>
          </a:p>
        </p:txBody>
      </p:sp>
      <p:sp>
        <p:nvSpPr>
          <p:cNvPr id="332" name=""/>
          <p:cNvSpPr/>
          <p:nvPr/>
        </p:nvSpPr>
        <p:spPr>
          <a:xfrm>
            <a:off x="9540000" y="3060000"/>
            <a:ext cx="1077120" cy="389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PlaceHolder 1"/>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334" name="PlaceHolder 21"/>
          <p:cNvSpPr/>
          <p:nvPr/>
        </p:nvSpPr>
        <p:spPr>
          <a:xfrm>
            <a:off x="609480" y="1604880"/>
            <a:ext cx="10949760" cy="3954600"/>
          </a:xfrm>
          <a:prstGeom prst="rect">
            <a:avLst/>
          </a:prstGeom>
          <a:noFill/>
          <a:ln w="0">
            <a:noFill/>
          </a:ln>
        </p:spPr>
        <p:style>
          <a:lnRef idx="0"/>
          <a:fillRef idx="0"/>
          <a:effectRef idx="0"/>
          <a:fontRef idx="minor"/>
        </p:style>
      </p:sp>
      <p:sp>
        <p:nvSpPr>
          <p:cNvPr id="335" name="PlaceHolder 22"/>
          <p:cNvSpPr/>
          <p:nvPr/>
        </p:nvSpPr>
        <p:spPr>
          <a:xfrm>
            <a:off x="609840" y="1604520"/>
            <a:ext cx="10949760" cy="3954600"/>
          </a:xfrm>
          <a:prstGeom prst="rect">
            <a:avLst/>
          </a:prstGeom>
          <a:noFill/>
          <a:ln w="0">
            <a:noFill/>
          </a:ln>
        </p:spPr>
        <p:style>
          <a:lnRef idx="0"/>
          <a:fillRef idx="0"/>
          <a:effectRef idx="0"/>
          <a:fontRef idx="minor"/>
        </p:style>
      </p:sp>
      <p:sp>
        <p:nvSpPr>
          <p:cNvPr id="336" name=""/>
          <p:cNvSpPr/>
          <p:nvPr/>
        </p:nvSpPr>
        <p:spPr>
          <a:xfrm>
            <a:off x="9540000" y="3060000"/>
            <a:ext cx="1077120" cy="389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
        <p:nvSpPr>
          <p:cNvPr id="337" name="PlaceHolder 2"/>
          <p:cNvSpPr>
            <a:spLocks noGrp="1"/>
          </p:cNvSpPr>
          <p:nvPr>
            <p:ph/>
          </p:nvPr>
        </p:nvSpPr>
        <p:spPr>
          <a:xfrm>
            <a:off x="609480" y="1604520"/>
            <a:ext cx="10971720" cy="3976560"/>
          </a:xfrm>
          <a:prstGeom prst="rect">
            <a:avLst/>
          </a:prstGeom>
          <a:noFill/>
          <a:ln w="0">
            <a:noFill/>
          </a:ln>
        </p:spPr>
        <p:txBody>
          <a:bodyPr lIns="0" rIns="0" tIns="0" bIns="0" anchor="t">
            <a:normAutofit/>
          </a:bodyPr>
          <a:p>
            <a:pPr algn="just">
              <a:buNone/>
            </a:pPr>
            <a:r>
              <a:rPr b="0" lang="en-PH" sz="1800" spc="-1" strike="noStrike">
                <a:latin typeface="Lato"/>
              </a:rPr>
              <a:t>a. Panlipunan: nagkakaroon ng maayos na ugnayan ang mga manggagawang OFW sa ibang bansa at nakikilala ang kulturang Pilipino mula sa bansang pinagtatrabahuhan</a:t>
            </a:r>
            <a:endParaRPr b="0" lang="en-PH" sz="1800" spc="-1" strike="noStrike">
              <a:latin typeface="AppleSystemUIFont"/>
              <a:ea typeface="AppleSystemUIFont"/>
            </a:endParaRPr>
          </a:p>
          <a:p>
            <a:pPr algn="just">
              <a:buNone/>
            </a:pPr>
            <a:r>
              <a:rPr b="0" lang="en-PH" sz="1800" spc="-1" strike="noStrike">
                <a:latin typeface="Lato"/>
              </a:rPr>
              <a:t>b. Pampolitika: nagkakaroon ng mataas na kaso ng human trafficking na kung saan maraming manggagawa ang nagiging biktima nito dahil sa mga illegal recruiter</a:t>
            </a:r>
            <a:endParaRPr b="0" lang="en-PH" sz="1800" spc="-1" strike="noStrike">
              <a:latin typeface="AppleSystemUIFont"/>
              <a:ea typeface="AppleSystemUIFont"/>
            </a:endParaRPr>
          </a:p>
          <a:p>
            <a:pPr algn="just">
              <a:buNone/>
            </a:pPr>
            <a:r>
              <a:rPr b="0" lang="en-PH" sz="1800" spc="-1" strike="noStrike">
                <a:latin typeface="Lato"/>
              </a:rPr>
              <a:t>c. Pangkabuhayan: nakatutulong sa mga maunlad na bansa ang pagpasok ng mga professional at skilled worker mula sa ibang bansa upang lalong maging maganda ang daloy at takbo ng kanilang ekonomiya</a:t>
            </a:r>
            <a:endParaRPr b="0" lang="en-PH" sz="18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4"/>
          <p:cNvSpPr/>
          <p:nvPr/>
        </p:nvSpPr>
        <p:spPr>
          <a:xfrm>
            <a:off x="609840" y="2520000"/>
            <a:ext cx="10950120" cy="3591360"/>
          </a:xfrm>
          <a:prstGeom prst="rect">
            <a:avLst/>
          </a:prstGeom>
          <a:noFill/>
          <a:ln w="76320">
            <a:noFill/>
          </a:ln>
        </p:spPr>
        <p:style>
          <a:lnRef idx="0"/>
          <a:fillRef idx="0"/>
          <a:effectRef idx="0"/>
          <a:fontRef idx="minor"/>
        </p:style>
      </p:sp>
      <p:sp>
        <p:nvSpPr>
          <p:cNvPr id="298" name="PlaceHolder 1"/>
          <p:cNvSpPr>
            <a:spLocks noGrp="1"/>
          </p:cNvSpPr>
          <p:nvPr>
            <p:ph/>
          </p:nvPr>
        </p:nvSpPr>
        <p:spPr>
          <a:xfrm>
            <a:off x="609480" y="1604520"/>
            <a:ext cx="10971360" cy="3976200"/>
          </a:xfrm>
          <a:prstGeom prst="rect">
            <a:avLst/>
          </a:prstGeom>
          <a:noFill/>
          <a:ln w="0">
            <a:noFill/>
          </a:ln>
        </p:spPr>
        <p:txBody>
          <a:bodyPr lIns="0" rIns="0" tIns="0" bIns="0" anchor="t">
            <a:normAutofit/>
          </a:bodyPr>
          <a:p>
            <a:pPr algn="just">
              <a:buNone/>
            </a:pPr>
            <a:r>
              <a:rPr b="1" lang="en-PH" sz="2000" spc="-1" strike="noStrike">
                <a:latin typeface="Lato"/>
                <a:ea typeface="AppleSystemUIFont"/>
              </a:rPr>
              <a:t>Sa lahat ng ginagawang desisyon at pagbabago sa ating buhay ay lagi nating iisipin na mayroon itong kaakibat na mabuti at hindi mabuting epekto pagdating sa ating sarili, pamilya, at ating lipunan.</a:t>
            </a:r>
            <a:endParaRPr b="1" lang="en-PH" sz="2000" spc="-1" strike="noStrike">
              <a:latin typeface="Lato"/>
              <a:ea typeface="AppleSystemUIFont"/>
            </a:endParaRPr>
          </a:p>
          <a:p>
            <a:pPr algn="just">
              <a:buNone/>
            </a:pPr>
            <a:endParaRPr b="1" lang="en-PH" sz="2000" spc="-1" strike="noStrike">
              <a:latin typeface="Lato"/>
              <a:ea typeface="AppleSystemUIFont"/>
            </a:endParaRPr>
          </a:p>
          <a:p>
            <a:pPr algn="just">
              <a:buNone/>
            </a:pPr>
            <a:r>
              <a:rPr b="1" lang="en-PH" sz="2000" spc="-1" strike="noStrike">
                <a:latin typeface="Lato"/>
                <a:ea typeface="AppleSystemUIFont"/>
              </a:rPr>
              <a:t>Tulad ng migrasyon na may mabuti at di-mabuting epekto sa ating bansa sa aspektong pampolitika, panlipunan, o pang-ekonomiya. Narito ang ilan sa mga epekto ng migrasyong nagaganap hindi lamang sa Pilipinas kundi maging sa buong mundo.</a:t>
            </a:r>
            <a:endParaRPr b="1" lang="en-PH" sz="2000" spc="-1" strike="noStrike">
              <a:latin typeface="Lato"/>
              <a:ea typeface="AppleSystemUIFont"/>
            </a:endParaRPr>
          </a:p>
        </p:txBody>
      </p:sp>
      <p:sp>
        <p:nvSpPr>
          <p:cNvPr id="299" name="PlaceHolder 2"/>
          <p:cNvSpPr>
            <a:spLocks noGrp="1"/>
          </p:cNvSpPr>
          <p:nvPr>
            <p:ph type="title"/>
          </p:nvPr>
        </p:nvSpPr>
        <p:spPr>
          <a:xfrm>
            <a:off x="609480" y="198000"/>
            <a:ext cx="10009440" cy="882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4000" spc="-1" strike="noStrike">
                <a:solidFill>
                  <a:srgbClr val="ffd428"/>
                </a:solidFill>
                <a:latin typeface="Lato"/>
                <a:ea typeface="AppleSystemUIFont"/>
              </a:rPr>
              <a:t>Epekto ng Migrasyon</a:t>
            </a:r>
            <a:endParaRPr b="0" lang="en-PH" sz="4000" spc="-1" strike="noStrike">
              <a:solidFill>
                <a:srgbClr val="ffd428"/>
              </a:solidFill>
              <a:latin typeface="AppleSystemUIFont"/>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PlaceHolder 6"/>
          <p:cNvSpPr/>
          <p:nvPr/>
        </p:nvSpPr>
        <p:spPr>
          <a:xfrm>
            <a:off x="609840" y="2520000"/>
            <a:ext cx="10950120" cy="3591360"/>
          </a:xfrm>
          <a:prstGeom prst="rect">
            <a:avLst/>
          </a:prstGeom>
          <a:noFill/>
          <a:ln w="76320">
            <a:noFill/>
          </a:ln>
        </p:spPr>
        <p:style>
          <a:lnRef idx="0"/>
          <a:fillRef idx="0"/>
          <a:effectRef idx="0"/>
          <a:fontRef idx="minor"/>
        </p:style>
      </p:sp>
      <p:sp>
        <p:nvSpPr>
          <p:cNvPr id="301" name="PlaceHolder 1"/>
          <p:cNvSpPr>
            <a:spLocks noGrp="1"/>
          </p:cNvSpPr>
          <p:nvPr>
            <p:ph/>
          </p:nvPr>
        </p:nvSpPr>
        <p:spPr>
          <a:xfrm>
            <a:off x="609480" y="2160000"/>
            <a:ext cx="10971360" cy="3780000"/>
          </a:xfrm>
          <a:prstGeom prst="rect">
            <a:avLst/>
          </a:prstGeom>
          <a:noFill/>
          <a:ln w="0">
            <a:noFill/>
          </a:ln>
        </p:spPr>
        <p:txBody>
          <a:bodyPr lIns="0" rIns="0" tIns="0" bIns="0" anchor="t">
            <a:normAutofit fontScale="93000"/>
          </a:bodyPr>
          <a:p>
            <a:pPr algn="just">
              <a:spcBef>
                <a:spcPts val="283"/>
              </a:spcBef>
              <a:spcAft>
                <a:spcPts val="283"/>
              </a:spcAft>
              <a:buNone/>
            </a:pPr>
            <a:r>
              <a:rPr b="1" lang="en-PH" sz="2000" spc="-1" strike="noStrike">
                <a:latin typeface="Lato"/>
                <a:ea typeface="AppleSystemUIFont"/>
              </a:rPr>
              <a:t>Ang pangingibang bansa ng mga OFW ay may epekto sa kanilang mga naiwang pamilya, lalo na sa kanilang mga anak. Nangungulila ang mga anak at naiiwan sa pangangalaga ng ibang kaanak tulad ng lolo, lola, tiyo, o tiya. Ang pagkakaroon ng matibay na ugnayan ng extended family o mga kaanak ay nakatutulong upang masiguro ang mabuting pagpapalaki sa mga naiwang anak ng mga OFW kahit na malayo ang kanilang mga magulang.</a:t>
            </a:r>
            <a:endParaRPr b="0" lang="en-PH" sz="2000" spc="-1" strike="noStrike">
              <a:latin typeface="AppleSystemUIFont"/>
              <a:ea typeface="AppleSystemUIFont"/>
            </a:endParaRPr>
          </a:p>
          <a:p>
            <a:pPr algn="just">
              <a:spcBef>
                <a:spcPts val="283"/>
              </a:spcBef>
              <a:spcAft>
                <a:spcPts val="283"/>
              </a:spcAft>
              <a:buNone/>
            </a:pPr>
            <a:endParaRPr b="0" lang="en-PH" sz="2000" spc="-1" strike="noStrike">
              <a:latin typeface="AppleSystemUIFont"/>
              <a:ea typeface="AppleSystemUIFont"/>
            </a:endParaRPr>
          </a:p>
          <a:p>
            <a:pPr algn="just">
              <a:spcBef>
                <a:spcPts val="283"/>
              </a:spcBef>
              <a:spcAft>
                <a:spcPts val="283"/>
              </a:spcAft>
              <a:buNone/>
            </a:pPr>
            <a:r>
              <a:rPr b="1" lang="en-PH" sz="2000" spc="-1" strike="noStrike">
                <a:latin typeface="Lato"/>
                <a:ea typeface="AppleSystemUIFont"/>
              </a:rPr>
              <a:t>Sa kulturang Pilipino, ang ama ang nakasanayan na punong tagapaghanapbuhay samantalang ang ina ang siyang tagapag-alaga ng asawa at anak. Subalit nagbabago na ang mga papel na kanilang ginagampanan sa mag-anak sa gitna ng isyu ng migrasyon. Sa kaso ng mga amang OFW, ang kanilang naiwang maybahay ay natututong magisang magtaguyod ng pamilya. Siya ang pangunahing nagdedesisyon at nag-aasikaso sa buong mag-anak at nangangalaga sa badyet ng pamilya. Kung ang ina naman ang OFW, ang ama ay natututong mangalaga sa mga anak at mga nakatatandang miyembro ng pamilya.</a:t>
            </a:r>
            <a:endParaRPr b="0" lang="en-PH" sz="2000" spc="-1" strike="noStrike">
              <a:latin typeface="AppleSystemUIFont"/>
              <a:ea typeface="AppleSystemUIFont"/>
            </a:endParaRPr>
          </a:p>
        </p:txBody>
      </p:sp>
      <p:sp>
        <p:nvSpPr>
          <p:cNvPr id="302" name="PlaceHolder 2"/>
          <p:cNvSpPr>
            <a:spLocks noGrp="1"/>
          </p:cNvSpPr>
          <p:nvPr>
            <p:ph type="title"/>
          </p:nvPr>
        </p:nvSpPr>
        <p:spPr>
          <a:xfrm>
            <a:off x="609480" y="198000"/>
            <a:ext cx="10009440" cy="882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4000" spc="-1" strike="noStrike">
                <a:solidFill>
                  <a:srgbClr val="ffd428"/>
                </a:solidFill>
                <a:latin typeface="Lato"/>
                <a:ea typeface="AppleSystemUIFont"/>
              </a:rPr>
              <a:t>Aspektong Panlipunan</a:t>
            </a:r>
            <a:endParaRPr b="0" lang="en-PH" sz="4000" spc="-1" strike="noStrike">
              <a:latin typeface="Lato"/>
              <a:ea typeface="AppleSystemUIFont"/>
            </a:endParaRPr>
          </a:p>
        </p:txBody>
      </p:sp>
      <p:sp>
        <p:nvSpPr>
          <p:cNvPr id="303" name="PlaceHolder 3"/>
          <p:cNvSpPr txBox="1"/>
          <p:nvPr/>
        </p:nvSpPr>
        <p:spPr>
          <a:xfrm>
            <a:off x="609480" y="1242000"/>
            <a:ext cx="3530520" cy="558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2400" spc="-1" strike="noStrike">
                <a:solidFill>
                  <a:srgbClr val="ffd428"/>
                </a:solidFill>
                <a:latin typeface="Lato"/>
                <a:ea typeface="AppleSystemUIFont"/>
              </a:rPr>
              <a:t>1. Pamilya at Pamayanan</a:t>
            </a:r>
            <a:endParaRPr b="0" lang="en-PH" sz="24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32"/>
          <p:cNvSpPr/>
          <p:nvPr/>
        </p:nvSpPr>
        <p:spPr>
          <a:xfrm>
            <a:off x="609840" y="2520000"/>
            <a:ext cx="10950120" cy="3591360"/>
          </a:xfrm>
          <a:prstGeom prst="rect">
            <a:avLst/>
          </a:prstGeom>
          <a:noFill/>
          <a:ln w="76320">
            <a:noFill/>
          </a:ln>
        </p:spPr>
        <p:style>
          <a:lnRef idx="0"/>
          <a:fillRef idx="0"/>
          <a:effectRef idx="0"/>
          <a:fontRef idx="minor"/>
        </p:style>
      </p:sp>
      <p:sp>
        <p:nvSpPr>
          <p:cNvPr id="305" name="PlaceHolder 1"/>
          <p:cNvSpPr>
            <a:spLocks noGrp="1"/>
          </p:cNvSpPr>
          <p:nvPr>
            <p:ph/>
          </p:nvPr>
        </p:nvSpPr>
        <p:spPr>
          <a:xfrm>
            <a:off x="609480" y="1980000"/>
            <a:ext cx="10971360" cy="4140000"/>
          </a:xfrm>
          <a:prstGeom prst="rect">
            <a:avLst/>
          </a:prstGeom>
          <a:noFill/>
          <a:ln w="0">
            <a:noFill/>
          </a:ln>
        </p:spPr>
        <p:txBody>
          <a:bodyPr lIns="0" rIns="0" tIns="0" bIns="0" anchor="t">
            <a:normAutofit fontScale="95000"/>
          </a:bodyPr>
          <a:p>
            <a:pPr algn="just">
              <a:buNone/>
            </a:pPr>
            <a:r>
              <a:rPr b="1" lang="en-PH" sz="1800" spc="-1" strike="noStrike">
                <a:latin typeface="Lato"/>
                <a:ea typeface="AppleSystemUIFont"/>
              </a:rPr>
              <a:t>Sa pagdagsa ng mga migrante sa ibang bansa, ang destinasyon o tumatanggap na bansa ay nahaharap sa hamon ng integrasyon (integration) at multiculturalism. Ilan sa mauunlad na bansa sa Europa na madalas pinupuntahan ng mga migranteng Pilipino ay mayroong polisiya ukol dito. Halimbawa sa Italy, mayroon silang Batas sa Seguridad (Legge Sulla Sicurezza). Ito ay ipinatupad noong Agosto 2009. Layunin nito ang magkaroon ng maayos na integrasyon ng mga dayuhan sa Italy at magandang relasyon ng mga Italyano at mga dayuhan. Ito rin ay naaayon sa Saligang Batas ng Italy at pagtupad sa tunay na pakikilahok ng mga dayuhan sa mga gawaing pang-ekonomiya, panlipunan, at pangkultura. Sa madaling salita, ang mga migrante ay maluwag na tinatanggap bilang bahagi ng kanilang pamayanan.</a:t>
            </a:r>
            <a:endParaRPr b="1" lang="en-PH" sz="1800" spc="-1" strike="noStrike">
              <a:latin typeface="Lato"/>
              <a:ea typeface="AppleSystemUIFont"/>
            </a:endParaRPr>
          </a:p>
          <a:p>
            <a:pPr algn="just">
              <a:buNone/>
            </a:pPr>
            <a:endParaRPr b="1" lang="en-PH" sz="1800" spc="-1" strike="noStrike">
              <a:latin typeface="Lato"/>
              <a:ea typeface="AppleSystemUIFont"/>
            </a:endParaRPr>
          </a:p>
          <a:p>
            <a:pPr algn="just">
              <a:buNone/>
            </a:pPr>
            <a:r>
              <a:rPr b="1" lang="en-PH" sz="1800" spc="-1" strike="noStrike">
                <a:latin typeface="Lato"/>
                <a:ea typeface="AppleSystemUIFont"/>
              </a:rPr>
              <a:t>Sa kabilang dako naman, gumawa ng isang pag-aaral ang Oxford University tungkol sa multiculturalism. Dito ay sinabi nilang ang multiculturalism ay isang doktrinang naniniwala na ang iba’t ibang kultura ay maaaring magsama-sama nang payapa at pantay-pantay sa isang lugar o bansa. Binigyang-diin nito ang kahalagahan ng pakikiisa ng mga migrante sa mga institusyon sa lipunan, kabilang ang labor market at edukasyon. Ito rin ay nakatuon sa malayang paggamit ng mga karapatan katulad ng paggamit ng sariling wika, maipagpatuloy ang relihiyon, at makabuo ng mga komunidad. Sa dalawang doktrinang ito, binibigyang-halaga ang pagkakaisa ng mga migrante at ng mga tao sa bansang tumatanggap tungo sa pagkamit ng maunlad at mapayapang lipunan.</a:t>
            </a:r>
            <a:endParaRPr b="1" lang="en-PH" sz="1800" spc="-1" strike="noStrike">
              <a:latin typeface="Lato"/>
              <a:ea typeface="AppleSystemUIFont"/>
            </a:endParaRPr>
          </a:p>
        </p:txBody>
      </p:sp>
      <p:sp>
        <p:nvSpPr>
          <p:cNvPr id="306" name="PlaceHolder 2"/>
          <p:cNvSpPr>
            <a:spLocks noGrp="1"/>
          </p:cNvSpPr>
          <p:nvPr>
            <p:ph type="title"/>
          </p:nvPr>
        </p:nvSpPr>
        <p:spPr>
          <a:xfrm>
            <a:off x="609480" y="198000"/>
            <a:ext cx="10009440" cy="882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4000" spc="-1" strike="noStrike">
                <a:solidFill>
                  <a:srgbClr val="ffd428"/>
                </a:solidFill>
                <a:latin typeface="Lato"/>
                <a:ea typeface="AppleSystemUIFont"/>
              </a:rPr>
              <a:t>Aspektong Panlipunan</a:t>
            </a:r>
            <a:endParaRPr b="0" lang="en-PH" sz="4000" spc="-1" strike="noStrike">
              <a:latin typeface="Lato"/>
              <a:ea typeface="AppleSystemUIFont"/>
            </a:endParaRPr>
          </a:p>
        </p:txBody>
      </p:sp>
      <p:sp>
        <p:nvSpPr>
          <p:cNvPr id="307" name="PlaceHolder 35"/>
          <p:cNvSpPr txBox="1"/>
          <p:nvPr/>
        </p:nvSpPr>
        <p:spPr>
          <a:xfrm>
            <a:off x="609480" y="1242000"/>
            <a:ext cx="4610520" cy="558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2400" spc="-1" strike="noStrike">
                <a:solidFill>
                  <a:srgbClr val="ffd428"/>
                </a:solidFill>
                <a:latin typeface="Lato"/>
                <a:ea typeface="AppleSystemUIFont"/>
              </a:rPr>
              <a:t>2. Integration at Multiculturalism</a:t>
            </a:r>
            <a:endParaRPr b="0" lang="en-PH" sz="24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5"/>
          <p:cNvSpPr/>
          <p:nvPr/>
        </p:nvSpPr>
        <p:spPr>
          <a:xfrm>
            <a:off x="609840" y="2520000"/>
            <a:ext cx="10950120" cy="3591360"/>
          </a:xfrm>
          <a:prstGeom prst="rect">
            <a:avLst/>
          </a:prstGeom>
          <a:noFill/>
          <a:ln w="76320">
            <a:noFill/>
          </a:ln>
        </p:spPr>
        <p:style>
          <a:lnRef idx="0"/>
          <a:fillRef idx="0"/>
          <a:effectRef idx="0"/>
          <a:fontRef idx="minor"/>
        </p:style>
      </p:sp>
      <p:sp>
        <p:nvSpPr>
          <p:cNvPr id="309" name="PlaceHolder 1"/>
          <p:cNvSpPr>
            <a:spLocks noGrp="1"/>
          </p:cNvSpPr>
          <p:nvPr>
            <p:ph/>
          </p:nvPr>
        </p:nvSpPr>
        <p:spPr>
          <a:xfrm>
            <a:off x="609480" y="1980000"/>
            <a:ext cx="10971360" cy="4140000"/>
          </a:xfrm>
          <a:prstGeom prst="rect">
            <a:avLst/>
          </a:prstGeom>
          <a:noFill/>
          <a:ln w="0">
            <a:noFill/>
          </a:ln>
        </p:spPr>
        <p:txBody>
          <a:bodyPr lIns="0" rIns="0" tIns="0" bIns="0" anchor="t">
            <a:normAutofit fontScale="75000"/>
          </a:bodyPr>
          <a:p>
            <a:pPr algn="just">
              <a:buNone/>
            </a:pPr>
            <a:r>
              <a:rPr b="1" lang="en-PH" sz="2000" spc="-1" strike="noStrike">
                <a:latin typeface="Lato"/>
                <a:ea typeface="AppleSystemUIFont"/>
              </a:rPr>
              <a:t>Ayon sa International Organization for Migration, umaabot sa milyon-milyong migrante ang walang kaukulang papeles taon-taon. Ang mga migranteng ito ay nahaharap sa mapanganib na mga paglalakbay, pang-aabuso ng mga ilegal na recruiter at smuggler, mahirap na kondisyon ng pamumuhay, at kawalan ng suporta pagtapak nila sa ibang lupain. Dahil na rin sa kanilang ilegal na kalagayan, takot din silang humingi ng tulong sa pamahalaan kapag nakararanas sila ng mga pang-aabuso.</a:t>
            </a:r>
            <a:endParaRPr b="0" lang="en-PH" sz="2000" spc="-1" strike="noStrike">
              <a:latin typeface="AppleSystemUIFont"/>
              <a:ea typeface="AppleSystemUIFont"/>
            </a:endParaRPr>
          </a:p>
          <a:p>
            <a:pPr algn="just">
              <a:buNone/>
            </a:pPr>
            <a:endParaRPr b="0" lang="en-PH" sz="2000" spc="-1" strike="noStrike">
              <a:latin typeface="AppleSystemUIFont"/>
              <a:ea typeface="AppleSystemUIFont"/>
            </a:endParaRPr>
          </a:p>
          <a:p>
            <a:pPr algn="just">
              <a:buNone/>
            </a:pPr>
            <a:r>
              <a:rPr b="1" lang="en-PH" sz="2000" spc="-1" strike="noStrike">
                <a:latin typeface="Lato"/>
                <a:ea typeface="AppleSystemUIFont"/>
              </a:rPr>
              <a:t>Ang isa sa malalaking pagbabago sa migrasyon nitong nakaraang 50 taon ay ang pagdami ng kababaihang migrante. Kalahati sa bilang ng mga migranteng internasyonal ay mga babae. Mas madalas na naaabuso ang mga babaeng manggagawa kaysa sa mga lalaki. Karamihan sa kababaihang migrante ay napipilitang magtiis sa mga trabahong mababa ang sahod at hindi ipinagtatanggol ng batas, kabilang na ang pagiging kasambahay o domestic worker. Mas malala pa rito, sila rin ang target ng human trafficking, lalo na ng sexual exploitation na isang napakalaking negosyo. Ang mga babaeng nabibiktima ng human trafficking ay nalalantad sa karahasang seksuwal (sexual violence) at sexually transmitted diseases (STDs) subalit kulang naman ang naiaabot sa kanilang serbisyong medikal at legal.</a:t>
            </a:r>
            <a:endParaRPr b="0" lang="en-PH" sz="2000" spc="-1" strike="noStrike">
              <a:latin typeface="AppleSystemUIFont"/>
              <a:ea typeface="AppleSystemUIFont"/>
            </a:endParaRPr>
          </a:p>
          <a:p>
            <a:pPr algn="just">
              <a:buNone/>
            </a:pPr>
            <a:endParaRPr b="0" lang="en-PH" sz="2000" spc="-1" strike="noStrike">
              <a:latin typeface="AppleSystemUIFont"/>
              <a:ea typeface="AppleSystemUIFont"/>
            </a:endParaRPr>
          </a:p>
          <a:p>
            <a:pPr algn="just">
              <a:buNone/>
            </a:pPr>
            <a:r>
              <a:rPr b="1" lang="en-PH" sz="2000" spc="-1" strike="noStrike">
                <a:latin typeface="Lato"/>
                <a:ea typeface="AppleSystemUIFont"/>
              </a:rPr>
              <a:t>Sa pagdami ng mga Pilipino sa ibang bansa, kasabay ring lumaganap ang mga samahan o organisasyon sa iba’t ibang bahagi ng daigdig. Higit sa 4,000 samahan ng mga Pilipino ang nakakalat ngayon sa iba’t ibang bansa. Karamihan sa mga ito ay masigasig na tumutulong sa mga kapuwa OFW na nahaharap sa iba’t ibang suliranin. Sila rin ay aktibo sa pagtulong sa Pilipinas sa pamamagitan ng pagsuporta sa pagpapatayo ng mga paaralan at simbahan, at pagbibigay ng tulong sa mahirap. Mayroon din sa kanilang nagbibigay ng scholarships at nagpapatakbo ng mga feeding center para sa mga batang kulang sa nutrisyon.</a:t>
            </a:r>
            <a:endParaRPr b="0" lang="en-PH" sz="2000" spc="-1" strike="noStrike">
              <a:latin typeface="AppleSystemUIFont"/>
              <a:ea typeface="AppleSystemUIFont"/>
            </a:endParaRPr>
          </a:p>
        </p:txBody>
      </p:sp>
      <p:sp>
        <p:nvSpPr>
          <p:cNvPr id="310" name="PlaceHolder 2"/>
          <p:cNvSpPr>
            <a:spLocks noGrp="1"/>
          </p:cNvSpPr>
          <p:nvPr>
            <p:ph type="title"/>
          </p:nvPr>
        </p:nvSpPr>
        <p:spPr>
          <a:xfrm>
            <a:off x="609480" y="198000"/>
            <a:ext cx="10009440" cy="882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4000" spc="-1" strike="noStrike">
                <a:solidFill>
                  <a:srgbClr val="ffd428"/>
                </a:solidFill>
                <a:latin typeface="Lato"/>
                <a:ea typeface="AppleSystemUIFont"/>
              </a:rPr>
              <a:t>Aspektong Pampolitika</a:t>
            </a:r>
            <a:endParaRPr b="0" lang="en-PH" sz="4000" spc="-1" strike="noStrike">
              <a:latin typeface="AppleSystemUIFont"/>
              <a:ea typeface="AppleSystemUIFont"/>
            </a:endParaRPr>
          </a:p>
        </p:txBody>
      </p:sp>
      <p:sp>
        <p:nvSpPr>
          <p:cNvPr id="311" name="PlaceHolder 13"/>
          <p:cNvSpPr txBox="1"/>
          <p:nvPr/>
        </p:nvSpPr>
        <p:spPr>
          <a:xfrm>
            <a:off x="609480" y="1242000"/>
            <a:ext cx="4790520" cy="558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2400" spc="-1" strike="noStrike">
                <a:solidFill>
                  <a:srgbClr val="ffd428"/>
                </a:solidFill>
                <a:latin typeface="Lato"/>
                <a:ea typeface="AppleSystemUIFont"/>
              </a:rPr>
              <a:t>Kaligtasan at Karapatang Pantao</a:t>
            </a:r>
            <a:endParaRPr b="0" lang="en-PH" sz="24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4"/>
          <p:cNvSpPr/>
          <p:nvPr/>
        </p:nvSpPr>
        <p:spPr>
          <a:xfrm>
            <a:off x="609840" y="2520000"/>
            <a:ext cx="10950120" cy="3591360"/>
          </a:xfrm>
          <a:prstGeom prst="rect">
            <a:avLst/>
          </a:prstGeom>
          <a:noFill/>
          <a:ln w="76320">
            <a:noFill/>
          </a:ln>
        </p:spPr>
        <p:style>
          <a:lnRef idx="0"/>
          <a:fillRef idx="0"/>
          <a:effectRef idx="0"/>
          <a:fontRef idx="minor"/>
        </p:style>
      </p:sp>
      <p:sp>
        <p:nvSpPr>
          <p:cNvPr id="313" name="PlaceHolder 1"/>
          <p:cNvSpPr>
            <a:spLocks noGrp="1"/>
          </p:cNvSpPr>
          <p:nvPr>
            <p:ph/>
          </p:nvPr>
        </p:nvSpPr>
        <p:spPr>
          <a:xfrm>
            <a:off x="609480" y="1980000"/>
            <a:ext cx="10971360" cy="4140000"/>
          </a:xfrm>
          <a:prstGeom prst="rect">
            <a:avLst/>
          </a:prstGeom>
          <a:noFill/>
          <a:ln w="0">
            <a:noFill/>
          </a:ln>
        </p:spPr>
        <p:txBody>
          <a:bodyPr lIns="0" rIns="0" tIns="0" bIns="0" anchor="t">
            <a:normAutofit fontScale="88000"/>
          </a:bodyPr>
          <a:p>
            <a:pPr algn="just">
              <a:buNone/>
            </a:pPr>
            <a:r>
              <a:rPr b="1" lang="en-PH" sz="2000" spc="-1" strike="noStrike">
                <a:latin typeface="Lato"/>
                <a:ea typeface="AppleSystemUIFont"/>
              </a:rPr>
              <a:t>Malaki ang naitutulong ng mga OFW sa pagpapalago ng ekonomiya ng Pilipinas. Ang kanilang mga remittance o ipinadadalang pera sa kanilang pamilya ay nagsisilbing kapital para sa negosyo. Napakarami na ring mga OFW ang nakapag-ahon ng kanilang pamilya mula sa kahirapan at nakapagpatapos ng kanilang mga anak sa pag-aaral. pamumuhay, at kalusugan ang kanilang mga kaanak. May mga OFW ring nag-iipon upang makapagpundar ng kanilang sariling mga negosyo sa Pilipinas at sa ganitong paraan ay nakatutulong sila sa ekonomiya ng bansa.</a:t>
            </a:r>
            <a:endParaRPr b="1" lang="en-PH" sz="2000" spc="-1" strike="noStrike">
              <a:latin typeface="Lato"/>
              <a:ea typeface="AppleSystemUIFont"/>
            </a:endParaRPr>
          </a:p>
          <a:p>
            <a:pPr algn="just">
              <a:buNone/>
            </a:pPr>
            <a:endParaRPr b="1" lang="en-PH" sz="2000" spc="-1" strike="noStrike">
              <a:latin typeface="Lato"/>
              <a:ea typeface="AppleSystemUIFont"/>
            </a:endParaRPr>
          </a:p>
          <a:p>
            <a:pPr algn="just">
              <a:buNone/>
            </a:pPr>
            <a:r>
              <a:rPr b="1" lang="en-PH" sz="2000" spc="-1" strike="noStrike">
                <a:latin typeface="Lato"/>
                <a:ea typeface="AppleSystemUIFont"/>
              </a:rPr>
              <a:t>Ayon sa datos na naitala noong taong 2017, ang perang ipinadala ng mga migrante papunta sa mga papaunlad na bansa (developing countries), kabilang na ang Pilipinas, ay umabot sa $466 bilyon. Mas mataas ito ng 8.5% kompara sa naitala noong 2016. Kung idaragdag dito ang remittance papunta sa mayayamang bansa, ang kabuoang padala ng mga migrante sa kanilang bayan ay umabot sa $613 bilyon noong 2017. May posibilidad pang doble ng kabuoang halaga dahil mayroon pang mga naipadala na hindi naisama sa datos. Sa kasalukuyan, patuloy pa ang pagtaas ng remittance ng mga migrante. Sa ilang bansa pa nga, mas mataas pa ito kaysa sa ibinibigay na tulong mula sa ibang bansa (foreign assistance). Ayon din sa mga datos, mas mataas na porsiyento ng sahod ang ipinadadala ng mga babaeng manggagawa kaysa ng mga lalaking manggagawa.</a:t>
            </a:r>
            <a:endParaRPr b="1" lang="en-PH" sz="2000" spc="-1" strike="noStrike">
              <a:latin typeface="Lato"/>
              <a:ea typeface="AppleSystemUIFont"/>
            </a:endParaRPr>
          </a:p>
        </p:txBody>
      </p:sp>
      <p:sp>
        <p:nvSpPr>
          <p:cNvPr id="314" name="PlaceHolder 2"/>
          <p:cNvSpPr>
            <a:spLocks noGrp="1"/>
          </p:cNvSpPr>
          <p:nvPr>
            <p:ph type="title"/>
          </p:nvPr>
        </p:nvSpPr>
        <p:spPr>
          <a:xfrm>
            <a:off x="609480" y="198000"/>
            <a:ext cx="10009440" cy="882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4000" spc="-1" strike="noStrike">
                <a:solidFill>
                  <a:srgbClr val="ffd428"/>
                </a:solidFill>
                <a:latin typeface="Lato"/>
                <a:ea typeface="AppleSystemUIFont"/>
              </a:rPr>
              <a:t>Aspektong Pangkabuhayan</a:t>
            </a:r>
            <a:endParaRPr b="0" lang="en-PH" sz="4000" spc="-1" strike="noStrike">
              <a:latin typeface="Lato"/>
              <a:ea typeface="AppleSystemUIFont"/>
            </a:endParaRPr>
          </a:p>
        </p:txBody>
      </p:sp>
      <p:sp>
        <p:nvSpPr>
          <p:cNvPr id="315" name="PlaceHolder 17"/>
          <p:cNvSpPr txBox="1"/>
          <p:nvPr/>
        </p:nvSpPr>
        <p:spPr>
          <a:xfrm>
            <a:off x="609480" y="1242000"/>
            <a:ext cx="3890520" cy="558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2400" spc="-1" strike="noStrike">
                <a:solidFill>
                  <a:srgbClr val="ffd428"/>
                </a:solidFill>
                <a:latin typeface="Lato"/>
                <a:ea typeface="AppleSystemUIFont"/>
              </a:rPr>
              <a:t>1. Pag-unlad ng Ekonomiya</a:t>
            </a:r>
            <a:endParaRPr b="0" lang="en-PH" sz="24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8"/>
          <p:cNvSpPr/>
          <p:nvPr/>
        </p:nvSpPr>
        <p:spPr>
          <a:xfrm>
            <a:off x="609840" y="2520000"/>
            <a:ext cx="10950120" cy="3591360"/>
          </a:xfrm>
          <a:prstGeom prst="rect">
            <a:avLst/>
          </a:prstGeom>
          <a:noFill/>
          <a:ln w="76320">
            <a:noFill/>
          </a:ln>
        </p:spPr>
        <p:style>
          <a:lnRef idx="0"/>
          <a:fillRef idx="0"/>
          <a:effectRef idx="0"/>
          <a:fontRef idx="minor"/>
        </p:style>
      </p:sp>
      <p:sp>
        <p:nvSpPr>
          <p:cNvPr id="317" name="PlaceHolder 1"/>
          <p:cNvSpPr>
            <a:spLocks noGrp="1"/>
          </p:cNvSpPr>
          <p:nvPr>
            <p:ph/>
          </p:nvPr>
        </p:nvSpPr>
        <p:spPr>
          <a:xfrm>
            <a:off x="609480" y="1980000"/>
            <a:ext cx="10971360" cy="4140000"/>
          </a:xfrm>
          <a:prstGeom prst="rect">
            <a:avLst/>
          </a:prstGeom>
          <a:noFill/>
          <a:ln w="0">
            <a:noFill/>
          </a:ln>
        </p:spPr>
        <p:txBody>
          <a:bodyPr lIns="0" rIns="0" tIns="0" bIns="0" anchor="t">
            <a:normAutofit fontScale="98000"/>
          </a:bodyPr>
          <a:p>
            <a:pPr algn="just">
              <a:buNone/>
            </a:pPr>
            <a:r>
              <a:rPr b="1" lang="en-PH" sz="2000" spc="-1" strike="noStrike">
                <a:latin typeface="Lato"/>
                <a:ea typeface="AppleSystemUIFont"/>
              </a:rPr>
              <a:t>Ang pagkakaroon ng napakataas at napakababang populasyon ay may tuwirang epekto sa migrasyon. Sa mga bansang mabilis tumaas ang populasyon, lalo na sa mga naghihirap na bansa, tinataasan ang mga buwis na ipinapataw sa mamamayan para sa impraestruktura, edukasyon, kalusugan, at serbisyong panlipunan. Dahil dito, marami sa mga mamamayan ang pinipiling mangibang bansa. Sa kabilang dako, malugod namang tinatanggap ang mga migrante sa mayayamang bansang nakararanas ng pagbaba ng populasyon at pagtanda ng populasyon (population decline and population aging).</a:t>
            </a:r>
            <a:endParaRPr b="0" lang="en-PH" sz="2000" spc="-1" strike="noStrike">
              <a:latin typeface="AppleSystemUIFont"/>
              <a:ea typeface="AppleSystemUIFont"/>
            </a:endParaRPr>
          </a:p>
          <a:p>
            <a:pPr algn="just">
              <a:buNone/>
            </a:pPr>
            <a:endParaRPr b="0" lang="en-PH" sz="2000" spc="-1" strike="noStrike">
              <a:latin typeface="AppleSystemUIFont"/>
              <a:ea typeface="AppleSystemUIFont"/>
            </a:endParaRPr>
          </a:p>
          <a:p>
            <a:pPr algn="just">
              <a:buNone/>
            </a:pPr>
            <a:r>
              <a:rPr b="1" lang="en-PH" sz="2000" spc="-1" strike="noStrike">
                <a:latin typeface="Lato"/>
                <a:ea typeface="AppleSystemUIFont"/>
              </a:rPr>
              <a:t>Ngunit nagiging suliranin din ito kung hindi kayang suportahan ng ekonomiya ang pagdami ng populasyon. May mga naulat nang kaso kung saan pinabalik ng mga bansa ang mga migrante sa kanilang pinagmulan dahil sa krisis sa ekonomiya. Ito ang nangyari sa Nigeria noong 1983 kung saan sapilitan nilang pinaalis ang 2 milyong migranteng karamihan ay mula sa Ghana. At noon lamang 2008, mahigit 350,000 migrante ang pinauwi ng United States of America at 300,000 migrante ang pinauwi naman ng South Africa mula sa kanilang bansa.</a:t>
            </a:r>
            <a:endParaRPr b="0" lang="en-PH" sz="2000" spc="-1" strike="noStrike">
              <a:latin typeface="AppleSystemUIFont"/>
              <a:ea typeface="AppleSystemUIFont"/>
            </a:endParaRPr>
          </a:p>
        </p:txBody>
      </p:sp>
      <p:sp>
        <p:nvSpPr>
          <p:cNvPr id="318" name="PlaceHolder 2"/>
          <p:cNvSpPr>
            <a:spLocks noGrp="1"/>
          </p:cNvSpPr>
          <p:nvPr>
            <p:ph type="title"/>
          </p:nvPr>
        </p:nvSpPr>
        <p:spPr>
          <a:xfrm>
            <a:off x="609480" y="198000"/>
            <a:ext cx="10009440" cy="882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4000" spc="-1" strike="noStrike">
                <a:solidFill>
                  <a:srgbClr val="ffd428"/>
                </a:solidFill>
                <a:latin typeface="Lato"/>
                <a:ea typeface="AppleSystemUIFont"/>
              </a:rPr>
              <a:t>Aspektong Pangkabuhayan</a:t>
            </a:r>
            <a:endParaRPr b="0" lang="en-PH" sz="4000" spc="-1" strike="noStrike">
              <a:latin typeface="Lato"/>
              <a:ea typeface="AppleSystemUIFont"/>
            </a:endParaRPr>
          </a:p>
        </p:txBody>
      </p:sp>
      <p:sp>
        <p:nvSpPr>
          <p:cNvPr id="319" name="PlaceHolder 23"/>
          <p:cNvSpPr txBox="1"/>
          <p:nvPr/>
        </p:nvSpPr>
        <p:spPr>
          <a:xfrm>
            <a:off x="609480" y="1242000"/>
            <a:ext cx="4070520" cy="558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2400" spc="-1" strike="noStrike">
                <a:solidFill>
                  <a:srgbClr val="ffd428"/>
                </a:solidFill>
                <a:latin typeface="Lato"/>
                <a:ea typeface="AppleSystemUIFont"/>
              </a:rPr>
              <a:t>2. Pagbabago ng Populasyon</a:t>
            </a:r>
            <a:endParaRPr b="0" lang="en-PH" sz="24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24"/>
          <p:cNvSpPr/>
          <p:nvPr/>
        </p:nvSpPr>
        <p:spPr>
          <a:xfrm>
            <a:off x="609840" y="2520000"/>
            <a:ext cx="10950120" cy="3591360"/>
          </a:xfrm>
          <a:prstGeom prst="rect">
            <a:avLst/>
          </a:prstGeom>
          <a:noFill/>
          <a:ln w="76320">
            <a:noFill/>
          </a:ln>
        </p:spPr>
        <p:style>
          <a:lnRef idx="0"/>
          <a:fillRef idx="0"/>
          <a:effectRef idx="0"/>
          <a:fontRef idx="minor"/>
        </p:style>
      </p:sp>
      <p:sp>
        <p:nvSpPr>
          <p:cNvPr id="321" name="PlaceHolder 1"/>
          <p:cNvSpPr>
            <a:spLocks noGrp="1"/>
          </p:cNvSpPr>
          <p:nvPr>
            <p:ph/>
          </p:nvPr>
        </p:nvSpPr>
        <p:spPr>
          <a:xfrm>
            <a:off x="609480" y="1980000"/>
            <a:ext cx="10971360" cy="4140000"/>
          </a:xfrm>
          <a:prstGeom prst="rect">
            <a:avLst/>
          </a:prstGeom>
          <a:noFill/>
          <a:ln w="0">
            <a:noFill/>
          </a:ln>
        </p:spPr>
        <p:txBody>
          <a:bodyPr lIns="0" rIns="0" tIns="0" bIns="0" anchor="t">
            <a:normAutofit/>
          </a:bodyPr>
          <a:p>
            <a:pPr algn="just">
              <a:spcBef>
                <a:spcPts val="1417"/>
              </a:spcBef>
              <a:buNone/>
            </a:pPr>
            <a:r>
              <a:rPr b="1" lang="en-PH" sz="2000" spc="-1" strike="noStrike">
                <a:latin typeface="Lato"/>
                <a:ea typeface="AppleSystemUIFont"/>
              </a:rPr>
              <a:t>Ang isa pang epekto ng migrasyon ay ang tinatawag na brain drain kung saan matapos makapag-aral sa Pilipinas ang mga eksperto sa iba’t ibang larangan ay mas pinipili nilang mangibang bansa dahil sa mas magandang oportunidad na naghihintay sa kanila. Dahil dito, hindi na sila nakatutulong o nakapagsisilbi sa sariling bayan. Sa isang papaunlad na bansang tulad ng Pilipinas, kailangan ng mga eksperto at manggagawang may sapat na kasanayan at kaalaman upang maisulong ang ekonomiya.</a:t>
            </a:r>
            <a:endParaRPr b="1" lang="en-PH" sz="2000" spc="-1" strike="noStrike">
              <a:latin typeface="Lato"/>
              <a:ea typeface="AppleSystemUIFont"/>
            </a:endParaRPr>
          </a:p>
        </p:txBody>
      </p:sp>
      <p:sp>
        <p:nvSpPr>
          <p:cNvPr id="322" name="PlaceHolder 2"/>
          <p:cNvSpPr>
            <a:spLocks noGrp="1"/>
          </p:cNvSpPr>
          <p:nvPr>
            <p:ph type="title"/>
          </p:nvPr>
        </p:nvSpPr>
        <p:spPr>
          <a:xfrm>
            <a:off x="609480" y="198000"/>
            <a:ext cx="10009440" cy="882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4000" spc="-1" strike="noStrike">
                <a:solidFill>
                  <a:srgbClr val="ffd428"/>
                </a:solidFill>
                <a:latin typeface="Lato"/>
                <a:ea typeface="AppleSystemUIFont"/>
              </a:rPr>
              <a:t>Aspektong Pangkabuhayan</a:t>
            </a:r>
            <a:endParaRPr b="0" lang="en-PH" sz="4000" spc="-1" strike="noStrike">
              <a:latin typeface="Lato"/>
              <a:ea typeface="AppleSystemUIFont"/>
            </a:endParaRPr>
          </a:p>
        </p:txBody>
      </p:sp>
      <p:sp>
        <p:nvSpPr>
          <p:cNvPr id="323" name="PlaceHolder 27"/>
          <p:cNvSpPr txBox="1"/>
          <p:nvPr/>
        </p:nvSpPr>
        <p:spPr>
          <a:xfrm>
            <a:off x="609480" y="1242000"/>
            <a:ext cx="2270520" cy="558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2400" spc="-1" strike="noStrike">
                <a:solidFill>
                  <a:srgbClr val="ffd428"/>
                </a:solidFill>
                <a:latin typeface="Lato"/>
                <a:ea typeface="AppleSystemUIFont"/>
              </a:rPr>
              <a:t>3. Brain Drain</a:t>
            </a:r>
            <a:endParaRPr b="0" lang="en-PH" sz="24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PlaceHolder 28"/>
          <p:cNvSpPr/>
          <p:nvPr/>
        </p:nvSpPr>
        <p:spPr>
          <a:xfrm>
            <a:off x="609840" y="2520000"/>
            <a:ext cx="10950120" cy="3591360"/>
          </a:xfrm>
          <a:prstGeom prst="rect">
            <a:avLst/>
          </a:prstGeom>
          <a:noFill/>
          <a:ln w="76320">
            <a:noFill/>
          </a:ln>
        </p:spPr>
        <p:style>
          <a:lnRef idx="0"/>
          <a:fillRef idx="0"/>
          <a:effectRef idx="0"/>
          <a:fontRef idx="minor"/>
        </p:style>
      </p:sp>
      <p:sp>
        <p:nvSpPr>
          <p:cNvPr id="325" name="PlaceHolder 1"/>
          <p:cNvSpPr>
            <a:spLocks noGrp="1"/>
          </p:cNvSpPr>
          <p:nvPr>
            <p:ph/>
          </p:nvPr>
        </p:nvSpPr>
        <p:spPr>
          <a:xfrm>
            <a:off x="609480" y="1980000"/>
            <a:ext cx="10971360" cy="4140000"/>
          </a:xfrm>
          <a:prstGeom prst="rect">
            <a:avLst/>
          </a:prstGeom>
          <a:noFill/>
          <a:ln w="0">
            <a:noFill/>
          </a:ln>
        </p:spPr>
        <p:txBody>
          <a:bodyPr lIns="0" rIns="0" tIns="0" bIns="0" anchor="t">
            <a:normAutofit/>
          </a:bodyPr>
          <a:p>
            <a:pPr algn="just">
              <a:spcBef>
                <a:spcPts val="1417"/>
              </a:spcBef>
              <a:buNone/>
            </a:pPr>
            <a:r>
              <a:rPr b="1" lang="en-PH" sz="2000" spc="-1" strike="noStrike">
                <a:latin typeface="Lato"/>
                <a:ea typeface="AppleSystemUIFont"/>
              </a:rPr>
              <a:t>Ang malaking tulong mula sa ipinadadalang remittance ng mga OFW ay nakaaapekto sa pagpapatuloy ng paglago ng lakas-paggawa ng ating bansa. Sa pagdami naman ng mga taong nagtutungo sa ibang bansa upang doon na manirahan at magtrabaho, humihina ang agrikultura, manufacturing, at export dahil hindi sapat ang mga manggagawa na may sapat na kakayahan na gawin ang mga bagay na ito. Sa paghina ng mga industriya, kumonti rin ang mga trabahong maaaring pasukan ng mga Pilipino. Ito ay malaking suliranin bagaman tumataas ang kita at kalidad ng buhay ng mga pamilya ng mga OFW, marami naman ang patuloy na naghihirap dahil sa hindi pagkakaroon ng maayos na trabaho.</a:t>
            </a:r>
            <a:endParaRPr b="0" lang="en-PH" sz="2000" spc="-1" strike="noStrike">
              <a:latin typeface="AppleSystemUIFont"/>
              <a:ea typeface="AppleSystemUIFont"/>
            </a:endParaRPr>
          </a:p>
        </p:txBody>
      </p:sp>
      <p:sp>
        <p:nvSpPr>
          <p:cNvPr id="326" name="PlaceHolder 2"/>
          <p:cNvSpPr>
            <a:spLocks noGrp="1"/>
          </p:cNvSpPr>
          <p:nvPr>
            <p:ph type="title"/>
          </p:nvPr>
        </p:nvSpPr>
        <p:spPr>
          <a:xfrm>
            <a:off x="609480" y="198000"/>
            <a:ext cx="10009440" cy="882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4000" spc="-1" strike="noStrike">
                <a:solidFill>
                  <a:srgbClr val="ffd428"/>
                </a:solidFill>
                <a:latin typeface="Lato"/>
                <a:ea typeface="AppleSystemUIFont"/>
              </a:rPr>
              <a:t>Aspektong Pangkabuhayan</a:t>
            </a:r>
            <a:endParaRPr b="0" lang="en-PH" sz="4000" spc="-1" strike="noStrike">
              <a:latin typeface="Lato"/>
              <a:ea typeface="AppleSystemUIFont"/>
            </a:endParaRPr>
          </a:p>
        </p:txBody>
      </p:sp>
      <p:sp>
        <p:nvSpPr>
          <p:cNvPr id="327" name="PlaceHolder 31"/>
          <p:cNvSpPr txBox="1"/>
          <p:nvPr/>
        </p:nvSpPr>
        <p:spPr>
          <a:xfrm>
            <a:off x="609480" y="1242000"/>
            <a:ext cx="6230520" cy="558000"/>
          </a:xfrm>
          <a:prstGeom prst="rect">
            <a:avLst/>
          </a:prstGeom>
          <a:solidFill>
            <a:srgbClr val="808080"/>
          </a:solidFill>
          <a:ln w="76320">
            <a:solidFill>
              <a:srgbClr val="000000"/>
            </a:solidFill>
            <a:round/>
          </a:ln>
        </p:spPr>
        <p:txBody>
          <a:bodyPr lIns="38160" rIns="38160" tIns="38160" bIns="38160" anchor="ctr">
            <a:noAutofit/>
          </a:bodyPr>
          <a:p>
            <a:pPr algn="ctr">
              <a:buNone/>
            </a:pPr>
            <a:r>
              <a:rPr b="1" lang="en-PH" sz="2400" spc="-1" strike="noStrike">
                <a:solidFill>
                  <a:srgbClr val="ffd428"/>
                </a:solidFill>
                <a:latin typeface="Lato"/>
                <a:ea typeface="AppleSystemUIFont"/>
              </a:rPr>
              <a:t>4. Paghina ng Lakas-paggawa ng Isang Bansa</a:t>
            </a:r>
            <a:endParaRPr b="0" lang="en-PH" sz="24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7404</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2023-05-08T10:56:49Z</dcterms:modified>
  <cp:revision>3350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