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9.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10.xml.rels" ContentType="application/vnd.openxmlformats-package.relationship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5560" cy="6841440"/>
          </a:xfrm>
          <a:prstGeom prst="rect">
            <a:avLst/>
          </a:prstGeom>
          <a:solidFill>
            <a:srgbClr val="ffffff"/>
          </a:solidFill>
          <a:ln w="12600">
            <a:noFill/>
          </a:ln>
        </p:spPr>
        <p:style>
          <a:lnRef idx="0"/>
          <a:fillRef idx="0"/>
          <a:effectRef idx="0"/>
          <a:fontRef idx="minor"/>
        </p:style>
      </p:sp>
      <p:pic>
        <p:nvPicPr>
          <p:cNvPr id="1" name="Picture 4" descr=""/>
          <p:cNvPicPr/>
          <p:nvPr/>
        </p:nvPicPr>
        <p:blipFill>
          <a:blip r:embed="rId3"/>
          <a:stretch/>
        </p:blipFill>
        <p:spPr>
          <a:xfrm>
            <a:off x="333000" y="1801080"/>
            <a:ext cx="2782440" cy="2782440"/>
          </a:xfrm>
          <a:prstGeom prst="rect">
            <a:avLst/>
          </a:prstGeom>
          <a:ln w="0">
            <a:noFill/>
          </a:ln>
        </p:spPr>
      </p:pic>
      <p:sp>
        <p:nvSpPr>
          <p:cNvPr id="2" name="Rectangle 5"/>
          <p:cNvSpPr/>
          <p:nvPr/>
        </p:nvSpPr>
        <p:spPr>
          <a:xfrm>
            <a:off x="3487320" y="1475280"/>
            <a:ext cx="8687880" cy="3845880"/>
          </a:xfrm>
          <a:prstGeom prst="rect">
            <a:avLst/>
          </a:prstGeom>
          <a:solidFill>
            <a:srgbClr val="9c0000"/>
          </a:solidFill>
          <a:ln w="12600">
            <a:noFill/>
          </a:ln>
        </p:spPr>
        <p:style>
          <a:lnRef idx="0"/>
          <a:fillRef idx="0"/>
          <a:effectRef idx="0"/>
          <a:fontRef idx="minor"/>
        </p:style>
      </p:sp>
      <p:sp>
        <p:nvSpPr>
          <p:cNvPr id="3" name="Rectangle 8"/>
          <p:cNvSpPr/>
          <p:nvPr/>
        </p:nvSpPr>
        <p:spPr>
          <a:xfrm>
            <a:off x="3487320" y="5337720"/>
            <a:ext cx="8687880" cy="367560"/>
          </a:xfrm>
          <a:prstGeom prst="rect">
            <a:avLst/>
          </a:prstGeom>
          <a:gradFill rotWithShape="0">
            <a:gsLst>
              <a:gs pos="0">
                <a:srgbClr val="c00000"/>
              </a:gs>
              <a:gs pos="100000">
                <a:srgbClr val="e9bf0e">
                  <a:alpha val="83137"/>
                </a:srgbClr>
              </a:gs>
            </a:gsLst>
            <a:lin ang="0"/>
          </a:gradFill>
          <a:ln w="1260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75560" cy="618480"/>
          </a:xfrm>
          <a:prstGeom prst="rect">
            <a:avLst/>
          </a:prstGeom>
          <a:ln w="0">
            <a:noFill/>
          </a:ln>
        </p:spPr>
      </p:pic>
      <p:sp>
        <p:nvSpPr>
          <p:cNvPr id="43" name="Rectangle 7"/>
          <p:cNvSpPr/>
          <p:nvPr/>
        </p:nvSpPr>
        <p:spPr>
          <a:xfrm>
            <a:off x="10868760" y="0"/>
            <a:ext cx="954000" cy="954000"/>
          </a:xfrm>
          <a:prstGeom prst="rect">
            <a:avLst/>
          </a:prstGeom>
          <a:solidFill>
            <a:srgbClr val="9c0000"/>
          </a:solidFill>
          <a:ln w="12600">
            <a:noFill/>
          </a:ln>
        </p:spPr>
        <p:style>
          <a:lnRef idx="0"/>
          <a:fillRef idx="0"/>
          <a:effectRef idx="0"/>
          <a:fontRef idx="minor"/>
        </p:style>
      </p:sp>
      <p:pic>
        <p:nvPicPr>
          <p:cNvPr id="44" name="Picture 10" descr=""/>
          <p:cNvPicPr/>
          <p:nvPr/>
        </p:nvPicPr>
        <p:blipFill>
          <a:blip r:embed="rId3"/>
          <a:stretch/>
        </p:blipFill>
        <p:spPr>
          <a:xfrm>
            <a:off x="10857240" y="-64440"/>
            <a:ext cx="1018080" cy="1018080"/>
          </a:xfrm>
          <a:prstGeom prst="rect">
            <a:avLst/>
          </a:prstGeom>
          <a:ln w="0">
            <a:noFill/>
          </a:ln>
        </p:spPr>
      </p:pic>
      <p:sp>
        <p:nvSpPr>
          <p:cNvPr id="45" name="TextBox 9"/>
          <p:cNvSpPr/>
          <p:nvPr/>
        </p:nvSpPr>
        <p:spPr>
          <a:xfrm>
            <a:off x="185400" y="6362280"/>
            <a:ext cx="46753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067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599880" cy="336816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7"/>
          <p:cNvSpPr/>
          <p:nvPr/>
        </p:nvSpPr>
        <p:spPr>
          <a:xfrm>
            <a:off x="3780000" y="2808000"/>
            <a:ext cx="8083800" cy="1186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3600" spc="-1" strike="noStrike">
                <a:solidFill>
                  <a:srgbClr val="ffffff"/>
                </a:solidFill>
                <a:latin typeface="Montserrat Medium"/>
                <a:ea typeface="DejaVu Sans"/>
              </a:rPr>
              <a:t>The Emergence of African Heritage through Literature </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
          <p:cNvSpPr/>
          <p:nvPr/>
        </p:nvSpPr>
        <p:spPr>
          <a:xfrm>
            <a:off x="581760" y="1800000"/>
            <a:ext cx="11075040" cy="23299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DejaVu Sans"/>
              </a:rPr>
              <a:t>Anansi’s Tales</a:t>
            </a:r>
            <a:endParaRPr b="0" lang="en-PH" sz="3600" spc="-1" strike="noStrike">
              <a:latin typeface="Arial"/>
            </a:endParaRPr>
          </a:p>
          <a:p>
            <a:pPr algn="ctr">
              <a:lnSpc>
                <a:spcPct val="100000"/>
              </a:lnSpc>
              <a:buNone/>
            </a:pPr>
            <a:endParaRPr b="0" lang="en-PH" sz="3600" spc="-1" strike="noStrike">
              <a:latin typeface="Arial"/>
            </a:endParaRPr>
          </a:p>
          <a:p>
            <a:pPr algn="ctr">
              <a:lnSpc>
                <a:spcPct val="100000"/>
              </a:lnSpc>
              <a:buNone/>
            </a:pPr>
            <a:r>
              <a:rPr b="0" lang="en-PH" sz="2600" spc="-1" strike="noStrike">
                <a:solidFill>
                  <a:srgbClr val="000000"/>
                </a:solidFill>
                <a:latin typeface="LaTO"/>
                <a:ea typeface="DejaVu Sans"/>
              </a:rPr>
              <a:t>Adapted by Harold Courlander (1908–1996)</a:t>
            </a:r>
            <a:endParaRPr b="0" lang="en-PH" sz="2600" spc="-1" strike="noStrike">
              <a:latin typeface="Arial"/>
            </a:endParaRPr>
          </a:p>
          <a:p>
            <a:pPr algn="ctr">
              <a:lnSpc>
                <a:spcPct val="100000"/>
              </a:lnSpc>
              <a:buNone/>
            </a:pPr>
            <a:r>
              <a:rPr b="0" lang="en-PH" sz="2600" spc="-1" strike="noStrike">
                <a:solidFill>
                  <a:srgbClr val="000000"/>
                </a:solidFill>
                <a:latin typeface="LaTO"/>
                <a:ea typeface="DejaVu Sans"/>
              </a:rPr>
              <a:t>(Western African Folktale)</a:t>
            </a:r>
            <a:endParaRPr b="0" lang="en-PH" sz="26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6" name=""/>
          <p:cNvSpPr/>
          <p:nvPr/>
        </p:nvSpPr>
        <p:spPr>
          <a:xfrm>
            <a:off x="2880000" y="1080000"/>
            <a:ext cx="6296040" cy="1342800"/>
          </a:xfrm>
          <a:prstGeom prst="rect">
            <a:avLst/>
          </a:prstGeom>
          <a:noFill/>
          <a:ln w="0">
            <a:noFill/>
          </a:ln>
        </p:spPr>
        <p:style>
          <a:lnRef idx="0"/>
          <a:fillRef idx="0"/>
          <a:effectRef idx="0"/>
          <a:fontRef idx="minor"/>
        </p:style>
      </p:sp>
      <p:sp>
        <p:nvSpPr>
          <p:cNvPr id="127" name=""/>
          <p:cNvSpPr/>
          <p:nvPr/>
        </p:nvSpPr>
        <p:spPr>
          <a:xfrm>
            <a:off x="468000" y="1080000"/>
            <a:ext cx="11228040" cy="538956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spcBef>
                <a:spcPts val="850"/>
              </a:spcBef>
              <a:spcAft>
                <a:spcPts val="850"/>
              </a:spcAft>
              <a:buNone/>
            </a:pPr>
            <a:r>
              <a:rPr b="0" lang="en-PH" sz="1800" spc="-1" strike="noStrike">
                <a:solidFill>
                  <a:srgbClr val="000000"/>
                </a:solidFill>
                <a:latin typeface="LaTO "/>
                <a:ea typeface="DejaVu Sans"/>
              </a:rPr>
              <a:t>	</a:t>
            </a:r>
            <a:r>
              <a:rPr b="0" lang="en-PH" sz="1800" spc="-1" strike="noStrike">
                <a:solidFill>
                  <a:srgbClr val="000000"/>
                </a:solidFill>
                <a:latin typeface="LaTO "/>
                <a:ea typeface="DejaVu Sans"/>
              </a:rPr>
              <a:t>	</a:t>
            </a:r>
            <a:r>
              <a:rPr b="0" lang="en-PH" sz="1800" spc="-1" strike="noStrike">
                <a:solidFill>
                  <a:srgbClr val="000000"/>
                </a:solidFill>
                <a:latin typeface="LaTO "/>
                <a:ea typeface="DejaVu Sans"/>
              </a:rPr>
              <a:t>	</a:t>
            </a:r>
            <a:r>
              <a:rPr b="0" lang="en-PH" sz="1800" spc="-1" strike="noStrike">
                <a:solidFill>
                  <a:srgbClr val="000000"/>
                </a:solidFill>
                <a:latin typeface="LaTO "/>
                <a:ea typeface="DejaVu Sans"/>
              </a:rPr>
              <a:t>In the beginning, all tales and stories belonged to Nyame, the sky god. But Kwaku Anansi, the spider, yearned to be the owner of all the stories known in the world and he went to Nyame and offered to buy them. The sky god said, “I am willing to sell the stories, but the price is high. Many people have come to me offering to buy, but the price was too high for them. Rich and powerful families have not been able to pay. Do you think you can do it?</a:t>
            </a:r>
            <a:endParaRPr b="0" lang="en-PH" sz="1800" spc="-1" strike="noStrike">
              <a:latin typeface="Arial"/>
            </a:endParaRPr>
          </a:p>
          <a:p>
            <a:pPr algn="just">
              <a:lnSpc>
                <a:spcPct val="150000"/>
              </a:lnSpc>
              <a:spcBef>
                <a:spcPts val="850"/>
              </a:spcBef>
              <a:spcAft>
                <a:spcPts val="850"/>
              </a:spcAft>
              <a:buNone/>
              <a:tabLst>
                <a:tab algn="l" pos="346680"/>
                <a:tab algn="l" pos="1476720"/>
              </a:tabLst>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Anansi replied to the sky god: “I can do it. What is the price?”</a:t>
            </a:r>
            <a:endParaRPr b="0" lang="en-PH" sz="1800" spc="-1" strike="noStrike">
              <a:latin typeface="Arial"/>
            </a:endParaRPr>
          </a:p>
          <a:p>
            <a:pPr algn="just">
              <a:lnSpc>
                <a:spcPct val="150000"/>
              </a:lnSpc>
              <a:spcBef>
                <a:spcPts val="850"/>
              </a:spcBef>
              <a:spcAft>
                <a:spcPts val="850"/>
              </a:spcAft>
              <a:buNone/>
              <a:tabLst>
                <a:tab algn="l" pos="346680"/>
                <a:tab algn="l" pos="1476720"/>
              </a:tabLst>
            </a:pPr>
            <a:r>
              <a:rPr b="0" lang="en-PH" sz="1800" spc="-1" strike="noStrike">
                <a:solidFill>
                  <a:srgbClr val="000000"/>
                </a:solidFill>
                <a:latin typeface="Lato"/>
                <a:ea typeface="DejaVu Sans"/>
              </a:rPr>
              <a:t>“</a:t>
            </a:r>
            <a:r>
              <a:rPr b="0" lang="en-PH" sz="1800" spc="-1" strike="noStrike">
                <a:solidFill>
                  <a:srgbClr val="000000"/>
                </a:solidFill>
                <a:latin typeface="Lato"/>
                <a:ea typeface="DejaVu Sans"/>
              </a:rPr>
              <a:t>The price includes three things.” The sky god said. “I must first have Mmoboro, the hornets. Then, I must have Onini, the great python. I must also have Osebo, the leopard. For these things, I will sell the right to tell all stories to you.”</a:t>
            </a:r>
            <a:endParaRPr b="0" lang="en-PH" sz="1800" spc="-1" strike="noStrike">
              <a:latin typeface="Arial"/>
            </a:endParaRPr>
          </a:p>
          <a:p>
            <a:pPr algn="just">
              <a:lnSpc>
                <a:spcPct val="150000"/>
              </a:lnSpc>
              <a:spcBef>
                <a:spcPts val="850"/>
              </a:spcBef>
              <a:spcAft>
                <a:spcPts val="850"/>
              </a:spcAft>
              <a:buNone/>
              <a:tabLst>
                <a:tab algn="l" pos="346680"/>
                <a:tab algn="l" pos="1476720"/>
              </a:tabLst>
            </a:pPr>
            <a:r>
              <a:rPr b="0" lang="en-PH" sz="1800" spc="-1" strike="noStrike">
                <a:solidFill>
                  <a:srgbClr val="000000"/>
                </a:solidFill>
                <a:latin typeface="Lato"/>
                <a:ea typeface="DejaVu Sans"/>
              </a:rPr>
              <a:t>Anansi said: “I will bring them.”</a:t>
            </a:r>
            <a:endParaRPr b="0" lang="en-PH" sz="1800" spc="-1" strike="noStrike">
              <a:latin typeface="Arial"/>
            </a:endParaRPr>
          </a:p>
          <a:p>
            <a:pPr algn="just">
              <a:lnSpc>
                <a:spcPct val="150000"/>
              </a:lnSpc>
              <a:spcBef>
                <a:spcPts val="850"/>
              </a:spcBef>
              <a:spcAft>
                <a:spcPts val="850"/>
              </a:spcAft>
              <a:buNone/>
              <a:tabLst>
                <a:tab algn="l" pos="346680"/>
                <a:tab algn="l" pos="1476720"/>
              </a:tabLst>
            </a:pPr>
            <a:endParaRPr b="0" lang="en-PH" sz="1800" spc="-1" strike="noStrike">
              <a:latin typeface="Arial"/>
            </a:endParaRPr>
          </a:p>
        </p:txBody>
      </p:sp>
      <p:sp>
        <p:nvSpPr>
          <p:cNvPr id="128" name=""/>
          <p:cNvSpPr/>
          <p:nvPr/>
        </p:nvSpPr>
        <p:spPr>
          <a:xfrm>
            <a:off x="4140000" y="252000"/>
            <a:ext cx="3810600" cy="7351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solidFill>
                  <a:srgbClr val="000000"/>
                </a:solidFill>
                <a:latin typeface="LaTO"/>
                <a:ea typeface="DejaVu Sans"/>
              </a:rPr>
              <a:t>Anansi’s Tales</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 name="PlaceHolder 2"/>
          <p:cNvSpPr/>
          <p:nvPr/>
        </p:nvSpPr>
        <p:spPr>
          <a:xfrm>
            <a:off x="281520" y="-479880"/>
            <a:ext cx="10499040" cy="2328840"/>
          </a:xfrm>
          <a:prstGeom prst="rect">
            <a:avLst/>
          </a:prstGeom>
          <a:noFill/>
          <a:ln w="0">
            <a:noFill/>
          </a:ln>
        </p:spPr>
        <p:style>
          <a:lnRef idx="0"/>
          <a:fillRef idx="0"/>
          <a:effectRef idx="0"/>
          <a:fontRef idx="minor"/>
        </p:style>
        <p:txBody>
          <a:bodyPr lIns="90000" rIns="90000" tIns="45000" bIns="45000" anchor="ctr">
            <a:normAutofit/>
          </a:bodyPr>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p:txBody>
      </p:sp>
      <p:sp>
        <p:nvSpPr>
          <p:cNvPr id="130" name=""/>
          <p:cNvSpPr/>
          <p:nvPr/>
        </p:nvSpPr>
        <p:spPr>
          <a:xfrm>
            <a:off x="468000" y="1080000"/>
            <a:ext cx="11228040" cy="548964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buNone/>
              <a:tabLst>
                <a:tab algn="l" pos="979560"/>
              </a:tabLst>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He went home and made his plans. First, he cut a gourd from a vine and made a small hole in it. He took a large calabash and filled it with water. He went to the tree where the hornets lived. He poured some of the water over himself so that he was dripping. He threw some water over the hornets so that they too were dripping. Then he put the calabash on his head, as though to protect himself from a storm, and called out to the hornets, “Are you foolish people? Why do you stay in the rain that is falling?”</a:t>
            </a:r>
            <a:endParaRPr b="0" lang="en-PH" sz="1800" spc="-1" strike="noStrike">
              <a:latin typeface="Arial"/>
            </a:endParaRPr>
          </a:p>
          <a:p>
            <a:pPr algn="just">
              <a:lnSpc>
                <a:spcPct val="150000"/>
              </a:lnSpc>
              <a:buNone/>
              <a:tabLst>
                <a:tab algn="l" pos="979560"/>
              </a:tabLst>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The hornets answered: “Where shall we go?”</a:t>
            </a:r>
            <a:endParaRPr b="0" lang="en-PH" sz="1800" spc="-1" strike="noStrike">
              <a:latin typeface="Arial"/>
            </a:endParaRPr>
          </a:p>
          <a:p>
            <a:pPr algn="just">
              <a:lnSpc>
                <a:spcPct val="150000"/>
              </a:lnSpc>
              <a:buNone/>
              <a:tabLst>
                <a:tab algn="l" pos="1069920"/>
              </a:tabLst>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t>
            </a:r>
            <a:r>
              <a:rPr b="0" lang="en-PH" sz="1800" spc="-1" strike="noStrike">
                <a:solidFill>
                  <a:srgbClr val="000000"/>
                </a:solidFill>
                <a:latin typeface="Lato"/>
                <a:ea typeface="DejaVu Sans"/>
              </a:rPr>
              <a:t>Go here, inside this dry gourd,” Anansi told them.</a:t>
            </a:r>
            <a:endParaRPr b="0" lang="en-PH" sz="1800" spc="-1" strike="noStrike">
              <a:latin typeface="Arial"/>
            </a:endParaRPr>
          </a:p>
          <a:p>
            <a:pPr algn="just">
              <a:lnSpc>
                <a:spcPct val="150000"/>
              </a:lnSpc>
              <a:buNone/>
              <a:tabLst>
                <a:tab algn="l" pos="1069920"/>
              </a:tabLst>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The hornets thanked him and flew into the gourd through the small whole. When the last of them entered, Anansi plugged the hole with a ball of grass, saying: “Oh, yes, but you are really foolish people!”</a:t>
            </a:r>
            <a:endParaRPr b="0" lang="en-PH" sz="1800" spc="-1" strike="noStrike">
              <a:latin typeface="Arial"/>
            </a:endParaRPr>
          </a:p>
          <a:p>
            <a:pPr algn="just">
              <a:lnSpc>
                <a:spcPct val="150000"/>
              </a:lnSpc>
              <a:buNone/>
              <a:tabLst>
                <a:tab algn="l" pos="1069920"/>
              </a:tabLst>
            </a:pPr>
            <a:r>
              <a:rPr b="0" lang="en-PH" sz="1800" spc="-1" strike="noStrike">
                <a:solidFill>
                  <a:srgbClr val="000000"/>
                </a:solidFill>
                <a:latin typeface="lato"/>
                <a:ea typeface="Ðnlæþ"/>
              </a:rPr>
              <a:t>	</a:t>
            </a:r>
            <a:r>
              <a:rPr b="0" lang="en-PH" sz="1800" spc="-1" strike="noStrike">
                <a:solidFill>
                  <a:srgbClr val="000000"/>
                </a:solidFill>
                <a:latin typeface="lato"/>
                <a:ea typeface="Ðnlæþ"/>
              </a:rPr>
              <a:t>	</a:t>
            </a:r>
            <a:r>
              <a:rPr b="0" lang="en-PH" sz="1800" spc="-1" strike="noStrike">
                <a:solidFill>
                  <a:srgbClr val="000000"/>
                </a:solidFill>
                <a:latin typeface="lato"/>
                <a:ea typeface="Ðnlæþ"/>
              </a:rPr>
              <a:t>He took the gourd full of hornets to Nyame, the sky god. The sky god accepted them. He said: “There are two more things.”</a:t>
            </a:r>
            <a:endParaRPr b="0" lang="en-PH" sz="1800" spc="-1" strike="noStrike">
              <a:latin typeface="Arial"/>
            </a:endParaRPr>
          </a:p>
          <a:p>
            <a:pPr algn="just">
              <a:lnSpc>
                <a:spcPct val="150000"/>
              </a:lnSpc>
              <a:buNone/>
              <a:tabLst>
                <a:tab algn="l" pos="1069920"/>
              </a:tabLst>
            </a:pPr>
            <a:endParaRPr b="0" lang="en-PH" sz="1800" spc="-1" strike="noStrike">
              <a:latin typeface="Arial"/>
            </a:endParaRPr>
          </a:p>
        </p:txBody>
      </p:sp>
      <p:sp>
        <p:nvSpPr>
          <p:cNvPr id="131" name=""/>
          <p:cNvSpPr/>
          <p:nvPr/>
        </p:nvSpPr>
        <p:spPr>
          <a:xfrm>
            <a:off x="3132000" y="1404000"/>
            <a:ext cx="6296040" cy="1342800"/>
          </a:xfrm>
          <a:prstGeom prst="rect">
            <a:avLst/>
          </a:prstGeom>
          <a:noFill/>
          <a:ln w="0">
            <a:noFill/>
          </a:ln>
        </p:spPr>
        <p:style>
          <a:lnRef idx="0"/>
          <a:fillRef idx="0"/>
          <a:effectRef idx="0"/>
          <a:fontRef idx="minor"/>
        </p:style>
      </p:sp>
      <p:sp>
        <p:nvSpPr>
          <p:cNvPr id="132" name=""/>
          <p:cNvSpPr/>
          <p:nvPr/>
        </p:nvSpPr>
        <p:spPr>
          <a:xfrm>
            <a:off x="4140000" y="252360"/>
            <a:ext cx="3810600" cy="7351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solidFill>
                  <a:srgbClr val="000000"/>
                </a:solidFill>
                <a:latin typeface="LaTO"/>
                <a:ea typeface="DejaVu Sans"/>
              </a:rPr>
              <a:t>Anansi’s Tales</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PlaceHolder 1"/>
          <p:cNvSpPr/>
          <p:nvPr/>
        </p:nvSpPr>
        <p:spPr>
          <a:xfrm>
            <a:off x="281520" y="-479880"/>
            <a:ext cx="10499040" cy="2328840"/>
          </a:xfrm>
          <a:prstGeom prst="rect">
            <a:avLst/>
          </a:prstGeom>
          <a:noFill/>
          <a:ln w="0">
            <a:noFill/>
          </a:ln>
        </p:spPr>
        <p:style>
          <a:lnRef idx="0"/>
          <a:fillRef idx="0"/>
          <a:effectRef idx="0"/>
          <a:fontRef idx="minor"/>
        </p:style>
        <p:txBody>
          <a:bodyPr lIns="90000" rIns="90000" tIns="45000" bIns="45000" anchor="ctr">
            <a:normAutofit/>
          </a:bodyPr>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p:txBody>
      </p:sp>
      <p:sp>
        <p:nvSpPr>
          <p:cNvPr id="134" name=""/>
          <p:cNvSpPr/>
          <p:nvPr/>
        </p:nvSpPr>
        <p:spPr>
          <a:xfrm>
            <a:off x="468000" y="1080000"/>
            <a:ext cx="11228040" cy="549936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spcBef>
                <a:spcPts val="283"/>
              </a:spcBef>
              <a:spcAft>
                <a:spcPts val="283"/>
              </a:spcAft>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Anansi returned to the forest and cut a long bamboo pole and some strong vines. Then he walked toward the house of Onini, the python, talking to himself. He said, “My wife is stupid. I say he is longer and stronger. My wife says he is shorter and weaker. I give him more respect. She gives him less respect. Is she right or am I right? I am right. He is longer. I am right. He is stronger.”</a:t>
            </a:r>
            <a:endParaRPr b="0" lang="en-PH" sz="1800" spc="-1" strike="noStrike">
              <a:latin typeface="Arial"/>
            </a:endParaRPr>
          </a:p>
          <a:p>
            <a:pPr algn="just">
              <a:lnSpc>
                <a:spcPct val="150000"/>
              </a:lnSpc>
              <a:spcBef>
                <a:spcPts val="283"/>
              </a:spcBef>
              <a:spcAft>
                <a:spcPts val="283"/>
              </a:spcAft>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When Onini, the python, heard Anansi talking to himself, he said, “Ah, I have had a dispute with my wife. She says you are shorter and weaker than this bamboo pole. I say you are longer and stronger.”</a:t>
            </a:r>
            <a:endParaRPr b="0" lang="en-PH" sz="1800" spc="-1" strike="noStrike">
              <a:latin typeface="Arial"/>
            </a:endParaRPr>
          </a:p>
          <a:p>
            <a:pPr algn="just">
              <a:lnSpc>
                <a:spcPct val="150000"/>
              </a:lnSpc>
              <a:spcBef>
                <a:spcPts val="283"/>
              </a:spcBef>
              <a:spcAft>
                <a:spcPts val="283"/>
              </a:spcAft>
              <a:buNone/>
            </a:pPr>
            <a:r>
              <a:rPr b="0" lang="en-PH" sz="1800" spc="-1" strike="noStrike">
                <a:solidFill>
                  <a:srgbClr val="000000"/>
                </a:solidFill>
                <a:latin typeface="Lato"/>
                <a:ea typeface="DejaVu Sans"/>
              </a:rPr>
              <a:t>Onini said, “It’s useless and silly to argue when you can find out the truth. Bring the pole and we will measure.”</a:t>
            </a:r>
            <a:endParaRPr b="0" lang="en-PH" sz="1800" spc="-1" strike="noStrike">
              <a:latin typeface="Arial"/>
            </a:endParaRPr>
          </a:p>
          <a:p>
            <a:pPr algn="just">
              <a:lnSpc>
                <a:spcPct val="150000"/>
              </a:lnSpc>
              <a:spcBef>
                <a:spcPts val="283"/>
              </a:spcBef>
              <a:spcAft>
                <a:spcPts val="283"/>
              </a:spcAft>
              <a:buNone/>
            </a:pPr>
            <a:r>
              <a:rPr b="0" lang="en-PH" sz="1800" spc="-1" strike="noStrike">
                <a:solidFill>
                  <a:srgbClr val="000000"/>
                </a:solidFill>
                <a:latin typeface="Lato"/>
                <a:ea typeface="Ðnlæþ"/>
              </a:rPr>
              <a:t>	</a:t>
            </a:r>
            <a:r>
              <a:rPr b="0" lang="en-PH" sz="1800" spc="-1" strike="noStrike">
                <a:solidFill>
                  <a:srgbClr val="000000"/>
                </a:solidFill>
                <a:latin typeface="Lato"/>
                <a:ea typeface="Ðnlæþ"/>
              </a:rPr>
              <a:t>	</a:t>
            </a:r>
            <a:r>
              <a:rPr b="0" lang="en-PH" sz="1800" spc="-1" strike="noStrike">
                <a:solidFill>
                  <a:srgbClr val="000000"/>
                </a:solidFill>
                <a:latin typeface="Lato"/>
                <a:ea typeface="Ðnlæþ"/>
              </a:rPr>
              <a:t>	</a:t>
            </a:r>
            <a:r>
              <a:rPr b="0" lang="en-PH" sz="1800" spc="-1" strike="noStrike">
                <a:solidFill>
                  <a:srgbClr val="000000"/>
                </a:solidFill>
                <a:latin typeface="Lato"/>
                <a:ea typeface="Ðnlæþ"/>
              </a:rPr>
              <a:t>So, Anansi laid the pole on the ground and the python came and stretched himself out beside it.</a:t>
            </a:r>
            <a:endParaRPr b="0" lang="en-PH" sz="1800" spc="-1" strike="noStrike">
              <a:latin typeface="Arial"/>
            </a:endParaRPr>
          </a:p>
          <a:p>
            <a:pPr algn="just">
              <a:lnSpc>
                <a:spcPct val="150000"/>
              </a:lnSpc>
              <a:spcBef>
                <a:spcPts val="283"/>
              </a:spcBef>
              <a:spcAft>
                <a:spcPts val="283"/>
              </a:spcAft>
              <a:buNone/>
            </a:pPr>
            <a:r>
              <a:rPr b="0" lang="en-PH" sz="1800" spc="-1" strike="noStrike">
                <a:solidFill>
                  <a:srgbClr val="000000"/>
                </a:solidFill>
                <a:latin typeface="Lato"/>
                <a:ea typeface="Ðnlæþ"/>
              </a:rPr>
              <a:t>“</a:t>
            </a:r>
            <a:r>
              <a:rPr b="0" lang="en-PH" sz="1800" spc="-1" strike="noStrike">
                <a:solidFill>
                  <a:srgbClr val="000000"/>
                </a:solidFill>
                <a:latin typeface="Lato"/>
                <a:ea typeface="Ðnlæþ"/>
              </a:rPr>
              <a:t>You seem a little short,” Anansi said.</a:t>
            </a:r>
            <a:endParaRPr b="0" lang="en-PH" sz="1800" spc="-1" strike="noStrike">
              <a:latin typeface="Arial"/>
            </a:endParaRPr>
          </a:p>
          <a:p>
            <a:pPr algn="just">
              <a:lnSpc>
                <a:spcPct val="150000"/>
              </a:lnSpc>
              <a:spcBef>
                <a:spcPts val="283"/>
              </a:spcBef>
              <a:spcAft>
                <a:spcPts val="283"/>
              </a:spcAft>
              <a:buNone/>
            </a:pPr>
            <a:r>
              <a:rPr b="0" lang="en-PH" sz="1800" spc="-1" strike="noStrike">
                <a:solidFill>
                  <a:srgbClr val="000000"/>
                </a:solidFill>
                <a:latin typeface="Lato"/>
                <a:ea typeface="Ðnlæþ"/>
              </a:rPr>
              <a:t>The python stretched further.</a:t>
            </a:r>
            <a:endParaRPr b="0" lang="en-PH" sz="1800" spc="-1" strike="noStrike">
              <a:latin typeface="Arial"/>
            </a:endParaRPr>
          </a:p>
          <a:p>
            <a:pPr algn="just">
              <a:lnSpc>
                <a:spcPct val="150000"/>
              </a:lnSpc>
              <a:spcBef>
                <a:spcPts val="283"/>
              </a:spcBef>
              <a:spcAft>
                <a:spcPts val="283"/>
              </a:spcAft>
              <a:buNone/>
            </a:pPr>
            <a:endParaRPr b="0" lang="en-PH" sz="1800" spc="-1" strike="noStrike">
              <a:latin typeface="Arial"/>
            </a:endParaRPr>
          </a:p>
        </p:txBody>
      </p:sp>
      <p:sp>
        <p:nvSpPr>
          <p:cNvPr id="135" name=""/>
          <p:cNvSpPr/>
          <p:nvPr/>
        </p:nvSpPr>
        <p:spPr>
          <a:xfrm>
            <a:off x="3132000" y="1404000"/>
            <a:ext cx="6296040" cy="1342800"/>
          </a:xfrm>
          <a:prstGeom prst="rect">
            <a:avLst/>
          </a:prstGeom>
          <a:noFill/>
          <a:ln w="0">
            <a:noFill/>
          </a:ln>
        </p:spPr>
        <p:style>
          <a:lnRef idx="0"/>
          <a:fillRef idx="0"/>
          <a:effectRef idx="0"/>
          <a:fontRef idx="minor"/>
        </p:style>
      </p:sp>
      <p:sp>
        <p:nvSpPr>
          <p:cNvPr id="136" name=""/>
          <p:cNvSpPr/>
          <p:nvPr/>
        </p:nvSpPr>
        <p:spPr>
          <a:xfrm>
            <a:off x="4140000" y="252360"/>
            <a:ext cx="3810600" cy="7351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solidFill>
                  <a:srgbClr val="000000"/>
                </a:solidFill>
                <a:latin typeface="LaTO"/>
                <a:ea typeface="DejaVu Sans"/>
              </a:rPr>
              <a:t>Anansi’s Tales</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PlaceHolder 5"/>
          <p:cNvSpPr/>
          <p:nvPr/>
        </p:nvSpPr>
        <p:spPr>
          <a:xfrm>
            <a:off x="281520" y="-479880"/>
            <a:ext cx="10499040" cy="2328840"/>
          </a:xfrm>
          <a:prstGeom prst="rect">
            <a:avLst/>
          </a:prstGeom>
          <a:noFill/>
          <a:ln w="0">
            <a:noFill/>
          </a:ln>
        </p:spPr>
        <p:style>
          <a:lnRef idx="0"/>
          <a:fillRef idx="0"/>
          <a:effectRef idx="0"/>
          <a:fontRef idx="minor"/>
        </p:style>
        <p:txBody>
          <a:bodyPr lIns="90000" rIns="90000" tIns="45000" bIns="45000" anchor="ctr">
            <a:normAutofit/>
          </a:bodyPr>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p:txBody>
      </p:sp>
      <p:sp>
        <p:nvSpPr>
          <p:cNvPr id="138" name=""/>
          <p:cNvSpPr/>
          <p:nvPr/>
        </p:nvSpPr>
        <p:spPr>
          <a:xfrm>
            <a:off x="468000" y="654120"/>
            <a:ext cx="11228040" cy="535716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buNone/>
            </a:pPr>
            <a:r>
              <a:rPr b="0" lang="en-PH" sz="1800" spc="-1" strike="noStrike">
                <a:solidFill>
                  <a:srgbClr val="000000"/>
                </a:solidFill>
                <a:latin typeface="Lato"/>
                <a:ea typeface="DejaVu Sans"/>
              </a:rPr>
              <a:t>“</a:t>
            </a:r>
            <a:r>
              <a:rPr b="0" lang="en-PH" sz="1800" spc="-1" strike="noStrike">
                <a:solidFill>
                  <a:srgbClr val="000000"/>
                </a:solidFill>
                <a:latin typeface="Lato"/>
                <a:ea typeface="DejaVu Sans"/>
              </a:rPr>
              <a:t>A little more,” Anansi said.</a:t>
            </a: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a:t>
            </a:r>
            <a:r>
              <a:rPr b="0" lang="en-PH" sz="1800" spc="-1" strike="noStrike">
                <a:solidFill>
                  <a:srgbClr val="000000"/>
                </a:solidFill>
                <a:latin typeface="Lato"/>
                <a:ea typeface="DejaVu Sans"/>
              </a:rPr>
              <a:t>I can stretch no more,” Onini said.</a:t>
            </a: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a:t>
            </a:r>
            <a:r>
              <a:rPr b="0" lang="en-PH" sz="1800" spc="-1" strike="noStrike">
                <a:solidFill>
                  <a:srgbClr val="000000"/>
                </a:solidFill>
                <a:latin typeface="Lato"/>
                <a:ea typeface="DejaVu Sans"/>
              </a:rPr>
              <a:t>When you stretch at one end, you get shorter at the other end,” Anansi said. “Let me tie you at the front so you don’t slip.”</a:t>
            </a: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He tied Onini’s head to the pole. Then he went to the other end and tied the tail to the pole. He wrapped the vine all around Onini until the python couldn’t move.</a:t>
            </a: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a:t>
            </a:r>
            <a:r>
              <a:rPr b="0" lang="en-PH" sz="1800" spc="-1" strike="noStrike">
                <a:solidFill>
                  <a:srgbClr val="000000"/>
                </a:solidFill>
                <a:latin typeface="Lato"/>
                <a:ea typeface="DejaVu Sans"/>
              </a:rPr>
              <a:t>Onini,” Anansi said, “It turns out that my wife was right, and I was wrong. You are shorter than the pole and weaker. My opinion wasn’t as good as my wife’s. But you were even more foolish than I, and you are now my prisoner.”</a:t>
            </a: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Anansi carried the python to Nyame, the sky god, who said, “There is one thing more.”</a:t>
            </a: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Osebo, the leopard, was next. Anansi went into the forest and dug a deep pit where the leopard was accustomed to walk. He covered it with small branches and leaves and put dust on it so that it was impossible to tell where the pit was. Anansi went away.</a:t>
            </a: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endParaRPr b="0" lang="en-PH" sz="1800" spc="-1" strike="noStrike">
              <a:latin typeface="Arial"/>
            </a:endParaRPr>
          </a:p>
          <a:p>
            <a:pPr algn="just">
              <a:lnSpc>
                <a:spcPct val="150000"/>
              </a:lnSpc>
              <a:buNone/>
            </a:pPr>
            <a:endParaRPr b="0" lang="en-PH" sz="1800" spc="-1" strike="noStrike">
              <a:latin typeface="Arial"/>
            </a:endParaRPr>
          </a:p>
        </p:txBody>
      </p:sp>
      <p:sp>
        <p:nvSpPr>
          <p:cNvPr id="139" name=""/>
          <p:cNvSpPr/>
          <p:nvPr/>
        </p:nvSpPr>
        <p:spPr>
          <a:xfrm>
            <a:off x="3132000" y="1404000"/>
            <a:ext cx="6296040" cy="1342800"/>
          </a:xfrm>
          <a:prstGeom prst="rect">
            <a:avLst/>
          </a:prstGeom>
          <a:noFill/>
          <a:ln w="0">
            <a:noFill/>
          </a:ln>
        </p:spPr>
        <p:style>
          <a:lnRef idx="0"/>
          <a:fillRef idx="0"/>
          <a:effectRef idx="0"/>
          <a:fontRef idx="minor"/>
        </p:style>
      </p:sp>
      <p:sp>
        <p:nvSpPr>
          <p:cNvPr id="140" name=""/>
          <p:cNvSpPr/>
          <p:nvPr/>
        </p:nvSpPr>
        <p:spPr>
          <a:xfrm>
            <a:off x="4140000" y="252360"/>
            <a:ext cx="3810600" cy="7351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solidFill>
                  <a:srgbClr val="000000"/>
                </a:solidFill>
                <a:latin typeface="LaTO"/>
                <a:ea typeface="DejaVu Sans"/>
              </a:rPr>
              <a:t>Anansi’s Tales</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PlaceHolder 6"/>
          <p:cNvSpPr/>
          <p:nvPr/>
        </p:nvSpPr>
        <p:spPr>
          <a:xfrm>
            <a:off x="281520" y="-479880"/>
            <a:ext cx="10499040" cy="2328840"/>
          </a:xfrm>
          <a:prstGeom prst="rect">
            <a:avLst/>
          </a:prstGeom>
          <a:noFill/>
          <a:ln w="0">
            <a:noFill/>
          </a:ln>
        </p:spPr>
        <p:style>
          <a:lnRef idx="0"/>
          <a:fillRef idx="0"/>
          <a:effectRef idx="0"/>
          <a:fontRef idx="minor"/>
        </p:style>
        <p:txBody>
          <a:bodyPr lIns="90000" rIns="90000" tIns="45000" bIns="45000" anchor="ctr">
            <a:normAutofit/>
          </a:bodyPr>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p:txBody>
      </p:sp>
      <p:sp>
        <p:nvSpPr>
          <p:cNvPr id="142" name=""/>
          <p:cNvSpPr/>
          <p:nvPr/>
        </p:nvSpPr>
        <p:spPr>
          <a:xfrm>
            <a:off x="468000" y="1188000"/>
            <a:ext cx="11228040" cy="377604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spcBef>
                <a:spcPts val="283"/>
              </a:spcBef>
              <a:spcAft>
                <a:spcPts val="283"/>
              </a:spcAft>
              <a:buNone/>
            </a:pPr>
            <a:endParaRPr b="0" lang="en-PH" sz="1800" spc="-1" strike="noStrike">
              <a:latin typeface="Arial"/>
            </a:endParaRPr>
          </a:p>
          <a:p>
            <a:pPr algn="just">
              <a:lnSpc>
                <a:spcPct val="150000"/>
              </a:lnSpc>
              <a:spcBef>
                <a:spcPts val="283"/>
              </a:spcBef>
              <a:spcAft>
                <a:spcPts val="283"/>
              </a:spcAft>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When Osebo came </a:t>
            </a:r>
            <a:r>
              <a:rPr b="1" lang="en-PH" sz="1800" spc="-1" strike="noStrike">
                <a:solidFill>
                  <a:srgbClr val="000000"/>
                </a:solidFill>
                <a:latin typeface="Lato"/>
                <a:ea typeface="DejaVu Sans"/>
              </a:rPr>
              <a:t>prowling</a:t>
            </a:r>
            <a:r>
              <a:rPr b="0" lang="en-PH" sz="1800" spc="-1" strike="noStrike">
                <a:solidFill>
                  <a:srgbClr val="000000"/>
                </a:solidFill>
                <a:latin typeface="Lato"/>
                <a:ea typeface="DejaVu Sans"/>
              </a:rPr>
              <a:t> in the black of night, he stepped into the trap that Anansi had prepared and fell to the bottom. Anansi heard the sound of the leopard falling, and he said, “Ah, Osebo, you are half-foolish!”When morning came, Anansi went to the pit and saw the leopard there. </a:t>
            </a:r>
            <a:endParaRPr b="0" lang="en-PH" sz="1800" spc="-1" strike="noStrike">
              <a:latin typeface="Arial"/>
            </a:endParaRPr>
          </a:p>
          <a:p>
            <a:pPr algn="just">
              <a:lnSpc>
                <a:spcPct val="150000"/>
              </a:lnSpc>
              <a:spcBef>
                <a:spcPts val="283"/>
              </a:spcBef>
              <a:spcAft>
                <a:spcPts val="283"/>
              </a:spcAft>
              <a:buNone/>
            </a:pPr>
            <a:r>
              <a:rPr b="0" lang="en-PH" sz="1800" spc="-1" strike="noStrike">
                <a:solidFill>
                  <a:srgbClr val="000000"/>
                </a:solidFill>
                <a:latin typeface="Lato"/>
                <a:ea typeface="DejaVu Sans"/>
              </a:rPr>
              <a:t>“</a:t>
            </a:r>
            <a:r>
              <a:rPr b="0" lang="en-PH" sz="1800" spc="-1" strike="noStrike">
                <a:solidFill>
                  <a:srgbClr val="000000"/>
                </a:solidFill>
                <a:latin typeface="Lato"/>
                <a:ea typeface="DejaVu Sans"/>
              </a:rPr>
              <a:t>Osebo,” he asked, “what are you doing in the hole?” “I have fallen into a trap,” Osebo said. “Help me out.”</a:t>
            </a:r>
            <a:endParaRPr b="0" lang="en-PH" sz="1800" spc="-1" strike="noStrike">
              <a:latin typeface="Arial"/>
            </a:endParaRPr>
          </a:p>
          <a:p>
            <a:pPr algn="just">
              <a:lnSpc>
                <a:spcPct val="150000"/>
              </a:lnSpc>
              <a:spcBef>
                <a:spcPts val="283"/>
              </a:spcBef>
              <a:spcAft>
                <a:spcPts val="283"/>
              </a:spcAft>
              <a:buNone/>
            </a:pPr>
            <a:r>
              <a:rPr b="0" lang="en-PH" sz="1800" spc="-1" strike="noStrike">
                <a:solidFill>
                  <a:srgbClr val="000000"/>
                </a:solidFill>
                <a:latin typeface="Lato"/>
                <a:ea typeface="DejaVu Sans"/>
              </a:rPr>
              <a:t>“</a:t>
            </a:r>
            <a:r>
              <a:rPr b="0" lang="en-PH" sz="1800" spc="-1" strike="noStrike">
                <a:solidFill>
                  <a:srgbClr val="000000"/>
                </a:solidFill>
                <a:latin typeface="Lato"/>
                <a:ea typeface="DejaVu Sans"/>
              </a:rPr>
              <a:t>I would gladly help you,” Anansi said, “but I’m sure that if I bring you out, I will get no appreciation for it. You will get hungry, and later on, you will want to eat me and my children.”</a:t>
            </a:r>
            <a:endParaRPr b="0" lang="en-PH" sz="1800" spc="-1" strike="noStrike">
              <a:latin typeface="Arial"/>
            </a:endParaRPr>
          </a:p>
          <a:p>
            <a:pPr algn="just">
              <a:lnSpc>
                <a:spcPct val="150000"/>
              </a:lnSpc>
              <a:spcBef>
                <a:spcPts val="283"/>
              </a:spcBef>
              <a:spcAft>
                <a:spcPts val="283"/>
              </a:spcAft>
              <a:buNone/>
            </a:pPr>
            <a:r>
              <a:rPr b="0" lang="en-PH" sz="1800" spc="-1" strike="noStrike">
                <a:solidFill>
                  <a:srgbClr val="000000"/>
                </a:solidFill>
                <a:latin typeface="Lato"/>
                <a:ea typeface="DejaVu Sans"/>
              </a:rPr>
              <a:t>“</a:t>
            </a:r>
            <a:r>
              <a:rPr b="0" lang="en-PH" sz="1800" spc="-1" strike="noStrike">
                <a:solidFill>
                  <a:srgbClr val="000000"/>
                </a:solidFill>
                <a:latin typeface="Lato"/>
                <a:ea typeface="DejaVu Sans"/>
              </a:rPr>
              <a:t>I swear it won’t happen!” Osebo said.</a:t>
            </a:r>
            <a:endParaRPr b="0" lang="en-PH" sz="1800" spc="-1" strike="noStrike">
              <a:latin typeface="Arial"/>
            </a:endParaRPr>
          </a:p>
          <a:p>
            <a:pPr algn="just">
              <a:lnSpc>
                <a:spcPct val="150000"/>
              </a:lnSpc>
              <a:spcBef>
                <a:spcPts val="283"/>
              </a:spcBef>
              <a:spcAft>
                <a:spcPts val="283"/>
              </a:spcAft>
              <a:buNone/>
            </a:pPr>
            <a:r>
              <a:rPr b="0" lang="en-PH" sz="1800" spc="-1" strike="noStrike">
                <a:solidFill>
                  <a:srgbClr val="000000"/>
                </a:solidFill>
                <a:latin typeface="Lato"/>
                <a:ea typeface="DejaVu Sans"/>
              </a:rPr>
              <a:t>“</a:t>
            </a:r>
            <a:r>
              <a:rPr b="0" lang="en-PH" sz="1800" spc="-1" strike="noStrike">
                <a:solidFill>
                  <a:srgbClr val="000000"/>
                </a:solidFill>
                <a:latin typeface="Lato"/>
                <a:ea typeface="DejaVu Sans"/>
              </a:rPr>
              <a:t>Very well. Since you swear by it, I will take you out,” Anansi said.</a:t>
            </a:r>
            <a:endParaRPr b="0" lang="en-PH" sz="1800" spc="-1" strike="noStrike">
              <a:latin typeface="Arial"/>
            </a:endParaRPr>
          </a:p>
        </p:txBody>
      </p:sp>
      <p:sp>
        <p:nvSpPr>
          <p:cNvPr id="143" name=""/>
          <p:cNvSpPr/>
          <p:nvPr/>
        </p:nvSpPr>
        <p:spPr>
          <a:xfrm>
            <a:off x="4140000" y="252360"/>
            <a:ext cx="3810600" cy="7351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solidFill>
                  <a:srgbClr val="000000"/>
                </a:solidFill>
                <a:latin typeface="LaTO"/>
                <a:ea typeface="DejaVu Sans"/>
              </a:rPr>
              <a:t>Anansi’s Tales</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4" name="PlaceHolder 7"/>
          <p:cNvSpPr/>
          <p:nvPr/>
        </p:nvSpPr>
        <p:spPr>
          <a:xfrm>
            <a:off x="281520" y="-479880"/>
            <a:ext cx="10499040" cy="2328840"/>
          </a:xfrm>
          <a:prstGeom prst="rect">
            <a:avLst/>
          </a:prstGeom>
          <a:noFill/>
          <a:ln w="0">
            <a:noFill/>
          </a:ln>
        </p:spPr>
        <p:style>
          <a:lnRef idx="0"/>
          <a:fillRef idx="0"/>
          <a:effectRef idx="0"/>
          <a:fontRef idx="minor"/>
        </p:style>
        <p:txBody>
          <a:bodyPr lIns="90000" rIns="90000" tIns="45000" bIns="45000" anchor="ctr">
            <a:normAutofit/>
          </a:bodyPr>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p:txBody>
      </p:sp>
      <p:sp>
        <p:nvSpPr>
          <p:cNvPr id="145" name=""/>
          <p:cNvSpPr/>
          <p:nvPr/>
        </p:nvSpPr>
        <p:spPr>
          <a:xfrm>
            <a:off x="281520" y="108000"/>
            <a:ext cx="10615680" cy="7308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r>
              <a:rPr b="1" lang="en-US" sz="3600" spc="-1" strike="noStrike">
                <a:solidFill>
                  <a:srgbClr val="000000"/>
                </a:solidFill>
                <a:latin typeface="Lato"/>
                <a:ea typeface="DejaVu Sans"/>
              </a:rPr>
              <a:t>Activity:</a:t>
            </a:r>
            <a:endParaRPr b="0" lang="en-PH" sz="3600" spc="-1" strike="noStrike">
              <a:latin typeface="Arial"/>
            </a:endParaRPr>
          </a:p>
        </p:txBody>
      </p:sp>
      <p:sp>
        <p:nvSpPr>
          <p:cNvPr id="146" name=""/>
          <p:cNvSpPr/>
          <p:nvPr/>
        </p:nvSpPr>
        <p:spPr>
          <a:xfrm>
            <a:off x="468000" y="1800000"/>
            <a:ext cx="11228040" cy="39560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 </a:t>
            </a:r>
            <a:endParaRPr b="0" lang="en-PH" sz="1800" spc="-1" strike="noStrike">
              <a:latin typeface="Arial"/>
            </a:endParaRPr>
          </a:p>
        </p:txBody>
      </p:sp>
      <p:sp>
        <p:nvSpPr>
          <p:cNvPr id="147" name=""/>
          <p:cNvSpPr/>
          <p:nvPr/>
        </p:nvSpPr>
        <p:spPr>
          <a:xfrm>
            <a:off x="504000" y="1567800"/>
            <a:ext cx="10347840" cy="4096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PingFang SC"/>
              </a:rPr>
              <a:t>Read the questions carefully. Choose the correct answer on the box.</a:t>
            </a:r>
            <a:endParaRPr b="0" lang="en-PH" sz="1800" spc="-1" strike="noStrike">
              <a:latin typeface="Arial"/>
            </a:endParaRPr>
          </a:p>
        </p:txBody>
      </p:sp>
      <p:graphicFrame>
        <p:nvGraphicFramePr>
          <p:cNvPr id="148" name=""/>
          <p:cNvGraphicFramePr/>
          <p:nvPr/>
        </p:nvGraphicFramePr>
        <p:xfrm>
          <a:off x="900000" y="2093760"/>
          <a:ext cx="10439640" cy="848160"/>
        </p:xfrm>
        <a:graphic>
          <a:graphicData uri="http://schemas.openxmlformats.org/drawingml/2006/table">
            <a:tbl>
              <a:tblPr/>
              <a:tblGrid>
                <a:gridCol w="10440000"/>
              </a:tblGrid>
              <a:tr h="848520">
                <a:tc>
                  <a:txBody>
                    <a:bodyPr lIns="90000" rIns="90000" anchor="t">
                      <a:noAutofit/>
                    </a:bodyPr>
                    <a:p>
                      <a:pPr>
                        <a:lnSpc>
                          <a:spcPct val="100000"/>
                        </a:lnSpc>
                        <a:buNone/>
                      </a:pPr>
                      <a:r>
                        <a:rPr b="0" lang="en-PH" sz="1800" spc="-1" strike="noStrike">
                          <a:latin typeface="Lato"/>
                        </a:rPr>
                        <a:t>Anansi’s Tale                                   Mmoboro                      bamboo pole                    dug a deep pit</a:t>
                      </a:r>
                      <a:endParaRPr b="0" lang="en-PH" sz="1800" spc="-1" strike="noStrike">
                        <a:latin typeface="Arial"/>
                      </a:endParaRPr>
                    </a:p>
                    <a:p>
                      <a:pPr algn="just">
                        <a:lnSpc>
                          <a:spcPct val="100000"/>
                        </a:lnSpc>
                        <a:buNone/>
                      </a:pPr>
                      <a:r>
                        <a:rPr b="0" lang="en-PH" sz="1800" spc="-1" strike="noStrike">
                          <a:latin typeface="Lato"/>
                        </a:rPr>
                        <a:t>owner of all the stories                     Nyame                         Osebo                              Onini</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bl>
          </a:graphicData>
        </a:graphic>
      </p:graphicFrame>
      <p:sp>
        <p:nvSpPr>
          <p:cNvPr id="149" name=""/>
          <p:cNvSpPr/>
          <p:nvPr/>
        </p:nvSpPr>
        <p:spPr>
          <a:xfrm>
            <a:off x="468000" y="3096000"/>
            <a:ext cx="11228040" cy="31514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PingFang SC"/>
              </a:rPr>
              <a:t>1. Who is the Sky God?</a:t>
            </a:r>
            <a:endParaRPr b="0" lang="en-PH" sz="1800" spc="-1" strike="noStrike">
              <a:latin typeface="Arial"/>
            </a:endParaRPr>
          </a:p>
          <a:p>
            <a:pPr algn="just">
              <a:lnSpc>
                <a:spcPct val="100000"/>
              </a:lnSpc>
              <a:buNone/>
            </a:pPr>
            <a:r>
              <a:rPr b="0" lang="en-PH" sz="1800" spc="-1" strike="noStrike">
                <a:solidFill>
                  <a:srgbClr val="000000"/>
                </a:solidFill>
                <a:latin typeface="Lato"/>
                <a:ea typeface="PingFang SC"/>
              </a:rPr>
              <a:t>2. What did Anansi do to catch the leopard?</a:t>
            </a:r>
            <a:endParaRPr b="0" lang="en-PH" sz="1800" spc="-1" strike="noStrike">
              <a:latin typeface="Arial"/>
            </a:endParaRPr>
          </a:p>
          <a:p>
            <a:pPr algn="just">
              <a:lnSpc>
                <a:spcPct val="100000"/>
              </a:lnSpc>
              <a:buNone/>
            </a:pPr>
            <a:r>
              <a:rPr b="0" lang="en-PH" sz="1800" spc="-1" strike="noStrike">
                <a:solidFill>
                  <a:srgbClr val="000000"/>
                </a:solidFill>
                <a:latin typeface="Lato"/>
                <a:ea typeface="PingFang SC"/>
              </a:rPr>
              <a:t>3. What did Anansi want from the Sky God?</a:t>
            </a:r>
            <a:endParaRPr b="0" lang="en-PH" sz="1800" spc="-1" strike="noStrike">
              <a:latin typeface="Arial"/>
            </a:endParaRPr>
          </a:p>
          <a:p>
            <a:pPr algn="just">
              <a:lnSpc>
                <a:spcPct val="100000"/>
              </a:lnSpc>
              <a:buNone/>
            </a:pPr>
            <a:r>
              <a:rPr b="0" lang="en-PH" sz="1800" spc="-1" strike="noStrike">
                <a:solidFill>
                  <a:srgbClr val="000000"/>
                </a:solidFill>
                <a:latin typeface="Lato"/>
                <a:ea typeface="PingFang SC"/>
              </a:rPr>
              <a:t>4.The last price Anansi was able to bring to the Sky God.</a:t>
            </a:r>
            <a:endParaRPr b="0" lang="en-PH" sz="1800" spc="-1" strike="noStrike">
              <a:latin typeface="Arial"/>
            </a:endParaRPr>
          </a:p>
          <a:p>
            <a:pPr algn="just">
              <a:lnSpc>
                <a:spcPct val="100000"/>
              </a:lnSpc>
              <a:buNone/>
            </a:pPr>
            <a:r>
              <a:rPr b="0" lang="en-PH" sz="1800" spc="-1" strike="noStrike">
                <a:solidFill>
                  <a:srgbClr val="000000"/>
                </a:solidFill>
                <a:latin typeface="Lato"/>
                <a:ea typeface="PingFang SC"/>
              </a:rPr>
              <a:t>5. What is the name of the python Sky God asked Anansi?</a:t>
            </a:r>
            <a:endParaRPr b="0" lang="en-PH" sz="1800" spc="-1" strike="noStrike">
              <a:latin typeface="Arial"/>
            </a:endParaRPr>
          </a:p>
          <a:p>
            <a:pPr algn="just">
              <a:lnSpc>
                <a:spcPct val="100000"/>
              </a:lnSpc>
              <a:buNone/>
            </a:pPr>
            <a:r>
              <a:rPr b="0" lang="en-PH" sz="1800" spc="-1" strike="noStrike">
                <a:solidFill>
                  <a:srgbClr val="000000"/>
                </a:solidFill>
                <a:latin typeface="Lato"/>
                <a:ea typeface="PingFang SC"/>
              </a:rPr>
              <a:t>6. Where did Anansi tricked and tied the python Onini so that he can bring him to the Sky God?</a:t>
            </a:r>
            <a:endParaRPr b="0" lang="en-PH" sz="1800" spc="-1" strike="noStrike">
              <a:latin typeface="Arial"/>
            </a:endParaRPr>
          </a:p>
          <a:p>
            <a:pPr algn="just">
              <a:lnSpc>
                <a:spcPct val="100000"/>
              </a:lnSpc>
              <a:buNone/>
            </a:pPr>
            <a:r>
              <a:rPr b="0" lang="en-PH" sz="1800" spc="-1" strike="noStrike">
                <a:solidFill>
                  <a:srgbClr val="000000"/>
                </a:solidFill>
                <a:latin typeface="Lato"/>
                <a:ea typeface="PingFang SC"/>
              </a:rPr>
              <a:t>7.One of the three things the sky God ask Anansi and is the first one he caught and took to the God as a price.</a:t>
            </a:r>
            <a:endParaRPr b="0" lang="en-PH" sz="1800" spc="-1" strike="noStrike">
              <a:latin typeface="Arial"/>
            </a:endParaRPr>
          </a:p>
          <a:p>
            <a:pPr algn="just">
              <a:lnSpc>
                <a:spcPct val="100000"/>
              </a:lnSpc>
              <a:buNone/>
            </a:pPr>
            <a:r>
              <a:rPr b="0" lang="en-PH" sz="1800" spc="-1" strike="noStrike">
                <a:solidFill>
                  <a:srgbClr val="000000"/>
                </a:solidFill>
                <a:latin typeface="Lato"/>
                <a:ea typeface="PingFang SC"/>
              </a:rPr>
              <a:t>8.  A notable African literature that talks about a spider who tricked other animals just to own of all the stories known in the world.</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0" name="PlaceHolder 3"/>
          <p:cNvSpPr/>
          <p:nvPr/>
        </p:nvSpPr>
        <p:spPr>
          <a:xfrm>
            <a:off x="281520" y="-479880"/>
            <a:ext cx="10499040" cy="2328840"/>
          </a:xfrm>
          <a:prstGeom prst="rect">
            <a:avLst/>
          </a:prstGeom>
          <a:noFill/>
          <a:ln w="0">
            <a:noFill/>
          </a:ln>
        </p:spPr>
        <p:style>
          <a:lnRef idx="0"/>
          <a:fillRef idx="0"/>
          <a:effectRef idx="0"/>
          <a:fontRef idx="minor"/>
        </p:style>
        <p:txBody>
          <a:bodyPr lIns="90000" rIns="90000" tIns="45000" bIns="45000" anchor="ctr">
            <a:normAutofit/>
          </a:bodyPr>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p:txBody>
      </p:sp>
      <p:sp>
        <p:nvSpPr>
          <p:cNvPr id="151" name=""/>
          <p:cNvSpPr/>
          <p:nvPr/>
        </p:nvSpPr>
        <p:spPr>
          <a:xfrm>
            <a:off x="468000" y="1800000"/>
            <a:ext cx="11228040" cy="39560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 </a:t>
            </a:r>
            <a:endParaRPr b="0" lang="en-PH" sz="1800" spc="-1" strike="noStrike">
              <a:latin typeface="Arial"/>
            </a:endParaRPr>
          </a:p>
        </p:txBody>
      </p:sp>
      <p:graphicFrame>
        <p:nvGraphicFramePr>
          <p:cNvPr id="152" name=""/>
          <p:cNvGraphicFramePr/>
          <p:nvPr/>
        </p:nvGraphicFramePr>
        <p:xfrm>
          <a:off x="900000" y="1445760"/>
          <a:ext cx="10439640" cy="848160"/>
        </p:xfrm>
        <a:graphic>
          <a:graphicData uri="http://schemas.openxmlformats.org/drawingml/2006/table">
            <a:tbl>
              <a:tblPr/>
              <a:tblGrid>
                <a:gridCol w="10440000"/>
              </a:tblGrid>
              <a:tr h="848520">
                <a:tc>
                  <a:txBody>
                    <a:bodyPr lIns="90000" rIns="90000" anchor="t">
                      <a:noAutofit/>
                    </a:bodyPr>
                    <a:p>
                      <a:pPr>
                        <a:lnSpc>
                          <a:spcPct val="100000"/>
                        </a:lnSpc>
                        <a:buNone/>
                      </a:pPr>
                      <a:r>
                        <a:rPr b="0" lang="en-PH" sz="1800" spc="-1" strike="noStrike">
                          <a:latin typeface="Lato"/>
                        </a:rPr>
                        <a:t>Anansi’s Tale                                   Mmoboro                      bamboo pole                    dug a deep pit</a:t>
                      </a:r>
                      <a:endParaRPr b="0" lang="en-PH" sz="1800" spc="-1" strike="noStrike">
                        <a:latin typeface="Arial"/>
                      </a:endParaRPr>
                    </a:p>
                    <a:p>
                      <a:pPr algn="just">
                        <a:lnSpc>
                          <a:spcPct val="100000"/>
                        </a:lnSpc>
                        <a:buNone/>
                      </a:pPr>
                      <a:r>
                        <a:rPr b="0" lang="en-PH" sz="1800" spc="-1" strike="noStrike">
                          <a:latin typeface="Lato"/>
                        </a:rPr>
                        <a:t>owner of all the stories                     Nyame                         Osebo                              Onini</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bl>
          </a:graphicData>
        </a:graphic>
      </p:graphicFrame>
      <p:sp>
        <p:nvSpPr>
          <p:cNvPr id="153" name=""/>
          <p:cNvSpPr/>
          <p:nvPr/>
        </p:nvSpPr>
        <p:spPr>
          <a:xfrm>
            <a:off x="468000" y="2520000"/>
            <a:ext cx="11228040" cy="31514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spcBef>
                <a:spcPts val="283"/>
              </a:spcBef>
              <a:spcAft>
                <a:spcPts val="283"/>
              </a:spcAft>
              <a:buNone/>
            </a:pPr>
            <a:r>
              <a:rPr b="0" lang="en-PH" sz="1800" spc="-1" strike="noStrike">
                <a:solidFill>
                  <a:srgbClr val="000000"/>
                </a:solidFill>
                <a:latin typeface="Lato"/>
                <a:ea typeface="PingFang SC"/>
              </a:rPr>
              <a:t>1. Who is the Sky God?   </a:t>
            </a:r>
            <a:r>
              <a:rPr b="0" lang="en-PH" sz="1800" spc="-1" strike="noStrike" u="sng">
                <a:solidFill>
                  <a:srgbClr val="000000"/>
                </a:solidFill>
                <a:uFillTx/>
                <a:latin typeface="Lato"/>
                <a:ea typeface="PingFang SC"/>
              </a:rPr>
              <a:t>      </a:t>
            </a:r>
            <a:r>
              <a:rPr b="1" lang="en-PH" sz="1800" spc="-1" strike="noStrike" u="sng">
                <a:solidFill>
                  <a:srgbClr val="000000"/>
                </a:solidFill>
                <a:uFillTx/>
                <a:latin typeface="Lato"/>
                <a:ea typeface="PingFang SC"/>
              </a:rPr>
              <a:t>Nyame    </a:t>
            </a:r>
            <a:endParaRPr b="0" lang="en-PH" sz="1800" spc="-1" strike="noStrike">
              <a:latin typeface="Arial"/>
              <a:ea typeface="PingFang SC"/>
            </a:endParaRPr>
          </a:p>
          <a:p>
            <a:pPr algn="just">
              <a:lnSpc>
                <a:spcPct val="100000"/>
              </a:lnSpc>
              <a:spcBef>
                <a:spcPts val="283"/>
              </a:spcBef>
              <a:spcAft>
                <a:spcPts val="283"/>
              </a:spcAft>
              <a:buNone/>
            </a:pPr>
            <a:r>
              <a:rPr b="0" lang="en-PH" sz="1800" spc="-1" strike="noStrike">
                <a:solidFill>
                  <a:srgbClr val="000000"/>
                </a:solidFill>
                <a:latin typeface="Lato"/>
                <a:ea typeface="PingFang SC"/>
              </a:rPr>
              <a:t>2. What did Anansi do to catch the leopard?</a:t>
            </a:r>
            <a:r>
              <a:rPr b="0" lang="en-PH" sz="1800" spc="-1" strike="noStrike">
                <a:solidFill>
                  <a:srgbClr val="000000"/>
                </a:solidFill>
                <a:latin typeface="Lato"/>
                <a:ea typeface="PingFang SC"/>
              </a:rPr>
              <a:t>	</a:t>
            </a:r>
            <a:r>
              <a:rPr b="0" lang="en-PH" sz="1800" spc="-1" strike="noStrike" u="sng">
                <a:solidFill>
                  <a:srgbClr val="000000"/>
                </a:solidFill>
                <a:uFillTx/>
                <a:latin typeface="Lato"/>
                <a:ea typeface="PingFang SC"/>
              </a:rPr>
              <a:t>     </a:t>
            </a:r>
            <a:r>
              <a:rPr b="1" lang="en-PH" sz="1800" spc="-1" strike="noStrike" u="sng">
                <a:solidFill>
                  <a:srgbClr val="000000"/>
                </a:solidFill>
                <a:uFillTx/>
                <a:latin typeface="Lato"/>
                <a:ea typeface="PingFang SC"/>
              </a:rPr>
              <a:t>dug a deep pit </a:t>
            </a:r>
            <a:r>
              <a:rPr b="0" lang="en-PH" sz="1600" spc="-1" strike="noStrike" u="sng">
                <a:solidFill>
                  <a:srgbClr val="000000"/>
                </a:solidFill>
                <a:uFillTx/>
                <a:latin typeface="Lato"/>
                <a:ea typeface="PingFang SC"/>
              </a:rPr>
              <a:t> </a:t>
            </a:r>
            <a:r>
              <a:rPr b="0" lang="en-PH" sz="1800" spc="-1" strike="noStrike" u="sng">
                <a:solidFill>
                  <a:srgbClr val="000000"/>
                </a:solidFill>
                <a:uFillTx/>
                <a:latin typeface="Lato"/>
                <a:ea typeface="PingFang SC"/>
              </a:rPr>
              <a:t>   </a:t>
            </a:r>
            <a:endParaRPr b="0" lang="en-PH" sz="1800" spc="-1" strike="noStrike">
              <a:latin typeface="Arial"/>
              <a:ea typeface="PingFang SC"/>
            </a:endParaRPr>
          </a:p>
          <a:p>
            <a:pPr algn="just">
              <a:lnSpc>
                <a:spcPct val="100000"/>
              </a:lnSpc>
              <a:spcBef>
                <a:spcPts val="283"/>
              </a:spcBef>
              <a:spcAft>
                <a:spcPts val="283"/>
              </a:spcAft>
              <a:buNone/>
            </a:pPr>
            <a:r>
              <a:rPr b="0" lang="en-PH" sz="1800" spc="-1" strike="noStrike">
                <a:solidFill>
                  <a:srgbClr val="000000"/>
                </a:solidFill>
                <a:latin typeface="Lato"/>
                <a:ea typeface="PingFang SC"/>
              </a:rPr>
              <a:t>3. What did Anansi want from the Sky God?</a:t>
            </a:r>
            <a:r>
              <a:rPr b="0" lang="en-PH" sz="1800" spc="-1" strike="noStrike">
                <a:solidFill>
                  <a:srgbClr val="000000"/>
                </a:solidFill>
                <a:latin typeface="Lato"/>
                <a:ea typeface="PingFang SC"/>
              </a:rPr>
              <a:t>	</a:t>
            </a:r>
            <a:r>
              <a:rPr b="0" lang="en-PH" sz="1800" spc="-1" strike="noStrike" u="sng">
                <a:solidFill>
                  <a:srgbClr val="000000"/>
                </a:solidFill>
                <a:uFillTx/>
                <a:latin typeface="Lato"/>
                <a:ea typeface="PingFang SC"/>
              </a:rPr>
              <a:t>     </a:t>
            </a:r>
            <a:r>
              <a:rPr b="1" lang="en-PH" sz="1800" spc="-1" strike="noStrike" u="sng">
                <a:solidFill>
                  <a:srgbClr val="000000"/>
                </a:solidFill>
                <a:uFillTx/>
                <a:latin typeface="Lato"/>
                <a:ea typeface="PingFang SC"/>
              </a:rPr>
              <a:t>owner of all the stories</a:t>
            </a:r>
            <a:r>
              <a:rPr b="0" lang="en-PH" sz="1800" spc="-1" strike="noStrike" u="sng">
                <a:solidFill>
                  <a:srgbClr val="000000"/>
                </a:solidFill>
                <a:uFillTx/>
                <a:latin typeface="Lato"/>
                <a:ea typeface="PingFang SC"/>
              </a:rPr>
              <a:t>     </a:t>
            </a:r>
            <a:endParaRPr b="0" lang="en-PH" sz="1800" spc="-1" strike="noStrike">
              <a:latin typeface="Arial"/>
              <a:ea typeface="PingFang SC"/>
            </a:endParaRPr>
          </a:p>
          <a:p>
            <a:pPr algn="just">
              <a:lnSpc>
                <a:spcPct val="100000"/>
              </a:lnSpc>
              <a:spcBef>
                <a:spcPts val="283"/>
              </a:spcBef>
              <a:spcAft>
                <a:spcPts val="283"/>
              </a:spcAft>
              <a:buNone/>
            </a:pPr>
            <a:r>
              <a:rPr b="0" lang="en-PH" sz="1800" spc="-1" strike="noStrike">
                <a:solidFill>
                  <a:srgbClr val="000000"/>
                </a:solidFill>
                <a:latin typeface="Lato"/>
                <a:ea typeface="PingFang SC"/>
              </a:rPr>
              <a:t>4.The last price Anansi was able to bring to the Sky God.</a:t>
            </a:r>
            <a:r>
              <a:rPr b="0" lang="en-PH" sz="1800" spc="-1" strike="noStrike">
                <a:solidFill>
                  <a:srgbClr val="000000"/>
                </a:solidFill>
                <a:latin typeface="Lato"/>
                <a:ea typeface="PingFang SC"/>
              </a:rPr>
              <a:t>	</a:t>
            </a:r>
            <a:r>
              <a:rPr b="0" lang="en-PH" sz="1800" spc="-1" strike="noStrike">
                <a:solidFill>
                  <a:srgbClr val="000000"/>
                </a:solidFill>
                <a:latin typeface="Lato"/>
                <a:ea typeface="PingFang SC"/>
              </a:rPr>
              <a:t> </a:t>
            </a:r>
            <a:r>
              <a:rPr b="0" lang="en-PH" sz="1800" spc="-1" strike="noStrike" u="sng">
                <a:solidFill>
                  <a:srgbClr val="000000"/>
                </a:solidFill>
                <a:uFillTx/>
                <a:latin typeface="Lato"/>
                <a:ea typeface="PingFang SC"/>
              </a:rPr>
              <a:t>      </a:t>
            </a:r>
            <a:r>
              <a:rPr b="1" lang="en-PH" sz="1800" spc="-1" strike="noStrike" u="sng">
                <a:solidFill>
                  <a:srgbClr val="000000"/>
                </a:solidFill>
                <a:uFillTx/>
                <a:latin typeface="Lato"/>
                <a:ea typeface="PingFang SC"/>
              </a:rPr>
              <a:t>Osebo</a:t>
            </a:r>
            <a:r>
              <a:rPr b="0" lang="en-PH" sz="1800" spc="-1" strike="noStrike" u="sng">
                <a:solidFill>
                  <a:srgbClr val="000000"/>
                </a:solidFill>
                <a:uFillTx/>
                <a:latin typeface="Lato"/>
                <a:ea typeface="PingFang SC"/>
              </a:rPr>
              <a:t>       </a:t>
            </a:r>
            <a:endParaRPr b="0" lang="en-PH" sz="1800" spc="-1" strike="noStrike">
              <a:latin typeface="Arial"/>
              <a:ea typeface="PingFang SC"/>
            </a:endParaRPr>
          </a:p>
          <a:p>
            <a:pPr algn="just">
              <a:lnSpc>
                <a:spcPct val="100000"/>
              </a:lnSpc>
              <a:spcBef>
                <a:spcPts val="283"/>
              </a:spcBef>
              <a:spcAft>
                <a:spcPts val="283"/>
              </a:spcAft>
              <a:buNone/>
            </a:pPr>
            <a:r>
              <a:rPr b="0" lang="en-PH" sz="1800" spc="-1" strike="noStrike">
                <a:solidFill>
                  <a:srgbClr val="000000"/>
                </a:solidFill>
                <a:latin typeface="Lato"/>
                <a:ea typeface="PingFang SC"/>
              </a:rPr>
              <a:t>5. What is the name of the python Sky God asked Anansi? </a:t>
            </a:r>
            <a:r>
              <a:rPr b="0" lang="en-PH" sz="1800" spc="-1" strike="noStrike">
                <a:solidFill>
                  <a:srgbClr val="000000"/>
                </a:solidFill>
                <a:latin typeface="Lato"/>
                <a:ea typeface="PingFang SC"/>
              </a:rPr>
              <a:t>	</a:t>
            </a:r>
            <a:r>
              <a:rPr b="0" lang="en-PH" sz="1800" spc="-1" strike="noStrike" u="sng">
                <a:solidFill>
                  <a:srgbClr val="000000"/>
                </a:solidFill>
                <a:uFillTx/>
                <a:latin typeface="Lato"/>
                <a:ea typeface="PingFang SC"/>
              </a:rPr>
              <a:t>       </a:t>
            </a:r>
            <a:r>
              <a:rPr b="1" lang="en-PH" sz="1800" spc="-1" strike="noStrike" u="sng">
                <a:solidFill>
                  <a:srgbClr val="000000"/>
                </a:solidFill>
                <a:uFillTx/>
                <a:latin typeface="Lato"/>
                <a:ea typeface="PingFang SC"/>
              </a:rPr>
              <a:t> Onini </a:t>
            </a:r>
            <a:r>
              <a:rPr b="0" lang="en-PH" sz="1800" spc="-1" strike="noStrike" u="sng">
                <a:solidFill>
                  <a:srgbClr val="000000"/>
                </a:solidFill>
                <a:uFillTx/>
                <a:latin typeface="Lato"/>
                <a:ea typeface="PingFang SC"/>
              </a:rPr>
              <a:t>       </a:t>
            </a:r>
            <a:endParaRPr b="0" lang="en-PH" sz="1800" spc="-1" strike="noStrike">
              <a:latin typeface="Arial"/>
              <a:ea typeface="PingFang SC"/>
            </a:endParaRPr>
          </a:p>
          <a:p>
            <a:pPr algn="just">
              <a:lnSpc>
                <a:spcPct val="100000"/>
              </a:lnSpc>
              <a:spcBef>
                <a:spcPts val="283"/>
              </a:spcBef>
              <a:spcAft>
                <a:spcPts val="283"/>
              </a:spcAft>
              <a:buNone/>
            </a:pPr>
            <a:r>
              <a:rPr b="0" lang="en-PH" sz="1800" spc="-1" strike="noStrike">
                <a:solidFill>
                  <a:srgbClr val="000000"/>
                </a:solidFill>
                <a:latin typeface="Lato"/>
                <a:ea typeface="PingFang SC"/>
              </a:rPr>
              <a:t>6. Where did Anansi tricked and tied the python Onini so that he can bring him to the Sky God?</a:t>
            </a:r>
            <a:r>
              <a:rPr b="0" lang="en-PH" sz="1800" spc="-1" strike="noStrike" u="sng">
                <a:solidFill>
                  <a:srgbClr val="000000"/>
                </a:solidFill>
                <a:uFillTx/>
                <a:latin typeface="Lato"/>
                <a:ea typeface="PingFang SC"/>
              </a:rPr>
              <a:t>  </a:t>
            </a:r>
            <a:r>
              <a:rPr b="1" lang="en-PH" sz="1800" spc="-1" strike="noStrike" u="sng">
                <a:solidFill>
                  <a:srgbClr val="000000"/>
                </a:solidFill>
                <a:uFillTx/>
                <a:latin typeface="Lato"/>
                <a:ea typeface="PingFang SC"/>
              </a:rPr>
              <a:t>bamboo pole</a:t>
            </a:r>
            <a:r>
              <a:rPr b="0" lang="en-PH" sz="1800" spc="-1" strike="noStrike" u="sng">
                <a:solidFill>
                  <a:srgbClr val="000000"/>
                </a:solidFill>
                <a:uFillTx/>
                <a:latin typeface="Lato"/>
                <a:ea typeface="PingFang SC"/>
              </a:rPr>
              <a:t> </a:t>
            </a:r>
            <a:endParaRPr b="0" lang="en-PH" sz="1800" spc="-1" strike="noStrike">
              <a:latin typeface="Arial"/>
              <a:ea typeface="PingFang SC"/>
            </a:endParaRPr>
          </a:p>
          <a:p>
            <a:pPr algn="just">
              <a:lnSpc>
                <a:spcPct val="100000"/>
              </a:lnSpc>
              <a:spcBef>
                <a:spcPts val="283"/>
              </a:spcBef>
              <a:spcAft>
                <a:spcPts val="283"/>
              </a:spcAft>
              <a:buNone/>
            </a:pPr>
            <a:r>
              <a:rPr b="0" lang="en-PH" sz="1800" spc="-1" strike="noStrike">
                <a:solidFill>
                  <a:srgbClr val="000000"/>
                </a:solidFill>
                <a:latin typeface="Lato"/>
                <a:ea typeface="PingFang SC"/>
              </a:rPr>
              <a:t>7.One of the three things the sky God ask Anansi and is the first one he caught and took to the God as a price.</a:t>
            </a:r>
            <a:r>
              <a:rPr b="0" lang="en-PH" sz="1800" spc="-1" strike="noStrike">
                <a:solidFill>
                  <a:srgbClr val="000000"/>
                </a:solidFill>
                <a:latin typeface="Lato"/>
                <a:ea typeface="PingFang SC"/>
              </a:rPr>
              <a:t>	</a:t>
            </a:r>
            <a:r>
              <a:rPr b="0" lang="en-PH" sz="1800" spc="-1" strike="noStrike" u="sng">
                <a:solidFill>
                  <a:srgbClr val="000000"/>
                </a:solidFill>
                <a:uFillTx/>
                <a:latin typeface="Lato"/>
                <a:ea typeface="PingFang SC"/>
              </a:rPr>
              <a:t>     </a:t>
            </a:r>
            <a:r>
              <a:rPr b="1" lang="en-PH" sz="1800" spc="-1" strike="noStrike" u="sng">
                <a:solidFill>
                  <a:srgbClr val="000000"/>
                </a:solidFill>
                <a:uFillTx/>
                <a:latin typeface="Lato"/>
                <a:ea typeface="PingFang SC"/>
              </a:rPr>
              <a:t>Mmoboro</a:t>
            </a:r>
            <a:r>
              <a:rPr b="0" lang="en-PH" sz="1800" spc="-1" strike="noStrike" u="sng">
                <a:solidFill>
                  <a:srgbClr val="000000"/>
                </a:solidFill>
                <a:uFillTx/>
                <a:latin typeface="Lato"/>
                <a:ea typeface="PingFang SC"/>
              </a:rPr>
              <a:t>     </a:t>
            </a:r>
            <a:endParaRPr b="0" lang="en-PH" sz="1800" spc="-1" strike="noStrike">
              <a:latin typeface="Arial"/>
              <a:ea typeface="PingFang SC"/>
            </a:endParaRPr>
          </a:p>
          <a:p>
            <a:pPr algn="just">
              <a:lnSpc>
                <a:spcPct val="100000"/>
              </a:lnSpc>
              <a:spcBef>
                <a:spcPts val="283"/>
              </a:spcBef>
              <a:spcAft>
                <a:spcPts val="283"/>
              </a:spcAft>
              <a:buNone/>
            </a:pPr>
            <a:r>
              <a:rPr b="0" lang="en-PH" sz="1800" spc="-1" strike="noStrike">
                <a:solidFill>
                  <a:srgbClr val="000000"/>
                </a:solidFill>
                <a:latin typeface="Lato"/>
                <a:ea typeface="PingFang SC"/>
              </a:rPr>
              <a:t>8.  A notable African literature that talks about a spider who tricked other animals just to own of all the stories known in the world.</a:t>
            </a:r>
            <a:r>
              <a:rPr b="0" lang="en-PH" sz="1800" spc="-1" strike="noStrike">
                <a:solidFill>
                  <a:srgbClr val="000000"/>
                </a:solidFill>
                <a:latin typeface="Lato"/>
                <a:ea typeface="PingFang SC"/>
              </a:rPr>
              <a:t>	</a:t>
            </a:r>
            <a:r>
              <a:rPr b="0" lang="en-PH" sz="1800" spc="-1" strike="noStrike" u="sng">
                <a:solidFill>
                  <a:srgbClr val="000000"/>
                </a:solidFill>
                <a:uFillTx/>
                <a:latin typeface="Lato"/>
                <a:ea typeface="PingFang SC"/>
              </a:rPr>
              <a:t>    </a:t>
            </a:r>
            <a:r>
              <a:rPr b="1" lang="en-PH" sz="1800" spc="-1" strike="noStrike" u="sng">
                <a:solidFill>
                  <a:srgbClr val="000000"/>
                </a:solidFill>
                <a:uFillTx/>
                <a:latin typeface="Lato"/>
                <a:ea typeface="PingFang SC"/>
              </a:rPr>
              <a:t>   Anansi’s Tale   </a:t>
            </a:r>
            <a:r>
              <a:rPr b="0" lang="en-PH" sz="1800" spc="-1" strike="noStrike" u="sng">
                <a:solidFill>
                  <a:srgbClr val="000000"/>
                </a:solidFill>
                <a:uFillTx/>
                <a:latin typeface="Lato"/>
                <a:ea typeface="PingFang SC"/>
              </a:rPr>
              <a:t> </a:t>
            </a:r>
            <a:endParaRPr b="0" lang="en-PH" sz="1800" spc="-1" strike="noStrike">
              <a:latin typeface="Arial"/>
              <a:ea typeface="PingFang SC"/>
            </a:endParaRPr>
          </a:p>
        </p:txBody>
      </p:sp>
      <p:sp>
        <p:nvSpPr>
          <p:cNvPr id="154" name=""/>
          <p:cNvSpPr/>
          <p:nvPr/>
        </p:nvSpPr>
        <p:spPr>
          <a:xfrm>
            <a:off x="720000" y="720000"/>
            <a:ext cx="1979280" cy="4482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800" spc="-1" strike="noStrike">
                <a:solidFill>
                  <a:srgbClr val="000000"/>
                </a:solidFill>
                <a:latin typeface="Lato"/>
                <a:ea typeface="DejaVu Sans"/>
              </a:rPr>
              <a:t>Answer</a:t>
            </a:r>
            <a:r>
              <a:rPr b="0" lang="en-PH" sz="2800" spc="-1" strike="noStrike">
                <a:solidFill>
                  <a:srgbClr val="000000"/>
                </a:solidFill>
                <a:latin typeface="Arial"/>
                <a:ea typeface="DejaVu Sans"/>
              </a:rPr>
              <a:t>:</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2691</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2023-07-10T10:32:23Z</dcterms:modified>
  <cp:revision>170</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