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360" cy="68432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4240" cy="2784240"/>
          </a:xfrm>
          <a:prstGeom prst="rect">
            <a:avLst/>
          </a:prstGeom>
          <a:ln w="0">
            <a:noFill/>
          </a:ln>
        </p:spPr>
      </p:pic>
      <p:sp>
        <p:nvSpPr>
          <p:cNvPr id="2" name="Rectangle 5"/>
          <p:cNvSpPr/>
          <p:nvPr/>
        </p:nvSpPr>
        <p:spPr>
          <a:xfrm>
            <a:off x="3487320" y="1475280"/>
            <a:ext cx="8689680" cy="38476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9680" cy="3693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360" cy="620280"/>
          </a:xfrm>
          <a:prstGeom prst="rect">
            <a:avLst/>
          </a:prstGeom>
          <a:ln w="0">
            <a:noFill/>
          </a:ln>
        </p:spPr>
      </p:pic>
      <p:sp>
        <p:nvSpPr>
          <p:cNvPr id="43" name="Rectangle 7"/>
          <p:cNvSpPr/>
          <p:nvPr/>
        </p:nvSpPr>
        <p:spPr>
          <a:xfrm>
            <a:off x="10868760" y="0"/>
            <a:ext cx="955800" cy="9558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9880" cy="1019880"/>
          </a:xfrm>
          <a:prstGeom prst="rect">
            <a:avLst/>
          </a:prstGeom>
          <a:ln w="0">
            <a:noFill/>
          </a:ln>
        </p:spPr>
      </p:pic>
      <p:sp>
        <p:nvSpPr>
          <p:cNvPr id="45" name="TextBox 9"/>
          <p:cNvSpPr/>
          <p:nvPr/>
        </p:nvSpPr>
        <p:spPr>
          <a:xfrm>
            <a:off x="185400" y="6362280"/>
            <a:ext cx="467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1680" cy="33699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3996000" y="2701080"/>
            <a:ext cx="77371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Earth’s Internal Structure and Active Volcanoes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
          <p:cNvSpPr/>
          <p:nvPr/>
        </p:nvSpPr>
        <p:spPr>
          <a:xfrm>
            <a:off x="720000" y="360000"/>
            <a:ext cx="9167760" cy="707760"/>
          </a:xfrm>
          <a:prstGeom prst="rect">
            <a:avLst/>
          </a:prstGeom>
          <a:noFill/>
          <a:ln w="0">
            <a:noFill/>
          </a:ln>
        </p:spPr>
        <p:style>
          <a:lnRef idx="0"/>
          <a:fillRef idx="0"/>
          <a:effectRef idx="0"/>
          <a:fontRef idx="minor"/>
        </p:style>
      </p:sp>
      <p:sp>
        <p:nvSpPr>
          <p:cNvPr id="175" name=""/>
          <p:cNvSpPr/>
          <p:nvPr/>
        </p:nvSpPr>
        <p:spPr>
          <a:xfrm>
            <a:off x="7560000" y="5400000"/>
            <a:ext cx="2874240" cy="340560"/>
          </a:xfrm>
          <a:prstGeom prst="rect">
            <a:avLst/>
          </a:prstGeom>
          <a:noFill/>
          <a:ln w="0">
            <a:noFill/>
          </a:ln>
        </p:spPr>
        <p:style>
          <a:lnRef idx="0"/>
          <a:fillRef idx="0"/>
          <a:effectRef idx="0"/>
          <a:fontRef idx="minor"/>
        </p:style>
      </p:sp>
      <p:sp>
        <p:nvSpPr>
          <p:cNvPr id="176" name=""/>
          <p:cNvSpPr/>
          <p:nvPr/>
        </p:nvSpPr>
        <p:spPr>
          <a:xfrm>
            <a:off x="10260000" y="5746320"/>
            <a:ext cx="174960" cy="340560"/>
          </a:xfrm>
          <a:prstGeom prst="rect">
            <a:avLst/>
          </a:prstGeom>
          <a:noFill/>
          <a:ln w="0">
            <a:noFill/>
          </a:ln>
        </p:spPr>
        <p:style>
          <a:lnRef idx="0"/>
          <a:fillRef idx="0"/>
          <a:effectRef idx="0"/>
          <a:fontRef idx="minor"/>
        </p:style>
      </p:sp>
      <p:sp>
        <p:nvSpPr>
          <p:cNvPr id="177" name=""/>
          <p:cNvSpPr/>
          <p:nvPr/>
        </p:nvSpPr>
        <p:spPr>
          <a:xfrm>
            <a:off x="1404000" y="1800000"/>
            <a:ext cx="9382320" cy="4104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91"/>
              </a:spcBef>
              <a:spcAft>
                <a:spcPts val="992"/>
              </a:spcAft>
              <a:buNone/>
            </a:pPr>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Complete the given statements by choosing from the options inside the box.</a:t>
            </a:r>
            <a:endParaRPr b="0" lang="en-PH" sz="1800" spc="-1" strike="noStrike">
              <a:latin typeface="Arial"/>
            </a:endParaRPr>
          </a:p>
        </p:txBody>
      </p:sp>
      <p:sp>
        <p:nvSpPr>
          <p:cNvPr id="178" name=""/>
          <p:cNvSpPr/>
          <p:nvPr/>
        </p:nvSpPr>
        <p:spPr>
          <a:xfrm>
            <a:off x="909000" y="3060000"/>
            <a:ext cx="10071000" cy="3058200"/>
          </a:xfrm>
          <a:prstGeom prst="rect">
            <a:avLst/>
          </a:prstGeom>
          <a:gradFill rotWithShape="0">
            <a:gsLst>
              <a:gs pos="0">
                <a:srgbClr val="e0c2cd">
                  <a:alpha val="0"/>
                </a:srgbClr>
              </a:gs>
              <a:gs pos="100000">
                <a:srgbClr val="e0c2cd"/>
              </a:gs>
            </a:gsLst>
            <a:path path="rect">
              <a:fillToRect l="50000" t="50000" r="50000" b="50000"/>
            </a:path>
          </a:gradFill>
          <a:ln w="38160">
            <a:solidFill>
              <a:srgbClr val="000000"/>
            </a:solidFill>
            <a:round/>
          </a:ln>
        </p:spPr>
        <p:style>
          <a:lnRef idx="0"/>
          <a:fillRef idx="0"/>
          <a:effectRef idx="0"/>
          <a:fontRef idx="minor"/>
        </p:style>
      </p:sp>
      <p:sp>
        <p:nvSpPr>
          <p:cNvPr id="179" name=""/>
          <p:cNvSpPr/>
          <p:nvPr/>
        </p:nvSpPr>
        <p:spPr>
          <a:xfrm>
            <a:off x="945000" y="3168000"/>
            <a:ext cx="10372320" cy="27705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1191"/>
              </a:spcBef>
              <a:spcAft>
                <a:spcPts val="992"/>
              </a:spcAft>
              <a:buNone/>
            </a:pPr>
            <a:r>
              <a:rPr b="0" lang="en-PH" sz="1800" spc="-1" strike="noStrike">
                <a:solidFill>
                  <a:srgbClr val="000000"/>
                </a:solidFill>
                <a:latin typeface="Lato"/>
                <a:ea typeface="DejaVu Sans"/>
              </a:rPr>
              <a:t>1.  Most landforms are the results of ______________________ in Earth’s structure.</a:t>
            </a:r>
            <a:endParaRPr b="0" lang="en-PH" sz="1800" spc="-1" strike="noStrike">
              <a:latin typeface="Arial"/>
            </a:endParaRPr>
          </a:p>
          <a:p>
            <a:pPr algn="just">
              <a:lnSpc>
                <a:spcPct val="115000"/>
              </a:lnSpc>
              <a:spcBef>
                <a:spcPts val="1191"/>
              </a:spcBef>
              <a:spcAft>
                <a:spcPts val="992"/>
              </a:spcAft>
              <a:buNone/>
            </a:pPr>
            <a:r>
              <a:rPr b="0" lang="en-PH" sz="1800" spc="-1" strike="noStrike">
                <a:solidFill>
                  <a:srgbClr val="000000"/>
                </a:solidFill>
                <a:latin typeface="Lato"/>
                <a:ea typeface="DejaVu Sans"/>
              </a:rPr>
              <a:t>2. These geological formations are formed from the movement of _________.</a:t>
            </a:r>
            <a:endParaRPr b="0" lang="en-PH" sz="1800" spc="-1" strike="noStrike">
              <a:latin typeface="Arial"/>
            </a:endParaRPr>
          </a:p>
          <a:p>
            <a:pPr algn="just">
              <a:lnSpc>
                <a:spcPct val="115000"/>
              </a:lnSpc>
              <a:spcBef>
                <a:spcPts val="1191"/>
              </a:spcBef>
              <a:spcAft>
                <a:spcPts val="992"/>
              </a:spcAft>
              <a:buNone/>
            </a:pPr>
            <a:r>
              <a:rPr b="0" lang="en-PH" sz="1800" spc="-1" strike="noStrike">
                <a:solidFill>
                  <a:srgbClr val="000000"/>
                </a:solidFill>
                <a:latin typeface="Lato"/>
                <a:ea typeface="DejaVu Sans"/>
              </a:rPr>
              <a:t>3-4 The Himalayan mountain range that was formed from the collision of the _________ Plate and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________ Plate</a:t>
            </a:r>
            <a:endParaRPr b="0" lang="en-PH" sz="1800" spc="-1" strike="noStrike">
              <a:latin typeface="Arial"/>
            </a:endParaRPr>
          </a:p>
          <a:p>
            <a:pPr algn="just">
              <a:lnSpc>
                <a:spcPct val="115000"/>
              </a:lnSpc>
              <a:spcBef>
                <a:spcPts val="1191"/>
              </a:spcBef>
              <a:spcAft>
                <a:spcPts val="992"/>
              </a:spcAft>
              <a:buNone/>
            </a:pPr>
            <a:r>
              <a:rPr b="0" lang="en-PH" sz="1800" spc="-1" strike="noStrike">
                <a:solidFill>
                  <a:srgbClr val="000000"/>
                </a:solidFill>
                <a:latin typeface="Lato"/>
                <a:ea typeface="DejaVu Sans"/>
              </a:rPr>
              <a:t>5. Volcanoes are formed when _________, the molten rock from the mantle, comes out to Earth's            surface.</a:t>
            </a:r>
            <a:endParaRPr b="0" lang="en-PH" sz="1800" spc="-1" strike="noStrike">
              <a:latin typeface="Arial"/>
            </a:endParaRPr>
          </a:p>
        </p:txBody>
      </p:sp>
      <p:sp>
        <p:nvSpPr>
          <p:cNvPr id="180" name=""/>
          <p:cNvSpPr/>
          <p:nvPr/>
        </p:nvSpPr>
        <p:spPr>
          <a:xfrm>
            <a:off x="3609000" y="2241720"/>
            <a:ext cx="4972320" cy="710280"/>
          </a:xfrm>
          <a:prstGeom prst="rect">
            <a:avLst/>
          </a:prstGeom>
          <a:solidFill>
            <a:srgbClr val="ffffff"/>
          </a:solidFill>
          <a:ln w="38160">
            <a:solidFill>
              <a:srgbClr val="000000"/>
            </a:solidFill>
            <a:round/>
          </a:ln>
        </p:spPr>
        <p:style>
          <a:lnRef idx="0"/>
          <a:fillRef idx="0"/>
          <a:effectRef idx="0"/>
          <a:fontRef idx="minor"/>
        </p:style>
      </p:sp>
      <p:sp>
        <p:nvSpPr>
          <p:cNvPr id="181" name=""/>
          <p:cNvSpPr/>
          <p:nvPr/>
        </p:nvSpPr>
        <p:spPr>
          <a:xfrm>
            <a:off x="3573000" y="2268000"/>
            <a:ext cx="5008320" cy="701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magma</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plates Eurasian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Indian</a:t>
            </a:r>
            <a:endParaRPr b="0" lang="en-PH" sz="1800" spc="-1" strike="noStrike">
              <a:latin typeface="Arial"/>
            </a:endParaRPr>
          </a:p>
        </p:txBody>
      </p:sp>
      <p:sp>
        <p:nvSpPr>
          <p:cNvPr id="182" name=""/>
          <p:cNvSpPr/>
          <p:nvPr/>
        </p:nvSpPr>
        <p:spPr>
          <a:xfrm>
            <a:off x="5184000" y="2375280"/>
            <a:ext cx="2147040" cy="39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geologic processes</a:t>
            </a:r>
            <a:endParaRPr b="0" lang="en-PH" sz="1800" spc="-1" strike="noStrike">
              <a:latin typeface="Arial"/>
            </a:endParaRPr>
          </a:p>
        </p:txBody>
      </p:sp>
      <p:sp>
        <p:nvSpPr>
          <p:cNvPr id="183" name=""/>
          <p:cNvSpPr/>
          <p:nvPr/>
        </p:nvSpPr>
        <p:spPr>
          <a:xfrm>
            <a:off x="2545920" y="279000"/>
            <a:ext cx="7098120" cy="1161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Earth’s Internal Structure and Active Volcanoes</a:t>
            </a:r>
            <a:endParaRPr b="0" lang="en-PH" sz="3000" spc="-1" strike="noStrike">
              <a:latin typeface="Arial"/>
            </a:endParaRPr>
          </a:p>
        </p:txBody>
      </p:sp>
      <p:sp>
        <p:nvSpPr>
          <p:cNvPr id="184" name=""/>
          <p:cNvSpPr txBox="1"/>
          <p:nvPr/>
        </p:nvSpPr>
        <p:spPr>
          <a:xfrm>
            <a:off x="5465880" y="1368000"/>
            <a:ext cx="126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
          <p:cNvSpPr/>
          <p:nvPr/>
        </p:nvSpPr>
        <p:spPr>
          <a:xfrm>
            <a:off x="720000" y="360000"/>
            <a:ext cx="9167760" cy="707760"/>
          </a:xfrm>
          <a:prstGeom prst="rect">
            <a:avLst/>
          </a:prstGeom>
          <a:noFill/>
          <a:ln w="0">
            <a:noFill/>
          </a:ln>
        </p:spPr>
        <p:style>
          <a:lnRef idx="0"/>
          <a:fillRef idx="0"/>
          <a:effectRef idx="0"/>
          <a:fontRef idx="minor"/>
        </p:style>
      </p:sp>
      <p:sp>
        <p:nvSpPr>
          <p:cNvPr id="186" name=""/>
          <p:cNvSpPr/>
          <p:nvPr/>
        </p:nvSpPr>
        <p:spPr>
          <a:xfrm>
            <a:off x="7560000" y="5400000"/>
            <a:ext cx="2874240" cy="340560"/>
          </a:xfrm>
          <a:prstGeom prst="rect">
            <a:avLst/>
          </a:prstGeom>
          <a:noFill/>
          <a:ln w="0">
            <a:noFill/>
          </a:ln>
        </p:spPr>
        <p:style>
          <a:lnRef idx="0"/>
          <a:fillRef idx="0"/>
          <a:effectRef idx="0"/>
          <a:fontRef idx="minor"/>
        </p:style>
      </p:sp>
      <p:sp>
        <p:nvSpPr>
          <p:cNvPr id="187" name=""/>
          <p:cNvSpPr/>
          <p:nvPr/>
        </p:nvSpPr>
        <p:spPr>
          <a:xfrm>
            <a:off x="10260000" y="5746320"/>
            <a:ext cx="174960" cy="340560"/>
          </a:xfrm>
          <a:prstGeom prst="rect">
            <a:avLst/>
          </a:prstGeom>
          <a:noFill/>
          <a:ln w="0">
            <a:noFill/>
          </a:ln>
        </p:spPr>
        <p:style>
          <a:lnRef idx="0"/>
          <a:fillRef idx="0"/>
          <a:effectRef idx="0"/>
          <a:fontRef idx="minor"/>
        </p:style>
      </p:sp>
      <p:sp>
        <p:nvSpPr>
          <p:cNvPr id="188" name=""/>
          <p:cNvSpPr/>
          <p:nvPr/>
        </p:nvSpPr>
        <p:spPr>
          <a:xfrm>
            <a:off x="5106600" y="1908000"/>
            <a:ext cx="197856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1"/>
              </a:spcBef>
              <a:spcAft>
                <a:spcPts val="992"/>
              </a:spcAft>
              <a:buNone/>
            </a:pPr>
            <a:r>
              <a:rPr b="1" lang="en-PH" sz="2000" spc="-1" strike="noStrike">
                <a:solidFill>
                  <a:srgbClr val="c9211e"/>
                </a:solidFill>
                <a:latin typeface="Lato"/>
                <a:ea typeface="DejaVu Sans"/>
              </a:rPr>
              <a:t>Answer Key</a:t>
            </a:r>
            <a:endParaRPr b="0" lang="en-PH" sz="2000" spc="-1" strike="noStrike">
              <a:solidFill>
                <a:srgbClr val="c9211e"/>
              </a:solidFill>
              <a:latin typeface="Arial"/>
            </a:endParaRPr>
          </a:p>
        </p:txBody>
      </p:sp>
      <p:sp>
        <p:nvSpPr>
          <p:cNvPr id="189" name=""/>
          <p:cNvSpPr/>
          <p:nvPr/>
        </p:nvSpPr>
        <p:spPr>
          <a:xfrm>
            <a:off x="970560" y="2521080"/>
            <a:ext cx="10159200" cy="3058200"/>
          </a:xfrm>
          <a:prstGeom prst="rect">
            <a:avLst/>
          </a:prstGeom>
          <a:gradFill rotWithShape="0">
            <a:gsLst>
              <a:gs pos="0">
                <a:srgbClr val="e0c2cd">
                  <a:alpha val="0"/>
                </a:srgbClr>
              </a:gs>
              <a:gs pos="100000">
                <a:srgbClr val="e0c2cd"/>
              </a:gs>
            </a:gsLst>
            <a:path path="rect">
              <a:fillToRect l="50000" t="50000" r="50000" b="50000"/>
            </a:path>
          </a:gradFill>
          <a:ln w="38160">
            <a:solidFill>
              <a:srgbClr val="000000"/>
            </a:solidFill>
            <a:round/>
          </a:ln>
        </p:spPr>
        <p:style>
          <a:lnRef idx="0"/>
          <a:fillRef idx="0"/>
          <a:effectRef idx="0"/>
          <a:fontRef idx="minor"/>
        </p:style>
      </p:sp>
      <p:sp>
        <p:nvSpPr>
          <p:cNvPr id="190" name=""/>
          <p:cNvSpPr/>
          <p:nvPr/>
        </p:nvSpPr>
        <p:spPr>
          <a:xfrm>
            <a:off x="1060560" y="2664000"/>
            <a:ext cx="10069200" cy="28785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1191"/>
              </a:spcBef>
              <a:spcAft>
                <a:spcPts val="992"/>
              </a:spcAft>
              <a:buNone/>
            </a:pPr>
            <a:r>
              <a:rPr b="0" lang="en-PH" sz="1800" spc="-1" strike="noStrike">
                <a:solidFill>
                  <a:srgbClr val="000000"/>
                </a:solidFill>
                <a:latin typeface="Lato"/>
                <a:ea typeface="DejaVu Sans"/>
              </a:rPr>
              <a:t>1.  Most landforms are the results of __________________ in Earth’s structure.</a:t>
            </a:r>
            <a:endParaRPr b="0" lang="en-PH" sz="1800" spc="-1" strike="noStrike">
              <a:latin typeface="Arial"/>
            </a:endParaRPr>
          </a:p>
          <a:p>
            <a:pPr algn="just">
              <a:lnSpc>
                <a:spcPct val="115000"/>
              </a:lnSpc>
              <a:spcBef>
                <a:spcPts val="1191"/>
              </a:spcBef>
              <a:spcAft>
                <a:spcPts val="992"/>
              </a:spcAft>
              <a:buNone/>
            </a:pPr>
            <a:r>
              <a:rPr b="0" lang="en-PH" sz="1800" spc="-1" strike="noStrike">
                <a:solidFill>
                  <a:srgbClr val="000000"/>
                </a:solidFill>
                <a:latin typeface="Lato"/>
                <a:ea typeface="DejaVu Sans"/>
              </a:rPr>
              <a:t>2. These geological formations are formed from the movement of ______.</a:t>
            </a:r>
            <a:endParaRPr b="0" lang="en-PH" sz="1800" spc="-1" strike="noStrike">
              <a:latin typeface="Arial"/>
            </a:endParaRPr>
          </a:p>
          <a:p>
            <a:pPr algn="just">
              <a:lnSpc>
                <a:spcPct val="115000"/>
              </a:lnSpc>
              <a:spcBef>
                <a:spcPts val="1191"/>
              </a:spcBef>
              <a:spcAft>
                <a:spcPts val="992"/>
              </a:spcAft>
              <a:buNone/>
            </a:pPr>
            <a:r>
              <a:rPr b="0" lang="en-PH" sz="1800" spc="-1" strike="noStrike">
                <a:solidFill>
                  <a:srgbClr val="000000"/>
                </a:solidFill>
                <a:latin typeface="Lato"/>
                <a:ea typeface="DejaVu Sans"/>
              </a:rPr>
              <a:t>3-4 The Himalayan mountain range that was formed from the collision of the _________ Plate and         ______ Plate</a:t>
            </a:r>
            <a:endParaRPr b="0" lang="en-PH" sz="1800" spc="-1" strike="noStrike">
              <a:latin typeface="Arial"/>
            </a:endParaRPr>
          </a:p>
          <a:p>
            <a:pPr algn="just">
              <a:lnSpc>
                <a:spcPct val="115000"/>
              </a:lnSpc>
              <a:spcBef>
                <a:spcPts val="1191"/>
              </a:spcBef>
              <a:spcAft>
                <a:spcPts val="992"/>
              </a:spcAft>
              <a:buNone/>
            </a:pPr>
            <a:r>
              <a:rPr b="0" lang="en-PH" sz="1800" spc="-1" strike="noStrike">
                <a:solidFill>
                  <a:srgbClr val="000000"/>
                </a:solidFill>
                <a:latin typeface="Lato"/>
                <a:ea typeface="DejaVu Sans"/>
              </a:rPr>
              <a:t>5. Volcanoes are formed when _______, the molten rock from the mantle, comes out to Earth's           surface.</a:t>
            </a:r>
            <a:endParaRPr b="0" lang="en-PH" sz="1800" spc="-1" strike="noStrike">
              <a:latin typeface="Arial"/>
            </a:endParaRPr>
          </a:p>
        </p:txBody>
      </p:sp>
      <p:sp>
        <p:nvSpPr>
          <p:cNvPr id="191" name=""/>
          <p:cNvSpPr/>
          <p:nvPr/>
        </p:nvSpPr>
        <p:spPr>
          <a:xfrm>
            <a:off x="4799160" y="2700000"/>
            <a:ext cx="2147040" cy="39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geologic processes</a:t>
            </a:r>
            <a:endParaRPr b="0" lang="en-PH" sz="1800" spc="-1" strike="noStrike">
              <a:latin typeface="Arial"/>
            </a:endParaRPr>
          </a:p>
        </p:txBody>
      </p:sp>
      <p:sp>
        <p:nvSpPr>
          <p:cNvPr id="192" name=""/>
          <p:cNvSpPr/>
          <p:nvPr/>
        </p:nvSpPr>
        <p:spPr>
          <a:xfrm>
            <a:off x="7560000" y="3276000"/>
            <a:ext cx="1078200" cy="39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plates</a:t>
            </a:r>
            <a:endParaRPr b="0" lang="en-PH" sz="1800" spc="-1" strike="noStrike">
              <a:latin typeface="Arial"/>
            </a:endParaRPr>
          </a:p>
        </p:txBody>
      </p:sp>
      <p:sp>
        <p:nvSpPr>
          <p:cNvPr id="193" name=""/>
          <p:cNvSpPr/>
          <p:nvPr/>
        </p:nvSpPr>
        <p:spPr>
          <a:xfrm>
            <a:off x="8640000" y="3887280"/>
            <a:ext cx="1618200" cy="39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Eurasian </a:t>
            </a:r>
            <a:endParaRPr b="0" lang="en-PH" sz="1800" spc="-1" strike="noStrike">
              <a:latin typeface="Arial"/>
            </a:endParaRPr>
          </a:p>
        </p:txBody>
      </p:sp>
      <p:sp>
        <p:nvSpPr>
          <p:cNvPr id="194" name=""/>
          <p:cNvSpPr/>
          <p:nvPr/>
        </p:nvSpPr>
        <p:spPr>
          <a:xfrm>
            <a:off x="1476000" y="4211280"/>
            <a:ext cx="898200" cy="39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Indian</a:t>
            </a:r>
            <a:endParaRPr b="0" lang="en-PH" sz="1800" spc="-1" strike="noStrike">
              <a:latin typeface="Arial"/>
            </a:endParaRPr>
          </a:p>
        </p:txBody>
      </p:sp>
      <p:sp>
        <p:nvSpPr>
          <p:cNvPr id="195" name=""/>
          <p:cNvSpPr/>
          <p:nvPr/>
        </p:nvSpPr>
        <p:spPr>
          <a:xfrm>
            <a:off x="4104000" y="4787280"/>
            <a:ext cx="1258200" cy="39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magma</a:t>
            </a:r>
            <a:endParaRPr b="0" lang="en-PH" sz="1800" spc="-1" strike="noStrike">
              <a:latin typeface="Arial"/>
            </a:endParaRPr>
          </a:p>
        </p:txBody>
      </p:sp>
      <p:sp>
        <p:nvSpPr>
          <p:cNvPr id="196" name=""/>
          <p:cNvSpPr/>
          <p:nvPr/>
        </p:nvSpPr>
        <p:spPr>
          <a:xfrm>
            <a:off x="2545920" y="567000"/>
            <a:ext cx="7098120" cy="1161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Earth’s Internal Structure and Active Volcanoes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360000"/>
            <a:ext cx="9167760" cy="707760"/>
          </a:xfrm>
          <a:prstGeom prst="rect">
            <a:avLst/>
          </a:prstGeom>
          <a:noFill/>
          <a:ln w="0">
            <a:noFill/>
          </a:ln>
        </p:spPr>
        <p:style>
          <a:lnRef idx="0"/>
          <a:fillRef idx="0"/>
          <a:effectRef idx="0"/>
          <a:fontRef idx="minor"/>
        </p:style>
      </p:sp>
      <p:sp>
        <p:nvSpPr>
          <p:cNvPr id="126" name=""/>
          <p:cNvSpPr/>
          <p:nvPr/>
        </p:nvSpPr>
        <p:spPr>
          <a:xfrm>
            <a:off x="7560000" y="5400000"/>
            <a:ext cx="2874240" cy="340560"/>
          </a:xfrm>
          <a:prstGeom prst="rect">
            <a:avLst/>
          </a:prstGeom>
          <a:noFill/>
          <a:ln w="0">
            <a:noFill/>
          </a:ln>
        </p:spPr>
        <p:style>
          <a:lnRef idx="0"/>
          <a:fillRef idx="0"/>
          <a:effectRef idx="0"/>
          <a:fontRef idx="minor"/>
        </p:style>
      </p:sp>
      <p:sp>
        <p:nvSpPr>
          <p:cNvPr id="127" name=""/>
          <p:cNvSpPr/>
          <p:nvPr/>
        </p:nvSpPr>
        <p:spPr>
          <a:xfrm>
            <a:off x="10260000" y="5746320"/>
            <a:ext cx="174960" cy="340560"/>
          </a:xfrm>
          <a:prstGeom prst="rect">
            <a:avLst/>
          </a:prstGeom>
          <a:noFill/>
          <a:ln w="0">
            <a:noFill/>
          </a:ln>
        </p:spPr>
        <p:style>
          <a:lnRef idx="0"/>
          <a:fillRef idx="0"/>
          <a:effectRef idx="0"/>
          <a:fontRef idx="minor"/>
        </p:style>
      </p:sp>
      <p:sp>
        <p:nvSpPr>
          <p:cNvPr id="128" name=""/>
          <p:cNvSpPr/>
          <p:nvPr/>
        </p:nvSpPr>
        <p:spPr>
          <a:xfrm>
            <a:off x="2545920" y="567000"/>
            <a:ext cx="7098120" cy="1161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Earth’s Internal Structure and Active Volcanoes</a:t>
            </a:r>
            <a:endParaRPr b="0" lang="en-PH" sz="3000" spc="-1" strike="noStrike">
              <a:latin typeface="Arial"/>
            </a:endParaRPr>
          </a:p>
        </p:txBody>
      </p:sp>
      <p:sp>
        <p:nvSpPr>
          <p:cNvPr id="129" name=""/>
          <p:cNvSpPr/>
          <p:nvPr/>
        </p:nvSpPr>
        <p:spPr>
          <a:xfrm>
            <a:off x="798120" y="2521800"/>
            <a:ext cx="10617840" cy="2518200"/>
          </a:xfrm>
          <a:prstGeom prst="rect">
            <a:avLst/>
          </a:prstGeom>
          <a:gradFill rotWithShape="0">
            <a:gsLst>
              <a:gs pos="0">
                <a:srgbClr val="e0c2cd">
                  <a:alpha val="0"/>
                </a:srgbClr>
              </a:gs>
              <a:gs pos="100000">
                <a:srgbClr val="e0c2cd"/>
              </a:gs>
            </a:gsLst>
            <a:path path="rect">
              <a:fillToRect l="50000" t="50000" r="50000" b="50000"/>
            </a:path>
          </a:gradFill>
          <a:ln w="38160">
            <a:solidFill>
              <a:srgbClr val="000000"/>
            </a:solidFill>
            <a:round/>
          </a:ln>
        </p:spPr>
        <p:style>
          <a:lnRef idx="0"/>
          <a:fillRef idx="0"/>
          <a:effectRef idx="0"/>
          <a:fontRef idx="minor"/>
        </p:style>
      </p:sp>
      <p:sp>
        <p:nvSpPr>
          <p:cNvPr id="130" name=""/>
          <p:cNvSpPr/>
          <p:nvPr/>
        </p:nvSpPr>
        <p:spPr>
          <a:xfrm>
            <a:off x="798120" y="2628000"/>
            <a:ext cx="10593720" cy="2266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Many of the processes on Earth’s surface originate from what is happening inside it. Earth is about 12,756 km in diameter, with its internal structure mainly composed of three parts: the </a:t>
            </a:r>
            <a:r>
              <a:rPr b="1" lang="en-PH" sz="1800" spc="-1" strike="noStrike">
                <a:solidFill>
                  <a:srgbClr val="000000"/>
                </a:solidFill>
                <a:latin typeface="Lato"/>
                <a:ea typeface="DejaVu Sans"/>
              </a:rPr>
              <a:t>crust</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mantle</a:t>
            </a:r>
            <a:r>
              <a:rPr b="0" lang="en-PH" sz="1800" spc="-1" strike="noStrike">
                <a:solidFill>
                  <a:srgbClr val="000000"/>
                </a:solidFill>
                <a:latin typeface="Lato"/>
                <a:ea typeface="DejaVu Sans"/>
              </a:rPr>
              <a:t>, and </a:t>
            </a:r>
            <a:r>
              <a:rPr b="1" lang="en-PH" sz="1800" spc="-1" strike="noStrike">
                <a:solidFill>
                  <a:srgbClr val="000000"/>
                </a:solidFill>
                <a:latin typeface="Lato"/>
                <a:ea typeface="DejaVu Sans"/>
              </a:rPr>
              <a:t>core</a:t>
            </a:r>
            <a:r>
              <a:rPr b="0" lang="en-PH" sz="1800" spc="-1" strike="noStrike">
                <a:solidFill>
                  <a:srgbClr val="000000"/>
                </a:solidFill>
                <a:latin typeface="Lato"/>
                <a:ea typeface="DejaVu Sans"/>
              </a:rPr>
              <a: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crust</a:t>
            </a:r>
            <a:r>
              <a:rPr b="0" lang="en-PH" sz="1800" spc="-1" strike="noStrike">
                <a:solidFill>
                  <a:srgbClr val="000000"/>
                </a:solidFill>
                <a:latin typeface="Lato"/>
                <a:ea typeface="DejaVu Sans"/>
              </a:rPr>
              <a:t> is the outer layer of Earth that is between 0–70 kilometers thick. It is made up of tectonic plates that are in constant motion. This is the solid layer where we live. The two types of crust are the continental crust and the oceanic crust. Continental crust carries land and is less dense than oceanic crust. On the other hand, oceanic crust carries water.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20000" y="360000"/>
            <a:ext cx="9167760" cy="707760"/>
          </a:xfrm>
          <a:prstGeom prst="rect">
            <a:avLst/>
          </a:prstGeom>
          <a:noFill/>
          <a:ln w="0">
            <a:noFill/>
          </a:ln>
        </p:spPr>
        <p:style>
          <a:lnRef idx="0"/>
          <a:fillRef idx="0"/>
          <a:effectRef idx="0"/>
          <a:fontRef idx="minor"/>
        </p:style>
      </p:sp>
      <p:sp>
        <p:nvSpPr>
          <p:cNvPr id="132" name=""/>
          <p:cNvSpPr/>
          <p:nvPr/>
        </p:nvSpPr>
        <p:spPr>
          <a:xfrm>
            <a:off x="7560000" y="5400000"/>
            <a:ext cx="2874240" cy="340560"/>
          </a:xfrm>
          <a:prstGeom prst="rect">
            <a:avLst/>
          </a:prstGeom>
          <a:noFill/>
          <a:ln w="0">
            <a:noFill/>
          </a:ln>
        </p:spPr>
        <p:style>
          <a:lnRef idx="0"/>
          <a:fillRef idx="0"/>
          <a:effectRef idx="0"/>
          <a:fontRef idx="minor"/>
        </p:style>
      </p:sp>
      <p:sp>
        <p:nvSpPr>
          <p:cNvPr id="133" name=""/>
          <p:cNvSpPr/>
          <p:nvPr/>
        </p:nvSpPr>
        <p:spPr>
          <a:xfrm>
            <a:off x="10260000" y="5746320"/>
            <a:ext cx="174960" cy="340560"/>
          </a:xfrm>
          <a:prstGeom prst="rect">
            <a:avLst/>
          </a:prstGeom>
          <a:noFill/>
          <a:ln w="0">
            <a:noFill/>
          </a:ln>
        </p:spPr>
        <p:style>
          <a:lnRef idx="0"/>
          <a:fillRef idx="0"/>
          <a:effectRef idx="0"/>
          <a:fontRef idx="minor"/>
        </p:style>
      </p:sp>
      <p:sp>
        <p:nvSpPr>
          <p:cNvPr id="134" name=""/>
          <p:cNvSpPr/>
          <p:nvPr/>
        </p:nvSpPr>
        <p:spPr>
          <a:xfrm>
            <a:off x="819360" y="2772000"/>
            <a:ext cx="10551960" cy="1618200"/>
          </a:xfrm>
          <a:prstGeom prst="rect">
            <a:avLst/>
          </a:prstGeom>
          <a:gradFill rotWithShape="0">
            <a:gsLst>
              <a:gs pos="0">
                <a:srgbClr val="e0c2cd">
                  <a:alpha val="0"/>
                </a:srgbClr>
              </a:gs>
              <a:gs pos="100000">
                <a:srgbClr val="e0c2cd"/>
              </a:gs>
            </a:gsLst>
            <a:path path="rect">
              <a:fillToRect l="50000" t="50000" r="50000" b="50000"/>
            </a:path>
          </a:gradFill>
          <a:ln w="38160">
            <a:solidFill>
              <a:srgbClr val="000000"/>
            </a:solidFill>
            <a:round/>
          </a:ln>
        </p:spPr>
        <p:style>
          <a:lnRef idx="0"/>
          <a:fillRef idx="0"/>
          <a:effectRef idx="0"/>
          <a:fontRef idx="minor"/>
        </p:style>
      </p:sp>
      <p:sp>
        <p:nvSpPr>
          <p:cNvPr id="135" name=""/>
          <p:cNvSpPr/>
          <p:nvPr/>
        </p:nvSpPr>
        <p:spPr>
          <a:xfrm>
            <a:off x="819000" y="2833560"/>
            <a:ext cx="10551960" cy="1520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mantle</a:t>
            </a:r>
            <a:r>
              <a:rPr b="0" lang="en-PH" sz="1800" spc="-1" strike="noStrike">
                <a:solidFill>
                  <a:srgbClr val="000000"/>
                </a:solidFill>
                <a:latin typeface="Lato"/>
                <a:ea typeface="DejaVu Sans"/>
              </a:rPr>
              <a:t> is the thickest layer of Earth, approximately 2,900 kilometers deep. It is mostly composed of iron, magnesium, and silicon. In addition, the mantle is dense, hot, and semisolid. The mantle is composed of two layers: the </a:t>
            </a:r>
            <a:r>
              <a:rPr b="1" lang="en-PH" sz="1800" spc="-1" strike="noStrike">
                <a:solidFill>
                  <a:srgbClr val="000000"/>
                </a:solidFill>
                <a:latin typeface="Lato"/>
                <a:ea typeface="DejaVu Sans"/>
              </a:rPr>
              <a:t>lithosphere</a:t>
            </a:r>
            <a:r>
              <a:rPr b="0" lang="en-PH" sz="1800" spc="-1" strike="noStrike">
                <a:solidFill>
                  <a:srgbClr val="000000"/>
                </a:solidFill>
                <a:latin typeface="Lato"/>
                <a:ea typeface="DejaVu Sans"/>
              </a:rPr>
              <a:t> and the </a:t>
            </a:r>
            <a:r>
              <a:rPr b="1" lang="en-PH" sz="1800" spc="-1" strike="noStrike">
                <a:solidFill>
                  <a:srgbClr val="000000"/>
                </a:solidFill>
                <a:latin typeface="Lato"/>
                <a:ea typeface="DejaVu Sans"/>
              </a:rPr>
              <a:t>asthenosphere</a:t>
            </a:r>
            <a:r>
              <a:rPr b="0" lang="en-PH" sz="1800" spc="-1" strike="noStrike">
                <a:solidFill>
                  <a:srgbClr val="000000"/>
                </a:solidFill>
                <a:latin typeface="Lato"/>
                <a:ea typeface="DejaVu Sans"/>
              </a:rPr>
              <a:t>. The lithosphere is located at the uppermost part of the mantle and is rigid in structure. Beneath the lithosphere is the asthenosphere, which is flowy but still solid in nature.</a:t>
            </a:r>
            <a:endParaRPr b="0" lang="en-PH" sz="1800" spc="-1" strike="noStrike">
              <a:latin typeface="Arial"/>
            </a:endParaRPr>
          </a:p>
        </p:txBody>
      </p:sp>
      <p:sp>
        <p:nvSpPr>
          <p:cNvPr id="136" name=""/>
          <p:cNvSpPr/>
          <p:nvPr/>
        </p:nvSpPr>
        <p:spPr>
          <a:xfrm>
            <a:off x="2545920" y="567000"/>
            <a:ext cx="7098120" cy="1161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Earth’s Internal Structure and Active Volcanoes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10260000" y="5746320"/>
            <a:ext cx="174960" cy="340560"/>
          </a:xfrm>
          <a:prstGeom prst="rect">
            <a:avLst/>
          </a:prstGeom>
          <a:noFill/>
          <a:ln w="0">
            <a:noFill/>
          </a:ln>
        </p:spPr>
        <p:style>
          <a:lnRef idx="0"/>
          <a:fillRef idx="0"/>
          <a:effectRef idx="0"/>
          <a:fontRef idx="minor"/>
        </p:style>
      </p:sp>
      <p:sp>
        <p:nvSpPr>
          <p:cNvPr id="138" name=""/>
          <p:cNvSpPr/>
          <p:nvPr/>
        </p:nvSpPr>
        <p:spPr>
          <a:xfrm>
            <a:off x="876240" y="2412000"/>
            <a:ext cx="10437840" cy="2698200"/>
          </a:xfrm>
          <a:prstGeom prst="rect">
            <a:avLst/>
          </a:prstGeom>
          <a:gradFill rotWithShape="0">
            <a:gsLst>
              <a:gs pos="0">
                <a:srgbClr val="e0c2cd">
                  <a:alpha val="0"/>
                </a:srgbClr>
              </a:gs>
              <a:gs pos="100000">
                <a:srgbClr val="e0c2cd"/>
              </a:gs>
            </a:gsLst>
            <a:path path="rect">
              <a:fillToRect l="50000" t="50000" r="50000" b="50000"/>
            </a:path>
          </a:gradFill>
          <a:ln w="38160">
            <a:solidFill>
              <a:srgbClr val="000000"/>
            </a:solidFill>
            <a:round/>
          </a:ln>
        </p:spPr>
        <p:style>
          <a:lnRef idx="0"/>
          <a:fillRef idx="0"/>
          <a:effectRef idx="0"/>
          <a:fontRef idx="minor"/>
        </p:style>
      </p:sp>
      <p:sp>
        <p:nvSpPr>
          <p:cNvPr id="139" name=""/>
          <p:cNvSpPr/>
          <p:nvPr/>
        </p:nvSpPr>
        <p:spPr>
          <a:xfrm>
            <a:off x="966240" y="2484000"/>
            <a:ext cx="10257840" cy="2626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heat from the core is transferred to the base of the mantle. The temperature difference between the lower and upper mantle requires heat transfer to occur. The warmer mantle material near the core moves up as it gets less dense. As it rises and moves away from the core, the material cools and is pushed aside by the rising material from the lower mantle. Cooler mantle material in the upper mantle is continuously pushed until it slowly sinks back to the lower mantle and will be heated again. You learned in the previous module that this process is called </a:t>
            </a:r>
            <a:r>
              <a:rPr b="1" lang="en-PH" sz="1800" spc="-1" strike="noStrike">
                <a:solidFill>
                  <a:srgbClr val="000000"/>
                </a:solidFill>
                <a:latin typeface="Lato"/>
                <a:ea typeface="DejaVu Sans"/>
              </a:rPr>
              <a:t>mantle convection</a:t>
            </a:r>
            <a:r>
              <a:rPr b="0" lang="en-PH" sz="1800" spc="-1" strike="noStrike">
                <a:solidFill>
                  <a:srgbClr val="000000"/>
                </a:solidFill>
                <a:latin typeface="Lato"/>
                <a:ea typeface="DejaVu Sans"/>
              </a:rPr>
              <a:t> and may provide the force for plate movements. Tectonic plates move away from each other where mantle convection currents rise up. Ridges are also formed where mantle convection currents move down.</a:t>
            </a:r>
            <a:endParaRPr b="0" lang="en-PH" sz="1800" spc="-1" strike="noStrike">
              <a:latin typeface="Arial"/>
            </a:endParaRPr>
          </a:p>
        </p:txBody>
      </p:sp>
      <p:sp>
        <p:nvSpPr>
          <p:cNvPr id="140" name=""/>
          <p:cNvSpPr/>
          <p:nvPr/>
        </p:nvSpPr>
        <p:spPr>
          <a:xfrm>
            <a:off x="2545920" y="567000"/>
            <a:ext cx="7098120" cy="1161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Earth’s Internal Structure and Active Volcanoes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720000" y="360000"/>
            <a:ext cx="9167760" cy="707760"/>
          </a:xfrm>
          <a:prstGeom prst="rect">
            <a:avLst/>
          </a:prstGeom>
          <a:noFill/>
          <a:ln w="0">
            <a:noFill/>
          </a:ln>
        </p:spPr>
        <p:style>
          <a:lnRef idx="0"/>
          <a:fillRef idx="0"/>
          <a:effectRef idx="0"/>
          <a:fontRef idx="minor"/>
        </p:style>
      </p:sp>
      <p:sp>
        <p:nvSpPr>
          <p:cNvPr id="142" name=""/>
          <p:cNvSpPr/>
          <p:nvPr/>
        </p:nvSpPr>
        <p:spPr>
          <a:xfrm>
            <a:off x="10260000" y="5746320"/>
            <a:ext cx="174960" cy="340560"/>
          </a:xfrm>
          <a:prstGeom prst="rect">
            <a:avLst/>
          </a:prstGeom>
          <a:noFill/>
          <a:ln w="0">
            <a:noFill/>
          </a:ln>
        </p:spPr>
        <p:style>
          <a:lnRef idx="0"/>
          <a:fillRef idx="0"/>
          <a:effectRef idx="0"/>
          <a:fontRef idx="minor"/>
        </p:style>
      </p:sp>
      <p:sp>
        <p:nvSpPr>
          <p:cNvPr id="143" name=""/>
          <p:cNvSpPr/>
          <p:nvPr/>
        </p:nvSpPr>
        <p:spPr>
          <a:xfrm>
            <a:off x="1056240" y="2341800"/>
            <a:ext cx="10077840" cy="2698200"/>
          </a:xfrm>
          <a:prstGeom prst="rect">
            <a:avLst/>
          </a:prstGeom>
          <a:gradFill rotWithShape="0">
            <a:gsLst>
              <a:gs pos="0">
                <a:srgbClr val="e0c2cd">
                  <a:alpha val="0"/>
                </a:srgbClr>
              </a:gs>
              <a:gs pos="100000">
                <a:srgbClr val="e0c2cd"/>
              </a:gs>
            </a:gsLst>
            <a:path path="rect">
              <a:fillToRect l="50000" t="50000" r="50000" b="50000"/>
            </a:path>
          </a:gradFill>
          <a:ln w="38160">
            <a:solidFill>
              <a:srgbClr val="000000"/>
            </a:solidFill>
            <a:round/>
          </a:ln>
        </p:spPr>
        <p:style>
          <a:lnRef idx="0"/>
          <a:fillRef idx="0"/>
          <a:effectRef idx="0"/>
          <a:fontRef idx="minor"/>
        </p:style>
      </p:sp>
      <p:sp>
        <p:nvSpPr>
          <p:cNvPr id="144" name=""/>
          <p:cNvSpPr/>
          <p:nvPr/>
        </p:nvSpPr>
        <p:spPr>
          <a:xfrm>
            <a:off x="1146240" y="2412000"/>
            <a:ext cx="9897840" cy="2590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core</a:t>
            </a:r>
            <a:r>
              <a:rPr b="0" lang="en-PH" sz="1800" spc="-1" strike="noStrike">
                <a:solidFill>
                  <a:srgbClr val="000000"/>
                </a:solidFill>
                <a:latin typeface="Lato"/>
                <a:ea typeface="DejaVu Sans"/>
              </a:rPr>
              <a:t> is divided into the outer and inner cores. The </a:t>
            </a:r>
            <a:r>
              <a:rPr b="1" lang="en-PH" sz="1800" spc="-1" strike="noStrike">
                <a:solidFill>
                  <a:srgbClr val="000000"/>
                </a:solidFill>
                <a:latin typeface="Lato"/>
                <a:ea typeface="DejaVu Sans"/>
              </a:rPr>
              <a:t>outer core</a:t>
            </a:r>
            <a:r>
              <a:rPr b="0" lang="en-PH" sz="1800" spc="-1" strike="noStrike">
                <a:solidFill>
                  <a:srgbClr val="000000"/>
                </a:solidFill>
                <a:latin typeface="Lato"/>
                <a:ea typeface="DejaVu Sans"/>
              </a:rPr>
              <a:t> is a layer made up of liquid iron and nickel, which surround the inner core. The outer core remains in the liquid state due to the radioactive decay of the elements uranium and thorium. The convection current created by the melting of iron and nickel creates electric currents and generates the magnetic field of Earth.</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inner core</a:t>
            </a:r>
            <a:r>
              <a:rPr b="0" lang="en-PH" sz="1800" spc="-1" strike="noStrike">
                <a:solidFill>
                  <a:srgbClr val="000000"/>
                </a:solidFill>
                <a:latin typeface="Lato"/>
                <a:ea typeface="DejaVu Sans"/>
              </a:rPr>
              <a:t> has a ball-like structure and is located at the center of Earth. The hottest part of the inner core has a temperature reaching up to 5,500°C. The inner core spins faster than Earth’s rotation on its axis.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p:txBody>
      </p:sp>
      <p:sp>
        <p:nvSpPr>
          <p:cNvPr id="145" name=""/>
          <p:cNvSpPr/>
          <p:nvPr/>
        </p:nvSpPr>
        <p:spPr>
          <a:xfrm>
            <a:off x="2545920" y="567000"/>
            <a:ext cx="7098120" cy="1161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Earth’s Internal Structure and Active Volcanoes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7560000" y="5400000"/>
            <a:ext cx="2874240" cy="340560"/>
          </a:xfrm>
          <a:prstGeom prst="rect">
            <a:avLst/>
          </a:prstGeom>
          <a:noFill/>
          <a:ln w="0">
            <a:noFill/>
          </a:ln>
        </p:spPr>
        <p:style>
          <a:lnRef idx="0"/>
          <a:fillRef idx="0"/>
          <a:effectRef idx="0"/>
          <a:fontRef idx="minor"/>
        </p:style>
      </p:sp>
      <p:sp>
        <p:nvSpPr>
          <p:cNvPr id="147" name=""/>
          <p:cNvSpPr/>
          <p:nvPr/>
        </p:nvSpPr>
        <p:spPr>
          <a:xfrm>
            <a:off x="10260000" y="5746320"/>
            <a:ext cx="174960" cy="340560"/>
          </a:xfrm>
          <a:prstGeom prst="rect">
            <a:avLst/>
          </a:prstGeom>
          <a:noFill/>
          <a:ln w="0">
            <a:noFill/>
          </a:ln>
        </p:spPr>
        <p:style>
          <a:lnRef idx="0"/>
          <a:fillRef idx="0"/>
          <a:effectRef idx="0"/>
          <a:fontRef idx="minor"/>
        </p:style>
      </p:sp>
      <p:pic>
        <p:nvPicPr>
          <p:cNvPr id="148" name="" descr=""/>
          <p:cNvPicPr/>
          <p:nvPr/>
        </p:nvPicPr>
        <p:blipFill>
          <a:blip r:embed="rId1"/>
          <a:stretch/>
        </p:blipFill>
        <p:spPr>
          <a:xfrm>
            <a:off x="3755880" y="1980000"/>
            <a:ext cx="4680000" cy="2537280"/>
          </a:xfrm>
          <a:prstGeom prst="rect">
            <a:avLst/>
          </a:prstGeom>
          <a:ln w="38160">
            <a:solidFill>
              <a:srgbClr val="000000"/>
            </a:solidFill>
            <a:round/>
          </a:ln>
        </p:spPr>
      </p:pic>
      <p:sp>
        <p:nvSpPr>
          <p:cNvPr id="149" name=""/>
          <p:cNvSpPr/>
          <p:nvPr/>
        </p:nvSpPr>
        <p:spPr>
          <a:xfrm>
            <a:off x="875880" y="4680000"/>
            <a:ext cx="10438200" cy="1078200"/>
          </a:xfrm>
          <a:prstGeom prst="rect">
            <a:avLst/>
          </a:prstGeom>
          <a:gradFill rotWithShape="0">
            <a:gsLst>
              <a:gs pos="0">
                <a:srgbClr val="e0c2cd">
                  <a:alpha val="0"/>
                </a:srgbClr>
              </a:gs>
              <a:gs pos="100000">
                <a:srgbClr val="e0c2cd"/>
              </a:gs>
            </a:gsLst>
            <a:path path="rect">
              <a:fillToRect l="50000" t="50000" r="50000" b="50000"/>
            </a:path>
          </a:gradFill>
          <a:ln w="38160">
            <a:solidFill>
              <a:srgbClr val="000000"/>
            </a:solidFill>
            <a:round/>
          </a:ln>
        </p:spPr>
        <p:style>
          <a:lnRef idx="0"/>
          <a:fillRef idx="0"/>
          <a:effectRef idx="0"/>
          <a:fontRef idx="minor"/>
        </p:style>
      </p:sp>
      <p:sp>
        <p:nvSpPr>
          <p:cNvPr id="150" name=""/>
          <p:cNvSpPr/>
          <p:nvPr/>
        </p:nvSpPr>
        <p:spPr>
          <a:xfrm>
            <a:off x="888120" y="4773240"/>
            <a:ext cx="10414080" cy="1020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Most landforms are the results of geologic processes in Earth’s structure. These geological formations are formed from the movement of plates, the uplift or subsidence of these plates, or by the movement of magma to the surface of Earth.</a:t>
            </a:r>
            <a:endParaRPr b="0" lang="en-PH" sz="1800" spc="-1" strike="noStrike">
              <a:latin typeface="Arial"/>
            </a:endParaRPr>
          </a:p>
        </p:txBody>
      </p:sp>
      <p:sp>
        <p:nvSpPr>
          <p:cNvPr id="151" name=""/>
          <p:cNvSpPr/>
          <p:nvPr/>
        </p:nvSpPr>
        <p:spPr>
          <a:xfrm>
            <a:off x="2545920" y="387000"/>
            <a:ext cx="7098120" cy="1161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Earth’s Internal Structure and Active Volcanoes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720000" y="360000"/>
            <a:ext cx="9167760" cy="707760"/>
          </a:xfrm>
          <a:prstGeom prst="rect">
            <a:avLst/>
          </a:prstGeom>
          <a:noFill/>
          <a:ln w="0">
            <a:noFill/>
          </a:ln>
        </p:spPr>
        <p:style>
          <a:lnRef idx="0"/>
          <a:fillRef idx="0"/>
          <a:effectRef idx="0"/>
          <a:fontRef idx="minor"/>
        </p:style>
      </p:sp>
      <p:sp>
        <p:nvSpPr>
          <p:cNvPr id="153" name=""/>
          <p:cNvSpPr/>
          <p:nvPr/>
        </p:nvSpPr>
        <p:spPr>
          <a:xfrm>
            <a:off x="7560000" y="5400000"/>
            <a:ext cx="2874240" cy="340560"/>
          </a:xfrm>
          <a:prstGeom prst="rect">
            <a:avLst/>
          </a:prstGeom>
          <a:noFill/>
          <a:ln w="0">
            <a:noFill/>
          </a:ln>
        </p:spPr>
        <p:style>
          <a:lnRef idx="0"/>
          <a:fillRef idx="0"/>
          <a:effectRef idx="0"/>
          <a:fontRef idx="minor"/>
        </p:style>
      </p:sp>
      <p:sp>
        <p:nvSpPr>
          <p:cNvPr id="154" name=""/>
          <p:cNvSpPr/>
          <p:nvPr/>
        </p:nvSpPr>
        <p:spPr>
          <a:xfrm>
            <a:off x="10260000" y="5746320"/>
            <a:ext cx="174960" cy="340560"/>
          </a:xfrm>
          <a:prstGeom prst="rect">
            <a:avLst/>
          </a:prstGeom>
          <a:noFill/>
          <a:ln w="0">
            <a:noFill/>
          </a:ln>
        </p:spPr>
        <p:style>
          <a:lnRef idx="0"/>
          <a:fillRef idx="0"/>
          <a:effectRef idx="0"/>
          <a:fontRef idx="minor"/>
        </p:style>
      </p:sp>
      <p:sp>
        <p:nvSpPr>
          <p:cNvPr id="155" name=""/>
          <p:cNvSpPr/>
          <p:nvPr/>
        </p:nvSpPr>
        <p:spPr>
          <a:xfrm>
            <a:off x="1235880" y="2268000"/>
            <a:ext cx="9718200" cy="1546560"/>
          </a:xfrm>
          <a:prstGeom prst="rect">
            <a:avLst/>
          </a:prstGeom>
          <a:gradFill rotWithShape="0">
            <a:gsLst>
              <a:gs pos="0">
                <a:srgbClr val="e0c2cd">
                  <a:alpha val="0"/>
                </a:srgbClr>
              </a:gs>
              <a:gs pos="100000">
                <a:srgbClr val="e0c2cd"/>
              </a:gs>
            </a:gsLst>
            <a:path path="rect">
              <a:fillToRect l="50000" t="50000" r="50000" b="50000"/>
            </a:path>
          </a:gradFill>
          <a:ln w="38160">
            <a:solidFill>
              <a:srgbClr val="000000"/>
            </a:solidFill>
            <a:round/>
          </a:ln>
        </p:spPr>
        <p:style>
          <a:lnRef idx="0"/>
          <a:fillRef idx="0"/>
          <a:effectRef idx="0"/>
          <a:fontRef idx="minor"/>
        </p:style>
      </p:sp>
      <p:sp>
        <p:nvSpPr>
          <p:cNvPr id="156" name=""/>
          <p:cNvSpPr/>
          <p:nvPr/>
        </p:nvSpPr>
        <p:spPr>
          <a:xfrm>
            <a:off x="1260000" y="2304000"/>
            <a:ext cx="9694080" cy="1474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Mountains and mountain ranges are usually formed by the movement of plates that takes place in millions of years. Fold mountains are formed when two plates collide and cause Earth’s crust to fold and crumple. An example of this is the Himalayan mountain range that was formed from the collision of the Eurasian Plate and Indian Plate about 50 million years ago and is continuing up to the present.</a:t>
            </a:r>
            <a:endParaRPr b="0" lang="en-PH" sz="1800" spc="-1" strike="noStrike">
              <a:latin typeface="Arial"/>
            </a:endParaRPr>
          </a:p>
        </p:txBody>
      </p:sp>
      <p:sp>
        <p:nvSpPr>
          <p:cNvPr id="157" name=""/>
          <p:cNvSpPr/>
          <p:nvPr/>
        </p:nvSpPr>
        <p:spPr>
          <a:xfrm>
            <a:off x="1235880" y="3960000"/>
            <a:ext cx="9718200" cy="1330560"/>
          </a:xfrm>
          <a:prstGeom prst="rect">
            <a:avLst/>
          </a:prstGeom>
          <a:gradFill rotWithShape="0">
            <a:gsLst>
              <a:gs pos="0">
                <a:srgbClr val="e0c2cd">
                  <a:alpha val="0"/>
                </a:srgbClr>
              </a:gs>
              <a:gs pos="100000">
                <a:srgbClr val="e0c2cd"/>
              </a:gs>
            </a:gsLst>
            <a:path path="rect">
              <a:fillToRect l="50000" t="50000" r="50000" b="50000"/>
            </a:path>
          </a:gradFill>
          <a:ln w="38160">
            <a:solidFill>
              <a:srgbClr val="000000"/>
            </a:solidFill>
            <a:round/>
          </a:ln>
        </p:spPr>
        <p:style>
          <a:lnRef idx="0"/>
          <a:fillRef idx="0"/>
          <a:effectRef idx="0"/>
          <a:fontRef idx="minor"/>
        </p:style>
      </p:sp>
      <p:sp>
        <p:nvSpPr>
          <p:cNvPr id="158" name=""/>
          <p:cNvSpPr/>
          <p:nvPr/>
        </p:nvSpPr>
        <p:spPr>
          <a:xfrm>
            <a:off x="1260000" y="4032000"/>
            <a:ext cx="9718200" cy="1078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Mountains can also be formed along faults where large blocks of rocks are forced up and some are forced down. These are called fault-block mountains. The Sierra Nevada mountains are a good example of this. Volcanoes are formed when magma, the molten rock from the mantle, comes out to Earth’s surface. This then solidifies and forms the volcano.</a:t>
            </a:r>
            <a:endParaRPr b="0" lang="en-PH" sz="1800" spc="-1" strike="noStrike">
              <a:latin typeface="Arial"/>
            </a:endParaRPr>
          </a:p>
        </p:txBody>
      </p:sp>
      <p:sp>
        <p:nvSpPr>
          <p:cNvPr id="159" name=""/>
          <p:cNvSpPr/>
          <p:nvPr/>
        </p:nvSpPr>
        <p:spPr>
          <a:xfrm>
            <a:off x="2545920" y="567000"/>
            <a:ext cx="7098120" cy="1161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Earth’s Internal Structure and Active Volcanoes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720000" y="360000"/>
            <a:ext cx="9167760" cy="707760"/>
          </a:xfrm>
          <a:prstGeom prst="rect">
            <a:avLst/>
          </a:prstGeom>
          <a:noFill/>
          <a:ln w="0">
            <a:noFill/>
          </a:ln>
        </p:spPr>
        <p:style>
          <a:lnRef idx="0"/>
          <a:fillRef idx="0"/>
          <a:effectRef idx="0"/>
          <a:fontRef idx="minor"/>
        </p:style>
      </p:sp>
      <p:sp>
        <p:nvSpPr>
          <p:cNvPr id="161" name=""/>
          <p:cNvSpPr/>
          <p:nvPr/>
        </p:nvSpPr>
        <p:spPr>
          <a:xfrm>
            <a:off x="7560000" y="5400000"/>
            <a:ext cx="2874240" cy="340560"/>
          </a:xfrm>
          <a:prstGeom prst="rect">
            <a:avLst/>
          </a:prstGeom>
          <a:noFill/>
          <a:ln w="0">
            <a:noFill/>
          </a:ln>
        </p:spPr>
        <p:style>
          <a:lnRef idx="0"/>
          <a:fillRef idx="0"/>
          <a:effectRef idx="0"/>
          <a:fontRef idx="minor"/>
        </p:style>
      </p:sp>
      <p:sp>
        <p:nvSpPr>
          <p:cNvPr id="162" name=""/>
          <p:cNvSpPr/>
          <p:nvPr/>
        </p:nvSpPr>
        <p:spPr>
          <a:xfrm>
            <a:off x="10260000" y="5746320"/>
            <a:ext cx="174960" cy="340560"/>
          </a:xfrm>
          <a:prstGeom prst="rect">
            <a:avLst/>
          </a:prstGeom>
          <a:noFill/>
          <a:ln w="0">
            <a:noFill/>
          </a:ln>
        </p:spPr>
        <p:style>
          <a:lnRef idx="0"/>
          <a:fillRef idx="0"/>
          <a:effectRef idx="0"/>
          <a:fontRef idx="minor"/>
        </p:style>
      </p:sp>
      <p:sp>
        <p:nvSpPr>
          <p:cNvPr id="163" name=""/>
          <p:cNvSpPr/>
          <p:nvPr/>
        </p:nvSpPr>
        <p:spPr>
          <a:xfrm>
            <a:off x="1023120" y="2464560"/>
            <a:ext cx="10144080" cy="1314000"/>
          </a:xfrm>
          <a:prstGeom prst="rect">
            <a:avLst/>
          </a:prstGeom>
          <a:gradFill rotWithShape="0">
            <a:gsLst>
              <a:gs pos="0">
                <a:srgbClr val="e0c2cd">
                  <a:alpha val="0"/>
                </a:srgbClr>
              </a:gs>
              <a:gs pos="100000">
                <a:srgbClr val="e0c2cd"/>
              </a:gs>
            </a:gsLst>
            <a:path path="rect">
              <a:fillToRect l="50000" t="50000" r="50000" b="50000"/>
            </a:path>
          </a:gradFill>
          <a:ln w="38160">
            <a:solidFill>
              <a:srgbClr val="000000"/>
            </a:solidFill>
            <a:round/>
          </a:ln>
        </p:spPr>
        <p:style>
          <a:lnRef idx="0"/>
          <a:fillRef idx="0"/>
          <a:effectRef idx="0"/>
          <a:fontRef idx="minor"/>
        </p:style>
      </p:sp>
      <p:sp>
        <p:nvSpPr>
          <p:cNvPr id="164" name=""/>
          <p:cNvSpPr/>
          <p:nvPr/>
        </p:nvSpPr>
        <p:spPr>
          <a:xfrm>
            <a:off x="1023120" y="2536200"/>
            <a:ext cx="10144080" cy="124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After millions of years, molten magma can come out from this channel or through other openings. The process by which magma comes out of the surface is also driven by mantle convection. As the plates move away from each other, hot molten magma rises from this ridge. Volcanic eruptions are driven by the expulsion of magma from these ridges.</a:t>
            </a:r>
            <a:endParaRPr b="0" lang="en-PH" sz="1800" spc="-1" strike="noStrike">
              <a:latin typeface="Arial"/>
            </a:endParaRPr>
          </a:p>
        </p:txBody>
      </p:sp>
      <p:sp>
        <p:nvSpPr>
          <p:cNvPr id="165" name=""/>
          <p:cNvSpPr/>
          <p:nvPr/>
        </p:nvSpPr>
        <p:spPr>
          <a:xfrm>
            <a:off x="1015920" y="3925440"/>
            <a:ext cx="10144080" cy="1294560"/>
          </a:xfrm>
          <a:prstGeom prst="rect">
            <a:avLst/>
          </a:prstGeom>
          <a:gradFill rotWithShape="0">
            <a:gsLst>
              <a:gs pos="0">
                <a:srgbClr val="e0c2cd">
                  <a:alpha val="0"/>
                </a:srgbClr>
              </a:gs>
              <a:gs pos="100000">
                <a:srgbClr val="e0c2cd"/>
              </a:gs>
            </a:gsLst>
            <a:path path="rect">
              <a:fillToRect l="50000" t="50000" r="50000" b="50000"/>
            </a:path>
          </a:gradFill>
          <a:ln w="38160">
            <a:solidFill>
              <a:srgbClr val="000000"/>
            </a:solidFill>
            <a:round/>
          </a:ln>
        </p:spPr>
        <p:style>
          <a:lnRef idx="0"/>
          <a:fillRef idx="0"/>
          <a:effectRef idx="0"/>
          <a:fontRef idx="minor"/>
        </p:style>
      </p:sp>
      <p:sp>
        <p:nvSpPr>
          <p:cNvPr id="166" name=""/>
          <p:cNvSpPr/>
          <p:nvPr/>
        </p:nvSpPr>
        <p:spPr>
          <a:xfrm>
            <a:off x="1023120" y="3996000"/>
            <a:ext cx="10144080" cy="1042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Active volcanoes are not distributed equally around the world. Most active volcanoes are found near plate boundaries. About 75% of all volcanoes in the world are found in the </a:t>
            </a:r>
            <a:r>
              <a:rPr b="0" lang="en-PH" sz="1800" spc="-1" strike="noStrike">
                <a:solidFill>
                  <a:srgbClr val="000000"/>
                </a:solidFill>
                <a:latin typeface="Lato"/>
                <a:ea typeface="ž¹êþ"/>
              </a:rPr>
              <a:t>Pacific Ring of Fire. Along this area, plates collide and form subduction zones, which melt the subducted rock and become magma.</a:t>
            </a:r>
            <a:endParaRPr b="0" lang="en-PH" sz="1800" spc="-1" strike="noStrike">
              <a:latin typeface="Arial"/>
            </a:endParaRPr>
          </a:p>
        </p:txBody>
      </p:sp>
      <p:sp>
        <p:nvSpPr>
          <p:cNvPr id="167" name=""/>
          <p:cNvSpPr/>
          <p:nvPr/>
        </p:nvSpPr>
        <p:spPr>
          <a:xfrm>
            <a:off x="2547000" y="567000"/>
            <a:ext cx="7098120" cy="1161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Earth’s Internal Structure and Active Volcanoes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
          <p:cNvSpPr/>
          <p:nvPr/>
        </p:nvSpPr>
        <p:spPr>
          <a:xfrm>
            <a:off x="7560000" y="5400000"/>
            <a:ext cx="2874240" cy="340560"/>
          </a:xfrm>
          <a:prstGeom prst="rect">
            <a:avLst/>
          </a:prstGeom>
          <a:noFill/>
          <a:ln w="0">
            <a:noFill/>
          </a:ln>
        </p:spPr>
        <p:style>
          <a:lnRef idx="0"/>
          <a:fillRef idx="0"/>
          <a:effectRef idx="0"/>
          <a:fontRef idx="minor"/>
        </p:style>
      </p:sp>
      <p:sp>
        <p:nvSpPr>
          <p:cNvPr id="169" name=""/>
          <p:cNvSpPr/>
          <p:nvPr/>
        </p:nvSpPr>
        <p:spPr>
          <a:xfrm>
            <a:off x="10260000" y="5746320"/>
            <a:ext cx="174960" cy="340560"/>
          </a:xfrm>
          <a:prstGeom prst="rect">
            <a:avLst/>
          </a:prstGeom>
          <a:noFill/>
          <a:ln w="0">
            <a:noFill/>
          </a:ln>
        </p:spPr>
        <p:style>
          <a:lnRef idx="0"/>
          <a:fillRef idx="0"/>
          <a:effectRef idx="0"/>
          <a:fontRef idx="minor"/>
        </p:style>
      </p:sp>
      <p:sp>
        <p:nvSpPr>
          <p:cNvPr id="170" name=""/>
          <p:cNvSpPr/>
          <p:nvPr/>
        </p:nvSpPr>
        <p:spPr>
          <a:xfrm>
            <a:off x="2545920" y="348840"/>
            <a:ext cx="7098120" cy="1161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Earth’s Internal Structure and Active Volcanoes</a:t>
            </a:r>
            <a:endParaRPr b="0" lang="en-PH" sz="3000" spc="-1" strike="noStrike">
              <a:latin typeface="Arial"/>
            </a:endParaRPr>
          </a:p>
        </p:txBody>
      </p:sp>
      <p:sp>
        <p:nvSpPr>
          <p:cNvPr id="171" name=""/>
          <p:cNvSpPr/>
          <p:nvPr/>
        </p:nvSpPr>
        <p:spPr>
          <a:xfrm>
            <a:off x="1055880" y="1980000"/>
            <a:ext cx="10078200" cy="1635840"/>
          </a:xfrm>
          <a:prstGeom prst="rect">
            <a:avLst/>
          </a:prstGeom>
          <a:gradFill rotWithShape="0">
            <a:gsLst>
              <a:gs pos="0">
                <a:srgbClr val="e0c2cd">
                  <a:alpha val="0"/>
                </a:srgbClr>
              </a:gs>
              <a:gs pos="100000">
                <a:srgbClr val="e0c2cd"/>
              </a:gs>
            </a:gsLst>
            <a:path path="rect">
              <a:fillToRect l="50000" t="50000" r="50000" b="50000"/>
            </a:path>
          </a:gradFill>
          <a:ln w="38160">
            <a:solidFill>
              <a:srgbClr val="000000"/>
            </a:solidFill>
            <a:round/>
          </a:ln>
        </p:spPr>
        <p:style>
          <a:lnRef idx="0"/>
          <a:fillRef idx="0"/>
          <a:effectRef idx="0"/>
          <a:fontRef idx="minor"/>
        </p:style>
      </p:sp>
      <p:sp>
        <p:nvSpPr>
          <p:cNvPr id="172" name=""/>
          <p:cNvSpPr/>
          <p:nvPr/>
        </p:nvSpPr>
        <p:spPr>
          <a:xfrm>
            <a:off x="1080000" y="2070360"/>
            <a:ext cx="10054080" cy="1457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magma formed will be eventually discharged to Earth’s surface through vents. Mt. Fuji, one of the symbols of Japan, is an active volcano located along the Pacific Ring of Fire. Mt. Fuji was formed by the collision and activity of</a:t>
            </a:r>
            <a:r>
              <a:rPr b="1" lang="en-PH" sz="1800" spc="-1" strike="noStrike">
                <a:solidFill>
                  <a:srgbClr val="000000"/>
                </a:solidFill>
                <a:latin typeface="Lato"/>
                <a:ea typeface="DejaVu Sans"/>
              </a:rPr>
              <a:t> three plates</a:t>
            </a:r>
            <a:r>
              <a:rPr b="0" lang="en-PH" sz="1800" spc="-1" strike="noStrike">
                <a:solidFill>
                  <a:srgbClr val="000000"/>
                </a:solidFill>
                <a:latin typeface="Lato"/>
                <a:ea typeface="DejaVu Sans"/>
              </a:rPr>
              <a:t>: Amurian plate (associated with the Eurasian tectonic plate), the Okhotsk plate (associated with the North American plate), and the Filipino plate.</a:t>
            </a:r>
            <a:endParaRPr b="0" lang="en-PH" sz="1800" spc="-1" strike="noStrike">
              <a:latin typeface="Arial"/>
            </a:endParaRPr>
          </a:p>
        </p:txBody>
      </p:sp>
      <p:pic>
        <p:nvPicPr>
          <p:cNvPr id="173" name="" descr=""/>
          <p:cNvPicPr/>
          <p:nvPr/>
        </p:nvPicPr>
        <p:blipFill>
          <a:blip r:embed="rId1"/>
          <a:stretch/>
        </p:blipFill>
        <p:spPr>
          <a:xfrm>
            <a:off x="4302360" y="3792600"/>
            <a:ext cx="3587400" cy="2325600"/>
          </a:xfrm>
          <a:prstGeom prst="rect">
            <a:avLst/>
          </a:prstGeom>
          <a:ln w="38160">
            <a:solidFill>
              <a:srgbClr val="000000"/>
            </a:solidFill>
            <a:round/>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794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2023-07-10T14:03:36Z</dcterms:modified>
  <cp:revision>120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