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9.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0.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7.xml" ContentType="application/vnd.openxmlformats-officedocument.presentationml.slide+xml"/>
  <Override PartName="/ppt/slides/slide21.xml" ContentType="application/vnd.openxmlformats-officedocument.presentationml.slide+xml"/>
  <Override PartName="/ppt/slides/slide15.xml" ContentType="application/vnd.openxmlformats-officedocument.presentationml.slide+xml"/>
  <Override PartName="/ppt/slides/slide8.xml" ContentType="application/vnd.openxmlformats-officedocument.presentationml.slide+xml"/>
  <Override PartName="/ppt/slides/slide22.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9.xml" ContentType="application/vnd.openxmlformats-officedocument.presentationml.slide+xml"/>
  <Override PartName="/ppt/slides/_rels/slide18.xml.rels" ContentType="application/vnd.openxmlformats-package.relationships+xml"/>
  <Override PartName="/ppt/slides/_rels/slide11.xml.rels" ContentType="application/vnd.openxmlformats-package.relationships+xml"/>
  <Override PartName="/ppt/slides/_rels/slide17.xml.rels" ContentType="application/vnd.openxmlformats-package.relationships+xml"/>
  <Override PartName="/ppt/slides/_rels/slide10.xml.rels" ContentType="application/vnd.openxmlformats-package.relationships+xml"/>
  <Override PartName="/ppt/slides/_rels/slide16.xml.rels" ContentType="application/vnd.openxmlformats-package.relationships+xml"/>
  <Override PartName="/ppt/slides/_rels/slide15.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19.xml.rels" ContentType="application/vnd.openxmlformats-package.relationships+xml"/>
  <Override PartName="/ppt/slides/_rels/slide9.xml.rels" ContentType="application/vnd.openxmlformats-package.relationships+xml"/>
  <Override PartName="/ppt/slides/_rels/slide2.xml.rels" ContentType="application/vnd.openxmlformats-package.relationships+xml"/>
  <Override PartName="/ppt/slides/_rels/slide14.xml.rels" ContentType="application/vnd.openxmlformats-package.relationships+xml"/>
  <Override PartName="/ppt/slides/_rels/slide22.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21.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20.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slide18.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4120" cy="6840000"/>
          </a:xfrm>
          <a:prstGeom prst="rect">
            <a:avLst/>
          </a:prstGeom>
          <a:solidFill>
            <a:srgbClr val="ffffff"/>
          </a:solidFill>
          <a:ln w="12600">
            <a:noFill/>
          </a:ln>
        </p:spPr>
        <p:style>
          <a:lnRef idx="0"/>
          <a:fillRef idx="0"/>
          <a:effectRef idx="0"/>
          <a:fontRef idx="minor"/>
        </p:style>
      </p:sp>
      <p:pic>
        <p:nvPicPr>
          <p:cNvPr id="1" name="Picture 4" descr=""/>
          <p:cNvPicPr/>
          <p:nvPr/>
        </p:nvPicPr>
        <p:blipFill>
          <a:blip r:embed="rId3"/>
          <a:stretch/>
        </p:blipFill>
        <p:spPr>
          <a:xfrm>
            <a:off x="333000" y="1801080"/>
            <a:ext cx="2781000" cy="2781000"/>
          </a:xfrm>
          <a:prstGeom prst="rect">
            <a:avLst/>
          </a:prstGeom>
          <a:ln w="0">
            <a:noFill/>
          </a:ln>
        </p:spPr>
      </p:pic>
      <p:sp>
        <p:nvSpPr>
          <p:cNvPr id="2" name="Rectangle 5"/>
          <p:cNvSpPr/>
          <p:nvPr/>
        </p:nvSpPr>
        <p:spPr>
          <a:xfrm>
            <a:off x="3487320" y="1475280"/>
            <a:ext cx="8686440" cy="3844440"/>
          </a:xfrm>
          <a:prstGeom prst="rect">
            <a:avLst/>
          </a:prstGeom>
          <a:solidFill>
            <a:srgbClr val="9c0000"/>
          </a:solidFill>
          <a:ln w="12600">
            <a:noFill/>
          </a:ln>
        </p:spPr>
        <p:style>
          <a:lnRef idx="0"/>
          <a:fillRef idx="0"/>
          <a:effectRef idx="0"/>
          <a:fontRef idx="minor"/>
        </p:style>
      </p:sp>
      <p:sp>
        <p:nvSpPr>
          <p:cNvPr id="3" name="Rectangle 8"/>
          <p:cNvSpPr/>
          <p:nvPr/>
        </p:nvSpPr>
        <p:spPr>
          <a:xfrm>
            <a:off x="3487320" y="5337720"/>
            <a:ext cx="8686440" cy="366120"/>
          </a:xfrm>
          <a:prstGeom prst="rect">
            <a:avLst/>
          </a:prstGeom>
          <a:gradFill rotWithShape="0">
            <a:gsLst>
              <a:gs pos="0">
                <a:srgbClr val="c00000"/>
              </a:gs>
              <a:gs pos="100000">
                <a:srgbClr val="e9bf0e">
                  <a:alpha val="83137"/>
                </a:srgbClr>
              </a:gs>
            </a:gsLst>
            <a:lin ang="0"/>
          </a:gradFill>
          <a:ln w="1260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4120" cy="617040"/>
          </a:xfrm>
          <a:prstGeom prst="rect">
            <a:avLst/>
          </a:prstGeom>
          <a:ln w="0">
            <a:noFill/>
          </a:ln>
        </p:spPr>
      </p:pic>
      <p:sp>
        <p:nvSpPr>
          <p:cNvPr id="43" name="Rectangle 7"/>
          <p:cNvSpPr/>
          <p:nvPr/>
        </p:nvSpPr>
        <p:spPr>
          <a:xfrm>
            <a:off x="10868760" y="0"/>
            <a:ext cx="952560" cy="952560"/>
          </a:xfrm>
          <a:prstGeom prst="rect">
            <a:avLst/>
          </a:prstGeom>
          <a:solidFill>
            <a:srgbClr val="9c0000"/>
          </a:solidFill>
          <a:ln w="12600">
            <a:noFill/>
          </a:ln>
        </p:spPr>
        <p:style>
          <a:lnRef idx="0"/>
          <a:fillRef idx="0"/>
          <a:effectRef idx="0"/>
          <a:fontRef idx="minor"/>
        </p:style>
      </p:sp>
      <p:pic>
        <p:nvPicPr>
          <p:cNvPr id="44" name="Picture 10" descr=""/>
          <p:cNvPicPr/>
          <p:nvPr/>
        </p:nvPicPr>
        <p:blipFill>
          <a:blip r:embed="rId3"/>
          <a:stretch/>
        </p:blipFill>
        <p:spPr>
          <a:xfrm>
            <a:off x="10857240" y="-64440"/>
            <a:ext cx="1016640" cy="1016640"/>
          </a:xfrm>
          <a:prstGeom prst="rect">
            <a:avLst/>
          </a:prstGeom>
          <a:ln w="0">
            <a:noFill/>
          </a:ln>
        </p:spPr>
      </p:pic>
      <p:sp>
        <p:nvSpPr>
          <p:cNvPr id="45" name="TextBox 9"/>
          <p:cNvSpPr/>
          <p:nvPr/>
        </p:nvSpPr>
        <p:spPr>
          <a:xfrm>
            <a:off x="185400" y="6362280"/>
            <a:ext cx="46738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53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98440" cy="336672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3780000" y="2881080"/>
            <a:ext cx="808236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Montserrat Medium"/>
                <a:ea typeface="DejaVu Sans"/>
              </a:rPr>
              <a:t>Short Story</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
          <p:cNvSpPr/>
          <p:nvPr/>
        </p:nvSpPr>
        <p:spPr>
          <a:xfrm>
            <a:off x="541440" y="829080"/>
            <a:ext cx="10977840" cy="4462200"/>
          </a:xfrm>
          <a:prstGeom prst="rect">
            <a:avLst/>
          </a:prstGeom>
          <a:noFill/>
          <a:ln w="0">
            <a:noFill/>
          </a:ln>
        </p:spPr>
        <p:style>
          <a:lnRef idx="0"/>
          <a:fillRef idx="0"/>
          <a:effectRef idx="0"/>
          <a:fontRef idx="minor"/>
        </p:style>
        <p:txBody>
          <a:bodyPr lIns="90000" rIns="90000" tIns="45000" bIns="45000" anchor="t">
            <a:noAutofit/>
          </a:bodyPr>
          <a:p>
            <a:pPr algn="just">
              <a:lnSpc>
                <a:spcPct val="200000"/>
              </a:lnSpc>
              <a:buNone/>
            </a:pPr>
            <a:endParaRPr b="0" lang="en-PH" sz="1800" spc="-1" strike="noStrike">
              <a:latin typeface="Arial"/>
            </a:endParaRPr>
          </a:p>
          <a:p>
            <a:pPr algn="just">
              <a:lnSpc>
                <a:spcPct val="200000"/>
              </a:lnSpc>
              <a:buNone/>
            </a:pPr>
            <a:r>
              <a:rPr b="0" lang="en-PH" sz="1800" spc="-1" strike="noStrike">
                <a:solidFill>
                  <a:srgbClr val="000000"/>
                </a:solidFill>
                <a:latin typeface="Lato"/>
                <a:ea typeface="€^áìþ"/>
              </a:rPr>
              <a:t>	</a:t>
            </a:r>
            <a:r>
              <a:rPr b="0" lang="en-PH" sz="1800" spc="-1" strike="noStrike">
                <a:solidFill>
                  <a:srgbClr val="000000"/>
                </a:solidFill>
                <a:latin typeface="Lato"/>
                <a:ea typeface="€^áìþ"/>
              </a:rPr>
              <a:t>	</a:t>
            </a:r>
            <a:r>
              <a:rPr b="0" lang="en-PH" sz="1800" spc="-1" strike="noStrike">
                <a:solidFill>
                  <a:srgbClr val="000000"/>
                </a:solidFill>
                <a:latin typeface="Lato"/>
                <a:ea typeface="€^áìþ"/>
              </a:rPr>
              <a:t>	</a:t>
            </a:r>
            <a:r>
              <a:rPr b="0" lang="en-PH" sz="1800" spc="-1" strike="noStrike">
                <a:solidFill>
                  <a:srgbClr val="000000"/>
                </a:solidFill>
                <a:latin typeface="Lato"/>
                <a:ea typeface="€^áìþ"/>
              </a:rPr>
              <a:t>He wished as he looked at her that he had a sister who could help his mother with the housework. He pitied her, doing all the housework alone. Dodong said while his mother was out that he was going to marry Teang. There it was out, what he had to say, and over which he had done so much thinking. He had said it without any effort at all and self-consciousness. Dodong felt relieved and looked at his father expectantly. A decrescent moon outside shed its feeble light into the window, graying the still black temples of his father. His father looked old now. “I am going to marry Teang,” Dodong said. His father looked at him silently and stopped sucking the broken tooth. The silence became intense and cruel, and Dodong wished his father would suck that troublous tooth again. </a:t>
            </a:r>
            <a:endParaRPr b="0" lang="en-PH" sz="1800" spc="-1" strike="noStrike">
              <a:latin typeface="Arial"/>
            </a:endParaRPr>
          </a:p>
        </p:txBody>
      </p:sp>
      <p:sp>
        <p:nvSpPr>
          <p:cNvPr id="142" name="TextBox 8"/>
          <p:cNvSpPr/>
          <p:nvPr/>
        </p:nvSpPr>
        <p:spPr>
          <a:xfrm>
            <a:off x="411840" y="181080"/>
            <a:ext cx="1042236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Short Story</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
          <p:cNvSpPr/>
          <p:nvPr/>
        </p:nvSpPr>
        <p:spPr>
          <a:xfrm>
            <a:off x="541440" y="1441080"/>
            <a:ext cx="10977840" cy="4462200"/>
          </a:xfrm>
          <a:prstGeom prst="rect">
            <a:avLst/>
          </a:prstGeom>
          <a:noFill/>
          <a:ln w="0">
            <a:noFill/>
          </a:ln>
        </p:spPr>
        <p:style>
          <a:lnRef idx="0"/>
          <a:fillRef idx="0"/>
          <a:effectRef idx="0"/>
          <a:fontRef idx="minor"/>
        </p:style>
        <p:txBody>
          <a:bodyPr lIns="90000" rIns="90000" tIns="45000" bIns="45000" anchor="t">
            <a:noAutofit/>
          </a:bodyPr>
          <a:p>
            <a:pPr algn="just">
              <a:lnSpc>
                <a:spcPct val="200000"/>
              </a:lnSpc>
              <a:buNone/>
            </a:pPr>
            <a:r>
              <a:rPr b="0" lang="en-PH" sz="1800" spc="-1" strike="noStrike">
                <a:solidFill>
                  <a:srgbClr val="000000"/>
                </a:solidFill>
                <a:latin typeface="Lato"/>
                <a:ea typeface="€^áìþ"/>
              </a:rPr>
              <a:t>	</a:t>
            </a:r>
            <a:r>
              <a:rPr b="0" lang="en-PH" sz="1800" spc="-1" strike="noStrike">
                <a:solidFill>
                  <a:srgbClr val="000000"/>
                </a:solidFill>
                <a:latin typeface="Lato"/>
                <a:ea typeface="€^áìþ"/>
              </a:rPr>
              <a:t>	</a:t>
            </a:r>
            <a:r>
              <a:rPr b="0" lang="en-PH" sz="1800" spc="-1" strike="noStrike">
                <a:solidFill>
                  <a:srgbClr val="000000"/>
                </a:solidFill>
                <a:latin typeface="Lato"/>
                <a:ea typeface="€^áìþ"/>
              </a:rPr>
              <a:t>	</a:t>
            </a:r>
            <a:r>
              <a:rPr b="0" lang="en-PH" sz="1800" spc="-1" strike="noStrike">
                <a:solidFill>
                  <a:srgbClr val="000000"/>
                </a:solidFill>
                <a:latin typeface="Lato"/>
                <a:ea typeface="€^áìþ"/>
              </a:rPr>
              <a:t>Dodong was uncomfortable and then became angry because his father kept looking at him without uttering anything. “I will marry Teang,” Dodong repeated. “I will marry Teang.” His father kept gazing at him in inflexible silence and Dodong fidgeted on his seat. “I asked her last night to marry me and she said... yes. I want your permission. I... want... it....” There was an impatient clamor in his voice, an exacting protest at this coldness, this indifference. Dodong looked at his father sourly. He cracked his knuckles one by one, and the little sounds it made broke the night stillness dully.</a:t>
            </a:r>
            <a:endParaRPr b="0" lang="en-PH" sz="1800" spc="-1" strike="noStrike">
              <a:latin typeface="Arial"/>
            </a:endParaRPr>
          </a:p>
        </p:txBody>
      </p:sp>
      <p:sp>
        <p:nvSpPr>
          <p:cNvPr id="144" name="TextBox 17"/>
          <p:cNvSpPr/>
          <p:nvPr/>
        </p:nvSpPr>
        <p:spPr>
          <a:xfrm>
            <a:off x="411840" y="181080"/>
            <a:ext cx="1042236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Short Story</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
          <p:cNvSpPr/>
          <p:nvPr/>
        </p:nvSpPr>
        <p:spPr>
          <a:xfrm>
            <a:off x="541440" y="1297080"/>
            <a:ext cx="10977840" cy="4462200"/>
          </a:xfrm>
          <a:prstGeom prst="rect">
            <a:avLst/>
          </a:prstGeom>
          <a:noFill/>
          <a:ln w="0">
            <a:noFill/>
          </a:ln>
        </p:spPr>
        <p:style>
          <a:lnRef idx="0"/>
          <a:fillRef idx="0"/>
          <a:effectRef idx="0"/>
          <a:fontRef idx="minor"/>
        </p:style>
        <p:txBody>
          <a:bodyPr lIns="90000" rIns="90000" tIns="45000" bIns="45000" anchor="t">
            <a:noAutofit/>
          </a:bodyPr>
          <a:p>
            <a:pPr algn="just">
              <a:lnSpc>
                <a:spcPct val="200000"/>
              </a:lnSpc>
              <a:buNone/>
            </a:pPr>
            <a:r>
              <a:rPr b="0" lang="en-PH" sz="1800" spc="-1" strike="noStrike">
                <a:solidFill>
                  <a:srgbClr val="000000"/>
                </a:solidFill>
                <a:latin typeface="Lato"/>
                <a:ea typeface="€^áìþ"/>
              </a:rPr>
              <a:t>	</a:t>
            </a:r>
            <a:r>
              <a:rPr b="0" lang="en-PH" sz="1800" spc="-1" strike="noStrike">
                <a:solidFill>
                  <a:srgbClr val="000000"/>
                </a:solidFill>
                <a:latin typeface="Lato"/>
                <a:ea typeface="€^áìþ"/>
              </a:rPr>
              <a:t>	</a:t>
            </a:r>
            <a:r>
              <a:rPr b="0" lang="en-PH" sz="1800" spc="-1" strike="noStrike">
                <a:solidFill>
                  <a:srgbClr val="000000"/>
                </a:solidFill>
                <a:latin typeface="Lato"/>
                <a:ea typeface="€^áìþ"/>
              </a:rPr>
              <a:t> “</a:t>
            </a:r>
            <a:r>
              <a:rPr b="0" lang="en-PH" sz="1800" spc="-1" strike="noStrike">
                <a:solidFill>
                  <a:srgbClr val="000000"/>
                </a:solidFill>
                <a:latin typeface="Lato"/>
                <a:ea typeface="€^áìþ"/>
              </a:rPr>
              <a:t>Must you marry, Dodong?” Dodong resented his father’s questions; his father himself had married. Dodong made a quick impassioned essay in his mind about selfishness, but later he got confused. “You are very young, Dodong.” “I’m... seventeen.” “That’s very young to get married at.” “I ... I want to marry ... Teang is a good girl.” “Tell your mother,” his father said.  “You tell her, Tatay.” “Dodong, you tell your Inay.” “You tell her.” “All right, Dodong.” “You will let me marry Teang?” “Son, if that is your wish... of course...” There was a strange helpless light in his father’s eyes. Dodong did not read it, too absorbed was he in himself. </a:t>
            </a:r>
            <a:endParaRPr b="0" lang="en-PH" sz="1800" spc="-1" strike="noStrike">
              <a:latin typeface="Arial"/>
            </a:endParaRPr>
          </a:p>
        </p:txBody>
      </p:sp>
      <p:sp>
        <p:nvSpPr>
          <p:cNvPr id="146" name="TextBox 20"/>
          <p:cNvSpPr/>
          <p:nvPr/>
        </p:nvSpPr>
        <p:spPr>
          <a:xfrm>
            <a:off x="411840" y="181080"/>
            <a:ext cx="1042236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Short Story</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
          <p:cNvSpPr/>
          <p:nvPr/>
        </p:nvSpPr>
        <p:spPr>
          <a:xfrm>
            <a:off x="541440" y="1117080"/>
            <a:ext cx="10977840" cy="4462200"/>
          </a:xfrm>
          <a:prstGeom prst="rect">
            <a:avLst/>
          </a:prstGeom>
          <a:noFill/>
          <a:ln w="0">
            <a:noFill/>
          </a:ln>
        </p:spPr>
        <p:style>
          <a:lnRef idx="0"/>
          <a:fillRef idx="0"/>
          <a:effectRef idx="0"/>
          <a:fontRef idx="minor"/>
        </p:style>
        <p:txBody>
          <a:bodyPr lIns="90000" rIns="90000" tIns="45000" bIns="45000" anchor="t">
            <a:noAutofit/>
          </a:bodyPr>
          <a:p>
            <a:pPr algn="just">
              <a:lnSpc>
                <a:spcPct val="200000"/>
              </a:lnSpc>
              <a:buNone/>
            </a:pPr>
            <a:r>
              <a:rPr b="0" lang="en-PH" sz="1800" spc="-1" strike="noStrike">
                <a:solidFill>
                  <a:srgbClr val="000000"/>
                </a:solidFill>
                <a:latin typeface="Lato"/>
                <a:ea typeface="€^áìþ"/>
              </a:rPr>
              <a:t>	</a:t>
            </a:r>
            <a:r>
              <a:rPr b="0" lang="en-PH" sz="1800" spc="-1" strike="noStrike">
                <a:solidFill>
                  <a:srgbClr val="000000"/>
                </a:solidFill>
                <a:latin typeface="Lato"/>
                <a:ea typeface="€^áìþ"/>
              </a:rPr>
              <a:t>	</a:t>
            </a:r>
            <a:r>
              <a:rPr b="0" lang="en-PH" sz="1800" spc="-1" strike="noStrike">
                <a:solidFill>
                  <a:srgbClr val="000000"/>
                </a:solidFill>
                <a:latin typeface="Lato"/>
                <a:ea typeface="€^áìþ"/>
              </a:rPr>
              <a:t>	</a:t>
            </a:r>
            <a:r>
              <a:rPr b="0" lang="en-PH" sz="1800" spc="-1" strike="noStrike">
                <a:solidFill>
                  <a:srgbClr val="000000"/>
                </a:solidFill>
                <a:latin typeface="Lato"/>
                <a:ea typeface="€^áìþ"/>
              </a:rPr>
              <a:t>Dodong was immensely glad he had asserted himself. He lost his resentment for his father. For a while, he even felt sorry for him about the diseased tooth. Then he confined his mind to dreaming of Teang and himself. Sweet young dream … Dodong stood in the sweltering noon heat, sweating profusely, so that his camiseta was damp. He was still like a tree and his thoughts were confused. His mother had told him not to leave the house, but he had left. He had wanted to get out of it without clear reason at all. He was afraid, he felt afraid of the house. It had seemed to cage him, to compress his thoughts with severe tyranny. Afraid also of Teang. Teang was giving birth in the house; she gave screams that chilled his blood. He did not want her to scream like that, he seemed to be rebuking him. </a:t>
            </a:r>
            <a:endParaRPr b="0" lang="en-PH" sz="1800" spc="-1" strike="noStrike">
              <a:latin typeface="Arial"/>
            </a:endParaRPr>
          </a:p>
        </p:txBody>
      </p:sp>
      <p:sp>
        <p:nvSpPr>
          <p:cNvPr id="148" name="TextBox 10"/>
          <p:cNvSpPr/>
          <p:nvPr/>
        </p:nvSpPr>
        <p:spPr>
          <a:xfrm>
            <a:off x="411840" y="181080"/>
            <a:ext cx="1042236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Short Story</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
          <p:cNvSpPr/>
          <p:nvPr/>
        </p:nvSpPr>
        <p:spPr>
          <a:xfrm>
            <a:off x="541440" y="1225080"/>
            <a:ext cx="10977840" cy="4462200"/>
          </a:xfrm>
          <a:prstGeom prst="rect">
            <a:avLst/>
          </a:prstGeom>
          <a:noFill/>
          <a:ln w="0">
            <a:noFill/>
          </a:ln>
        </p:spPr>
        <p:style>
          <a:lnRef idx="0"/>
          <a:fillRef idx="0"/>
          <a:effectRef idx="0"/>
          <a:fontRef idx="minor"/>
        </p:style>
        <p:txBody>
          <a:bodyPr lIns="90000" rIns="90000" tIns="45000" bIns="45000" anchor="t">
            <a:noAutofit/>
          </a:bodyPr>
          <a:p>
            <a:pPr algn="just">
              <a:lnSpc>
                <a:spcPct val="200000"/>
              </a:lnSpc>
              <a:buNone/>
            </a:pPr>
            <a:r>
              <a:rPr b="0" lang="en-PH" sz="1800" spc="-1" strike="noStrike">
                <a:solidFill>
                  <a:srgbClr val="000000"/>
                </a:solidFill>
                <a:latin typeface="Lato"/>
                <a:ea typeface="€^áìþ"/>
              </a:rPr>
              <a:t>	</a:t>
            </a:r>
            <a:r>
              <a:rPr b="0" lang="en-PH" sz="1800" spc="-1" strike="noStrike">
                <a:solidFill>
                  <a:srgbClr val="000000"/>
                </a:solidFill>
                <a:latin typeface="Lato"/>
                <a:ea typeface="€^áìþ"/>
              </a:rPr>
              <a:t>	</a:t>
            </a:r>
            <a:r>
              <a:rPr b="0" lang="en-PH" sz="1800" spc="-1" strike="noStrike">
                <a:solidFill>
                  <a:srgbClr val="000000"/>
                </a:solidFill>
                <a:latin typeface="Lato"/>
                <a:ea typeface="€^áìþ"/>
              </a:rPr>
              <a:t>	</a:t>
            </a:r>
            <a:r>
              <a:rPr b="0" lang="en-PH" sz="1800" spc="-1" strike="noStrike">
                <a:solidFill>
                  <a:srgbClr val="000000"/>
                </a:solidFill>
                <a:latin typeface="Lato"/>
                <a:ea typeface="€^áìþ"/>
              </a:rPr>
              <a:t>He began to wonder madly if the process of childbirth was really painful. Some women, when they gave birth, did not cry. In a few moments, he would be a father. “Father, father,” he whispered the word with awe, with strangeness. He was young, he realized now, contradicting himself of nine months ago. He was very young … he felt queer, troubled, and comfortable ... “Your son,” people would soon be telling him. “Your son, Dodong.” He heard his mother’s voice from the house. “Come up, Dodong. It’s over.” Of a sudden, he felt terribly embarrassed as he looked at her. Somehow he was ashamed to his mother of his youthful paternity. </a:t>
            </a:r>
            <a:endParaRPr b="0" lang="en-PH" sz="1800" spc="-1" strike="noStrike">
              <a:latin typeface="Arial"/>
            </a:endParaRPr>
          </a:p>
        </p:txBody>
      </p:sp>
      <p:sp>
        <p:nvSpPr>
          <p:cNvPr id="150" name="TextBox 11"/>
          <p:cNvSpPr/>
          <p:nvPr/>
        </p:nvSpPr>
        <p:spPr>
          <a:xfrm>
            <a:off x="411840" y="181080"/>
            <a:ext cx="1042236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Short Story</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
          <p:cNvSpPr/>
          <p:nvPr/>
        </p:nvSpPr>
        <p:spPr>
          <a:xfrm>
            <a:off x="541440" y="1189080"/>
            <a:ext cx="10977840" cy="4462200"/>
          </a:xfrm>
          <a:prstGeom prst="rect">
            <a:avLst/>
          </a:prstGeom>
          <a:noFill/>
          <a:ln w="0">
            <a:noFill/>
          </a:ln>
        </p:spPr>
        <p:style>
          <a:lnRef idx="0"/>
          <a:fillRef idx="0"/>
          <a:effectRef idx="0"/>
          <a:fontRef idx="minor"/>
        </p:style>
        <p:txBody>
          <a:bodyPr lIns="90000" rIns="90000" tIns="45000" bIns="45000" anchor="t">
            <a:noAutofit/>
          </a:bodyPr>
          <a:p>
            <a:pPr algn="just">
              <a:lnSpc>
                <a:spcPct val="200000"/>
              </a:lnSpc>
              <a:buNone/>
            </a:pPr>
            <a:r>
              <a:rPr b="0" lang="en-PH" sz="1800" spc="-1" strike="noStrike">
                <a:solidFill>
                  <a:srgbClr val="000000"/>
                </a:solidFill>
                <a:latin typeface="Lato"/>
                <a:ea typeface="€^áìþ"/>
              </a:rPr>
              <a:t>	</a:t>
            </a:r>
            <a:r>
              <a:rPr b="0" lang="en-PH" sz="1800" spc="-1" strike="noStrike">
                <a:solidFill>
                  <a:srgbClr val="000000"/>
                </a:solidFill>
                <a:latin typeface="Lato"/>
                <a:ea typeface="€^áìþ"/>
              </a:rPr>
              <a:t>	</a:t>
            </a:r>
            <a:r>
              <a:rPr b="0" lang="en-PH" sz="1800" spc="-1" strike="noStrike">
                <a:solidFill>
                  <a:srgbClr val="000000"/>
                </a:solidFill>
                <a:latin typeface="Lato"/>
                <a:ea typeface="€^áìþ"/>
              </a:rPr>
              <a:t>	</a:t>
            </a:r>
            <a:r>
              <a:rPr b="0" lang="en-PH" sz="1800" spc="-1" strike="noStrike">
                <a:solidFill>
                  <a:srgbClr val="000000"/>
                </a:solidFill>
                <a:latin typeface="Lato"/>
                <a:ea typeface="€^áìþ"/>
              </a:rPr>
              <a:t>It made him feel guilty as if he had taken something not properly his. He dropped his eyes and pretended to dust the dirt off his </a:t>
            </a:r>
            <a:r>
              <a:rPr b="0" lang="en-PH" sz="1800" spc="-1" strike="noStrike">
                <a:solidFill>
                  <a:srgbClr val="000000"/>
                </a:solidFill>
                <a:latin typeface="Lato"/>
                <a:ea typeface="DejaVu Sans"/>
              </a:rPr>
              <a:t>kundiman shorts. “Dodong,” his </a:t>
            </a:r>
            <a:r>
              <a:rPr b="0" lang="en-PH" sz="1800" spc="-1" strike="noStrike">
                <a:solidFill>
                  <a:srgbClr val="000000"/>
                </a:solidFill>
                <a:latin typeface="Lato"/>
                <a:ea typeface="€^áìþ"/>
              </a:rPr>
              <a:t>mother called again. “Dodong.” He turned to look again and this time he saw his father beside </a:t>
            </a:r>
            <a:r>
              <a:rPr b="0" lang="en-PH" sz="1800" spc="-1" strike="noStrike">
                <a:solidFill>
                  <a:srgbClr val="000000"/>
                </a:solidFill>
                <a:latin typeface="Lato"/>
                <a:ea typeface="DejaVu Sans"/>
              </a:rPr>
              <a:t>his mother. “It is a boy,” his father said. He beckoned Dodong to come up. Dodong felt more embarrassed and did not move. What a moment for him. </a:t>
            </a:r>
            <a:r>
              <a:rPr b="0" lang="en-PH" sz="1800" spc="-1" strike="noStrike">
                <a:solidFill>
                  <a:srgbClr val="000000"/>
                </a:solidFill>
                <a:latin typeface="Lato"/>
                <a:ea typeface="€^áìþ"/>
              </a:rPr>
              <a:t>His parents’ eyes seemed to pierce him through and he felt limp. “Dodong, you come up. You come up,” his father said. Dodong did not want to come up and stayed in the sun. “Dodong. Dodong.” “I’ll … come up.” Dodong traced tremulous steps on the dry parched yard. He ascended the bamboo steps slowly. </a:t>
            </a:r>
            <a:endParaRPr b="0" lang="en-PH" sz="1800" spc="-1" strike="noStrike">
              <a:latin typeface="Arial"/>
            </a:endParaRPr>
          </a:p>
        </p:txBody>
      </p:sp>
      <p:sp>
        <p:nvSpPr>
          <p:cNvPr id="152" name="TextBox 21"/>
          <p:cNvSpPr/>
          <p:nvPr/>
        </p:nvSpPr>
        <p:spPr>
          <a:xfrm>
            <a:off x="411840" y="181080"/>
            <a:ext cx="1042236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Short Story</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 name=""/>
          <p:cNvSpPr/>
          <p:nvPr/>
        </p:nvSpPr>
        <p:spPr>
          <a:xfrm>
            <a:off x="541440" y="1369080"/>
            <a:ext cx="10977840" cy="4462200"/>
          </a:xfrm>
          <a:prstGeom prst="rect">
            <a:avLst/>
          </a:prstGeom>
          <a:noFill/>
          <a:ln w="0">
            <a:noFill/>
          </a:ln>
        </p:spPr>
        <p:style>
          <a:lnRef idx="0"/>
          <a:fillRef idx="0"/>
          <a:effectRef idx="0"/>
          <a:fontRef idx="minor"/>
        </p:style>
        <p:txBody>
          <a:bodyPr lIns="90000" rIns="90000" tIns="45000" bIns="45000" anchor="t">
            <a:noAutofit/>
          </a:bodyPr>
          <a:p>
            <a:pPr algn="just">
              <a:lnSpc>
                <a:spcPct val="200000"/>
              </a:lnSpc>
              <a:buNone/>
            </a:pPr>
            <a:r>
              <a:rPr b="0" lang="en-PH" sz="1800" spc="-1" strike="noStrike">
                <a:solidFill>
                  <a:srgbClr val="000000"/>
                </a:solidFill>
                <a:latin typeface="Lato"/>
                <a:ea typeface="€^áìþ"/>
              </a:rPr>
              <a:t>	</a:t>
            </a:r>
            <a:r>
              <a:rPr b="0" lang="en-PH" sz="1800" spc="-1" strike="noStrike">
                <a:solidFill>
                  <a:srgbClr val="000000"/>
                </a:solidFill>
                <a:latin typeface="Lato"/>
                <a:ea typeface="€^áìþ"/>
              </a:rPr>
              <a:t>	</a:t>
            </a:r>
            <a:r>
              <a:rPr b="0" lang="en-PH" sz="1800" spc="-1" strike="noStrike">
                <a:solidFill>
                  <a:srgbClr val="000000"/>
                </a:solidFill>
                <a:latin typeface="Lato"/>
                <a:ea typeface="€^áìþ"/>
              </a:rPr>
              <a:t> </a:t>
            </a:r>
            <a:r>
              <a:rPr b="0" lang="en-PH" sz="1800" spc="-1" strike="noStrike">
                <a:solidFill>
                  <a:srgbClr val="000000"/>
                </a:solidFill>
                <a:latin typeface="Lato"/>
                <a:ea typeface="€^áìþ"/>
              </a:rPr>
              <a:t>	</a:t>
            </a:r>
            <a:r>
              <a:rPr b="0" lang="en-PH" sz="1800" spc="-1" strike="noStrike">
                <a:solidFill>
                  <a:srgbClr val="000000"/>
                </a:solidFill>
                <a:latin typeface="Lato"/>
                <a:ea typeface="€^áìþ"/>
              </a:rPr>
              <a:t>His heart pounded mercilessly in him. Within, he avoided his parents’ eyes. He walked ahead of them so that they should not see his face. </a:t>
            </a:r>
            <a:r>
              <a:rPr b="0" lang="en-PH" sz="1800" spc="-1" strike="noStrike">
                <a:solidFill>
                  <a:srgbClr val="000000"/>
                </a:solidFill>
                <a:latin typeface="Lato"/>
                <a:ea typeface="€^áìþ"/>
              </a:rPr>
              <a:t>	</a:t>
            </a:r>
            <a:r>
              <a:rPr b="0" lang="en-PH" sz="1800" spc="-1" strike="noStrike">
                <a:solidFill>
                  <a:srgbClr val="000000"/>
                </a:solidFill>
                <a:latin typeface="Lato"/>
                <a:ea typeface="€^áìþ"/>
              </a:rPr>
              <a:t>He felt guilty and untrue. He felt like crying. His eyes smarted and his chest wanted to burst. He wanted somebody to punish him. His father thrust his hand in his and gripped it gently. “Son,” his father said. And his mother: “Dodong.” How kind were their voices. They flowed into him, making him strong. “Teang!” Dodong said. “She’s sleeping. But you go in …” His father led him to the small sawali room.  Dodong saw Teang, his wife, asleep on the papag with her black hair soft around her face.</a:t>
            </a:r>
            <a:endParaRPr b="0" lang="en-PH" sz="1800" spc="-1" strike="noStrike">
              <a:latin typeface="Arial"/>
            </a:endParaRPr>
          </a:p>
        </p:txBody>
      </p:sp>
      <p:sp>
        <p:nvSpPr>
          <p:cNvPr id="154" name="TextBox 18"/>
          <p:cNvSpPr/>
          <p:nvPr/>
        </p:nvSpPr>
        <p:spPr>
          <a:xfrm>
            <a:off x="411840" y="181080"/>
            <a:ext cx="1042236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Short Story</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
          <p:cNvSpPr/>
          <p:nvPr/>
        </p:nvSpPr>
        <p:spPr>
          <a:xfrm>
            <a:off x="541440" y="1405080"/>
            <a:ext cx="10977840" cy="4462200"/>
          </a:xfrm>
          <a:prstGeom prst="rect">
            <a:avLst/>
          </a:prstGeom>
          <a:noFill/>
          <a:ln w="0">
            <a:noFill/>
          </a:ln>
        </p:spPr>
        <p:style>
          <a:lnRef idx="0"/>
          <a:fillRef idx="0"/>
          <a:effectRef idx="0"/>
          <a:fontRef idx="minor"/>
        </p:style>
        <p:txBody>
          <a:bodyPr lIns="90000" rIns="90000" tIns="45000" bIns="45000" anchor="t">
            <a:noAutofit/>
          </a:bodyPr>
          <a:p>
            <a:pPr algn="just">
              <a:lnSpc>
                <a:spcPct val="2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He did not want her to look that pale… Dodong wanted to touch her, to push away the stray whip of hair that touched her lips. But again that feeling of embarrassment came over him and before his parents, he did not want to be demonstrative. The hilot was wrapping the child. Dodong heard it cry. The thin voice pierced him queerly. He could not control the swelling of happiness in him. “You give him to me. You give him to me,” Dodong said. </a:t>
            </a:r>
            <a:r>
              <a:rPr b="0" lang="en-PH" sz="1800" spc="-1" strike="noStrike">
                <a:solidFill>
                  <a:srgbClr val="000000"/>
                </a:solidFill>
                <a:latin typeface="Lato"/>
                <a:ea typeface="€^áìþ"/>
              </a:rPr>
              <a:t>	</a:t>
            </a:r>
            <a:r>
              <a:rPr b="0" lang="en-PH" sz="1800" spc="-1" strike="noStrike">
                <a:solidFill>
                  <a:srgbClr val="000000"/>
                </a:solidFill>
                <a:latin typeface="Lato"/>
                <a:ea typeface="€^áìþ"/>
              </a:rPr>
              <a:t>When Blas was eighteen he came home one night very flustered and happy. It was late at night and Teang and the other children were asleep. Dodong heard Blas’s steps, for he could not sleep well of nights. He watched Blas undress in the dark and lie down softly. </a:t>
            </a:r>
            <a:endParaRPr b="0" lang="en-PH" sz="1800" spc="-1" strike="noStrike">
              <a:latin typeface="Arial"/>
            </a:endParaRPr>
          </a:p>
        </p:txBody>
      </p:sp>
      <p:sp>
        <p:nvSpPr>
          <p:cNvPr id="156" name="TextBox 12"/>
          <p:cNvSpPr/>
          <p:nvPr/>
        </p:nvSpPr>
        <p:spPr>
          <a:xfrm>
            <a:off x="411840" y="181080"/>
            <a:ext cx="1042236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Short Story</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 name=""/>
          <p:cNvSpPr/>
          <p:nvPr/>
        </p:nvSpPr>
        <p:spPr>
          <a:xfrm>
            <a:off x="541440" y="1225080"/>
            <a:ext cx="10977840" cy="4462200"/>
          </a:xfrm>
          <a:prstGeom prst="rect">
            <a:avLst/>
          </a:prstGeom>
          <a:noFill/>
          <a:ln w="0">
            <a:noFill/>
          </a:ln>
        </p:spPr>
        <p:style>
          <a:lnRef idx="0"/>
          <a:fillRef idx="0"/>
          <a:effectRef idx="0"/>
          <a:fontRef idx="minor"/>
        </p:style>
        <p:txBody>
          <a:bodyPr lIns="90000" rIns="90000" tIns="45000" bIns="45000" anchor="t">
            <a:noAutofit/>
          </a:bodyPr>
          <a:p>
            <a:pPr algn="just">
              <a:lnSpc>
                <a:spcPct val="2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Blas was restless on his mat and could not sleep. Dodong called his name and asked why he did not sleep. Blas said he could not sleep. “You better go to sleep. It is late,” Dodong said. Blas raised himself on his elbow and muttered something in a low fluttering voice. Dodong did not answer and tried to sleep. “Itay ...,” Blas called softly. Dodong stirred and asked him what was it. “I am going to marry Tona. She accepted me tonight.” Dodong lay on the red pillow without moving. “Itay, you think it over.” Dodong lay silent. “I love Tona and ... I want her.”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Dodong rose from his mat and told Blas to follow him. They descended to the yard, where everything was still and quiet. The moonlight was cold and white. “You want to marry Tona,” Dodong said. He did not want Blas to marry yet. </a:t>
            </a:r>
            <a:endParaRPr b="0" lang="en-PH" sz="1800" spc="-1" strike="noStrike">
              <a:latin typeface="Arial"/>
            </a:endParaRPr>
          </a:p>
        </p:txBody>
      </p:sp>
      <p:sp>
        <p:nvSpPr>
          <p:cNvPr id="158" name="TextBox 13"/>
          <p:cNvSpPr/>
          <p:nvPr/>
        </p:nvSpPr>
        <p:spPr>
          <a:xfrm>
            <a:off x="411840" y="181080"/>
            <a:ext cx="1042236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Short Story</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9" name=""/>
          <p:cNvSpPr/>
          <p:nvPr/>
        </p:nvSpPr>
        <p:spPr>
          <a:xfrm>
            <a:off x="541440" y="1297080"/>
            <a:ext cx="10977840" cy="4462200"/>
          </a:xfrm>
          <a:prstGeom prst="rect">
            <a:avLst/>
          </a:prstGeom>
          <a:noFill/>
          <a:ln w="0">
            <a:noFill/>
          </a:ln>
        </p:spPr>
        <p:style>
          <a:lnRef idx="0"/>
          <a:fillRef idx="0"/>
          <a:effectRef idx="0"/>
          <a:fontRef idx="minor"/>
        </p:style>
        <p:txBody>
          <a:bodyPr lIns="90000" rIns="90000" tIns="45000" bIns="45000" anchor="t">
            <a:noAutofit/>
          </a:bodyPr>
          <a:p>
            <a:pPr algn="just">
              <a:lnSpc>
                <a:spcPct val="2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Blas was very young. The life that would follow marriage would be hard ... “Yes.” “Must you marry?” Blas’s voice stilled with resentment. “I will marry Tona.” Dodong kept silent, hurt. “You have objections, Itay?” Blas asked acridly. “Son ... n-none...” (But truly, God, I don’t want Blas to marry yet ... not yet. I don’t want Blas to marry yet ...). But he was helpless. He could not do anything. Youth must triumph ... now. Love must triumph ... now. Afterward ... it will be life. As long ago, youth and love did triumph for Dodong ... and then life. Dodong looked wistfully at his young son in the moonlight. He felt extremely sad and sorry for him.</a:t>
            </a:r>
            <a:endParaRPr b="0" lang="en-PH" sz="1800" spc="-1" strike="noStrike">
              <a:latin typeface="Arial"/>
            </a:endParaRPr>
          </a:p>
        </p:txBody>
      </p:sp>
      <p:sp>
        <p:nvSpPr>
          <p:cNvPr id="160" name="TextBox 14"/>
          <p:cNvSpPr/>
          <p:nvPr/>
        </p:nvSpPr>
        <p:spPr>
          <a:xfrm>
            <a:off x="411840" y="181080"/>
            <a:ext cx="1042236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Short Story</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720000" y="936000"/>
            <a:ext cx="10977840" cy="4462200"/>
          </a:xfrm>
          <a:prstGeom prst="rect">
            <a:avLst/>
          </a:prstGeom>
          <a:noFill/>
          <a:ln w="0">
            <a:noFill/>
          </a:ln>
        </p:spPr>
        <p:style>
          <a:lnRef idx="0"/>
          <a:fillRef idx="0"/>
          <a:effectRef idx="0"/>
          <a:fontRef idx="minor"/>
        </p:style>
        <p:txBody>
          <a:bodyPr lIns="90000" rIns="90000" tIns="45000" bIns="45000" anchor="t">
            <a:noAutofit/>
          </a:bodyPr>
          <a:p>
            <a:pPr algn="just">
              <a:lnSpc>
                <a:spcPct val="2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 </a:t>
            </a:r>
            <a:r>
              <a:rPr b="1" lang="en-PH" sz="1800" spc="-1" strike="noStrike">
                <a:solidFill>
                  <a:srgbClr val="000000"/>
                </a:solidFill>
                <a:latin typeface="Lato"/>
                <a:ea typeface="DejaVu Sans"/>
              </a:rPr>
              <a:t>short story</a:t>
            </a:r>
            <a:r>
              <a:rPr b="0" lang="en-PH" sz="1800" spc="-1" strike="noStrike">
                <a:solidFill>
                  <a:srgbClr val="000000"/>
                </a:solidFill>
                <a:latin typeface="Lato"/>
                <a:ea typeface="DejaVu Sans"/>
              </a:rPr>
              <a:t> is a fully developed story that focuses on incidents—big or small. It induces strong feelings from its readers. </a:t>
            </a:r>
            <a:endParaRPr b="0" lang="en-PH" sz="1800" spc="-1" strike="noStrike">
              <a:latin typeface="Arial"/>
            </a:endParaRPr>
          </a:p>
          <a:p>
            <a:pPr algn="just">
              <a:lnSpc>
                <a:spcPct val="200000"/>
              </a:lnSpc>
              <a:buNone/>
            </a:pPr>
            <a:r>
              <a:rPr b="1" lang="en-PH" sz="1800" spc="-1" strike="noStrike">
                <a:solidFill>
                  <a:srgbClr val="000000"/>
                </a:solidFill>
                <a:latin typeface="Lato"/>
                <a:ea typeface="DejaVu Sans"/>
              </a:rPr>
              <a:t>Philippine Short Stories</a:t>
            </a:r>
            <a:endParaRPr b="0" lang="en-PH" sz="1800" spc="-1" strike="noStrike">
              <a:latin typeface="Arial"/>
            </a:endParaRPr>
          </a:p>
          <a:p>
            <a:pPr algn="just">
              <a:lnSpc>
                <a:spcPct val="2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In 1910, Filipino writers started to write in English, a language used as a medium of instruction in public schools. As they were still adjusting to the new freedom from the Spanish regime and the term of the English language, limited stories were written. Short story writers drew mostly on Western culture and models.</a:t>
            </a:r>
            <a:endParaRPr b="0" lang="en-PH" sz="1800" spc="-1" strike="noStrike">
              <a:latin typeface="Arial"/>
            </a:endParaRPr>
          </a:p>
          <a:p>
            <a:pPr algn="just">
              <a:lnSpc>
                <a:spcPct val="2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By the end of the 1930s, Philippine short stories had improved in quality, offering plausible characterization, stricter control of language, and interesting situations and themes.</a:t>
            </a:r>
            <a:endParaRPr b="0" lang="en-PH" sz="1800" spc="-1" strike="noStrike">
              <a:latin typeface="Arial"/>
            </a:endParaRPr>
          </a:p>
        </p:txBody>
      </p:sp>
      <p:sp>
        <p:nvSpPr>
          <p:cNvPr id="126" name="TextBox 1"/>
          <p:cNvSpPr/>
          <p:nvPr/>
        </p:nvSpPr>
        <p:spPr>
          <a:xfrm>
            <a:off x="411840" y="181080"/>
            <a:ext cx="1042236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Short Story</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1" name=""/>
          <p:cNvSpPr/>
          <p:nvPr/>
        </p:nvSpPr>
        <p:spPr>
          <a:xfrm>
            <a:off x="720000" y="936000"/>
            <a:ext cx="10977840" cy="446220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spcBef>
                <a:spcPts val="283"/>
              </a:spcBef>
              <a:spcAft>
                <a:spcPts val="283"/>
              </a:spcAft>
              <a:buNone/>
            </a:pPr>
            <a:r>
              <a:rPr b="1" lang="en-PH" sz="1800" spc="-1" strike="noStrike">
                <a:solidFill>
                  <a:srgbClr val="000000"/>
                </a:solidFill>
                <a:latin typeface="Lato"/>
                <a:ea typeface="DejaVu Sans"/>
              </a:rPr>
              <a:t>ACTIVITY: Arrange these events accordingly. Write 1 for the beginning and 5 for the ending.</a:t>
            </a:r>
            <a:endParaRPr b="0" lang="en-PH" sz="1800" spc="-1" strike="noStrike">
              <a:latin typeface="Arial"/>
            </a:endParaRPr>
          </a:p>
          <a:p>
            <a:pPr algn="just">
              <a:lnSpc>
                <a:spcPct val="200000"/>
              </a:lnSpc>
              <a:buNone/>
            </a:pPr>
            <a:r>
              <a:rPr b="0" lang="en-PH" sz="1800" spc="-1" strike="noStrike">
                <a:solidFill>
                  <a:srgbClr val="000000"/>
                </a:solidFill>
                <a:latin typeface="Lato"/>
                <a:ea typeface="DejaVu Sans"/>
              </a:rPr>
              <a:t>_____ Dodong keeps silent, but does not object to his son’s request, for “love must triumph.”</a:t>
            </a:r>
            <a:endParaRPr b="0" lang="en-PH" sz="1800" spc="-1" strike="noStrike">
              <a:latin typeface="Arial"/>
            </a:endParaRPr>
          </a:p>
          <a:p>
            <a:pPr algn="just">
              <a:lnSpc>
                <a:spcPct val="200000"/>
              </a:lnSpc>
              <a:buNone/>
            </a:pPr>
            <a:r>
              <a:rPr b="0" lang="en-PH" sz="1800" spc="-1" strike="noStrike">
                <a:solidFill>
                  <a:srgbClr val="000000"/>
                </a:solidFill>
                <a:latin typeface="Lato"/>
                <a:ea typeface="DejaVu Sans"/>
              </a:rPr>
              <a:t>_____ His father asks if he must marry her because Dodong is very young but eventually gives his consent.</a:t>
            </a:r>
            <a:endParaRPr b="0" lang="en-PH" sz="1800" spc="-1" strike="noStrike">
              <a:latin typeface="Arial"/>
            </a:endParaRPr>
          </a:p>
          <a:p>
            <a:pPr algn="just">
              <a:lnSpc>
                <a:spcPct val="200000"/>
              </a:lnSpc>
              <a:buNone/>
            </a:pPr>
            <a:r>
              <a:rPr b="0" lang="en-PH" sz="1800" spc="-1" strike="noStrike">
                <a:solidFill>
                  <a:srgbClr val="000000"/>
                </a:solidFill>
                <a:latin typeface="Lato"/>
                <a:ea typeface="DejaVu Sans"/>
              </a:rPr>
              <a:t>_____ He and Teang experience hardships in their married life.</a:t>
            </a:r>
            <a:endParaRPr b="0" lang="en-PH" sz="1800" spc="-1" strike="noStrike">
              <a:latin typeface="Arial"/>
            </a:endParaRPr>
          </a:p>
          <a:p>
            <a:pPr algn="just">
              <a:lnSpc>
                <a:spcPct val="200000"/>
              </a:lnSpc>
              <a:buNone/>
            </a:pPr>
            <a:r>
              <a:rPr b="0" lang="en-PH" sz="1800" spc="-1" strike="noStrike">
                <a:solidFill>
                  <a:srgbClr val="000000"/>
                </a:solidFill>
                <a:latin typeface="Lato"/>
                <a:ea typeface="DejaVu Sans"/>
              </a:rPr>
              <a:t>_____ Blas, Dodong’s son, asks for his blessings to marry Tona at 18.</a:t>
            </a:r>
            <a:endParaRPr b="0" lang="en-PH" sz="1800" spc="-1" strike="noStrike">
              <a:latin typeface="Arial"/>
            </a:endParaRPr>
          </a:p>
          <a:p>
            <a:pPr algn="just">
              <a:lnSpc>
                <a:spcPct val="200000"/>
              </a:lnSpc>
              <a:buNone/>
            </a:pPr>
            <a:r>
              <a:rPr b="0" lang="en-PH" sz="1800" spc="-1" strike="noStrike">
                <a:solidFill>
                  <a:srgbClr val="000000"/>
                </a:solidFill>
                <a:latin typeface="Lato"/>
                <a:ea typeface="DejaVu Sans"/>
              </a:rPr>
              <a:t>_____ Dodong impatiently waits for his father to return home to tell him of his desire to marry a girl named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Teang.</a:t>
            </a:r>
            <a:endParaRPr b="0" lang="en-PH" sz="1800" spc="-1" strike="noStrike">
              <a:latin typeface="Arial"/>
            </a:endParaRPr>
          </a:p>
          <a:p>
            <a:pPr algn="just">
              <a:lnSpc>
                <a:spcPct val="150000"/>
              </a:lnSpc>
              <a:spcBef>
                <a:spcPts val="283"/>
              </a:spcBef>
              <a:spcAft>
                <a:spcPts val="283"/>
              </a:spcAft>
              <a:buNone/>
            </a:pPr>
            <a:endParaRPr b="0" lang="en-PH" sz="1800" spc="-1" strike="noStrike">
              <a:latin typeface="Arial"/>
            </a:endParaRPr>
          </a:p>
        </p:txBody>
      </p:sp>
      <p:sp>
        <p:nvSpPr>
          <p:cNvPr id="162" name="TextBox 3"/>
          <p:cNvSpPr/>
          <p:nvPr/>
        </p:nvSpPr>
        <p:spPr>
          <a:xfrm>
            <a:off x="411840" y="181080"/>
            <a:ext cx="1042236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Short Story</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3" name=""/>
          <p:cNvSpPr/>
          <p:nvPr/>
        </p:nvSpPr>
        <p:spPr>
          <a:xfrm>
            <a:off x="720000" y="936000"/>
            <a:ext cx="10977840" cy="4462200"/>
          </a:xfrm>
          <a:prstGeom prst="rect">
            <a:avLst/>
          </a:prstGeom>
          <a:noFill/>
          <a:ln w="0">
            <a:noFill/>
          </a:ln>
        </p:spPr>
        <p:style>
          <a:lnRef idx="0"/>
          <a:fillRef idx="0"/>
          <a:effectRef idx="0"/>
          <a:fontRef idx="minor"/>
        </p:style>
        <p:txBody>
          <a:bodyPr lIns="90000" rIns="90000" tIns="45000" bIns="45000" anchor="t">
            <a:noAutofit/>
          </a:bodyPr>
          <a:p>
            <a:pPr>
              <a:lnSpc>
                <a:spcPct val="150000"/>
              </a:lnSpc>
              <a:spcBef>
                <a:spcPts val="283"/>
              </a:spcBef>
              <a:spcAft>
                <a:spcPts val="283"/>
              </a:spcAft>
              <a:buNone/>
            </a:pPr>
            <a:r>
              <a:rPr b="1" lang="en-PH" sz="1800" spc="-1" strike="noStrike">
                <a:solidFill>
                  <a:srgbClr val="c9211e"/>
                </a:solidFill>
                <a:latin typeface="Lato"/>
                <a:ea typeface="DejaVu Sans"/>
              </a:rPr>
              <a:t>ANSWER:</a:t>
            </a:r>
            <a:r>
              <a:rPr b="1" lang="en-PH" sz="1800" spc="-1" strike="noStrike">
                <a:solidFill>
                  <a:srgbClr val="000000"/>
                </a:solidFill>
                <a:latin typeface="Lato"/>
                <a:ea typeface="DejaVu Sans"/>
              </a:rPr>
              <a:t> Arrange these events accordingly. Write 1 for the beginning and 5 for the ending.</a:t>
            </a:r>
            <a:endParaRPr b="0" lang="en-PH" sz="1800" spc="-1" strike="noStrike">
              <a:latin typeface="Arial"/>
            </a:endParaRPr>
          </a:p>
          <a:p>
            <a:pPr>
              <a:lnSpc>
                <a:spcPct val="200000"/>
              </a:lnSpc>
              <a:buNone/>
            </a:pPr>
            <a:r>
              <a:rPr b="0" lang="en-PH" sz="1800" spc="-1" strike="noStrike" u="sng">
                <a:solidFill>
                  <a:srgbClr val="000000"/>
                </a:solidFill>
                <a:uFillTx/>
                <a:latin typeface="Lato"/>
                <a:ea typeface="DejaVu Sans"/>
              </a:rPr>
              <a:t>    </a:t>
            </a:r>
            <a:r>
              <a:rPr b="0" lang="en-PH" sz="1800" spc="-1" strike="noStrike" u="sng">
                <a:solidFill>
                  <a:srgbClr val="000000"/>
                </a:solidFill>
                <a:uFillTx/>
                <a:latin typeface="Lato"/>
                <a:ea typeface="DejaVu Sans"/>
              </a:rPr>
              <a:t>5     </a:t>
            </a:r>
            <a:r>
              <a:rPr b="0" lang="en-PH" sz="1800" spc="-1" strike="noStrike">
                <a:solidFill>
                  <a:srgbClr val="000000"/>
                </a:solidFill>
                <a:latin typeface="Lato"/>
                <a:ea typeface="DejaVu Sans"/>
              </a:rPr>
              <a:t> Dodong keeps silent, but does not object to his son’s request, for “love must triumph.”</a:t>
            </a:r>
            <a:endParaRPr b="0" lang="en-PH" sz="1800" spc="-1" strike="noStrike">
              <a:latin typeface="Arial"/>
            </a:endParaRPr>
          </a:p>
          <a:p>
            <a:pPr>
              <a:lnSpc>
                <a:spcPct val="200000"/>
              </a:lnSpc>
              <a:buNone/>
            </a:pPr>
            <a:r>
              <a:rPr b="0" lang="en-PH" sz="1800" spc="-1" strike="noStrike" u="sng">
                <a:solidFill>
                  <a:srgbClr val="000000"/>
                </a:solidFill>
                <a:uFillTx/>
                <a:latin typeface="Lato"/>
                <a:ea typeface="DejaVu Sans"/>
              </a:rPr>
              <a:t>    </a:t>
            </a:r>
            <a:r>
              <a:rPr b="0" lang="en-PH" sz="1800" spc="-1" strike="noStrike" u="sng">
                <a:solidFill>
                  <a:srgbClr val="000000"/>
                </a:solidFill>
                <a:uFillTx/>
                <a:latin typeface="Lato"/>
                <a:ea typeface="DejaVu Sans"/>
              </a:rPr>
              <a:t>2     </a:t>
            </a:r>
            <a:r>
              <a:rPr b="0" lang="en-PH" sz="1800" spc="-1" strike="noStrike">
                <a:solidFill>
                  <a:srgbClr val="000000"/>
                </a:solidFill>
                <a:latin typeface="Lato"/>
                <a:ea typeface="DejaVu Sans"/>
              </a:rPr>
              <a:t> His father asks if he must marry her because Dodong is very young but eventually gives his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consent.</a:t>
            </a:r>
            <a:endParaRPr b="0" lang="en-PH" sz="1800" spc="-1" strike="noStrike">
              <a:latin typeface="Arial"/>
            </a:endParaRPr>
          </a:p>
          <a:p>
            <a:pPr>
              <a:lnSpc>
                <a:spcPct val="200000"/>
              </a:lnSpc>
              <a:buNone/>
            </a:pPr>
            <a:r>
              <a:rPr b="0" lang="en-PH" sz="1800" spc="-1" strike="noStrike" u="sng">
                <a:solidFill>
                  <a:srgbClr val="000000"/>
                </a:solidFill>
                <a:uFillTx/>
                <a:latin typeface="Lato"/>
                <a:ea typeface="DejaVu Sans"/>
              </a:rPr>
              <a:t>    </a:t>
            </a:r>
            <a:r>
              <a:rPr b="0" lang="en-PH" sz="1800" spc="-1" strike="noStrike" u="sng">
                <a:solidFill>
                  <a:srgbClr val="000000"/>
                </a:solidFill>
                <a:uFillTx/>
                <a:latin typeface="Lato"/>
                <a:ea typeface="DejaVu Sans"/>
              </a:rPr>
              <a:t>3     </a:t>
            </a:r>
            <a:r>
              <a:rPr b="0" lang="en-PH" sz="1800" spc="-1" strike="noStrike">
                <a:solidFill>
                  <a:srgbClr val="000000"/>
                </a:solidFill>
                <a:latin typeface="Lato"/>
                <a:ea typeface="DejaVu Sans"/>
              </a:rPr>
              <a:t> He and Teang experience hardships in their married life.</a:t>
            </a:r>
            <a:endParaRPr b="0" lang="en-PH" sz="1800" spc="-1" strike="noStrike">
              <a:latin typeface="Arial"/>
            </a:endParaRPr>
          </a:p>
          <a:p>
            <a:pPr>
              <a:lnSpc>
                <a:spcPct val="200000"/>
              </a:lnSpc>
              <a:buNone/>
            </a:pPr>
            <a:r>
              <a:rPr b="0" lang="en-PH" sz="1800" spc="-1" strike="noStrike" u="sng">
                <a:solidFill>
                  <a:srgbClr val="000000"/>
                </a:solidFill>
                <a:uFillTx/>
                <a:latin typeface="Lato"/>
                <a:ea typeface="DejaVu Sans"/>
              </a:rPr>
              <a:t>    </a:t>
            </a:r>
            <a:r>
              <a:rPr b="0" lang="en-PH" sz="1800" spc="-1" strike="noStrike" u="sng">
                <a:solidFill>
                  <a:srgbClr val="000000"/>
                </a:solidFill>
                <a:uFillTx/>
                <a:latin typeface="Lato"/>
                <a:ea typeface="DejaVu Sans"/>
              </a:rPr>
              <a:t>1     </a:t>
            </a:r>
            <a:r>
              <a:rPr b="0" lang="en-PH" sz="1800" spc="-1" strike="noStrike">
                <a:solidFill>
                  <a:srgbClr val="000000"/>
                </a:solidFill>
                <a:latin typeface="Lato"/>
                <a:ea typeface="DejaVu Sans"/>
              </a:rPr>
              <a:t> Blas, Dodong’s son, asks for his blessings to marry Tona at 18.</a:t>
            </a:r>
            <a:endParaRPr b="0" lang="en-PH" sz="1800" spc="-1" strike="noStrike">
              <a:latin typeface="Arial"/>
            </a:endParaRPr>
          </a:p>
          <a:p>
            <a:pPr>
              <a:lnSpc>
                <a:spcPct val="200000"/>
              </a:lnSpc>
              <a:buNone/>
            </a:pPr>
            <a:r>
              <a:rPr b="0" lang="en-PH" sz="1800" spc="-1" strike="noStrike" u="sng">
                <a:solidFill>
                  <a:srgbClr val="000000"/>
                </a:solidFill>
                <a:uFillTx/>
                <a:latin typeface="Lato"/>
                <a:ea typeface="DejaVu Sans"/>
              </a:rPr>
              <a:t>    </a:t>
            </a:r>
            <a:r>
              <a:rPr b="0" lang="en-PH" sz="1800" spc="-1" strike="noStrike" u="sng">
                <a:solidFill>
                  <a:srgbClr val="000000"/>
                </a:solidFill>
                <a:uFillTx/>
                <a:latin typeface="Lato"/>
                <a:ea typeface="DejaVu Sans"/>
              </a:rPr>
              <a:t>4     </a:t>
            </a:r>
            <a:r>
              <a:rPr b="0" lang="en-PH" sz="1800" spc="-1" strike="noStrike">
                <a:solidFill>
                  <a:srgbClr val="000000"/>
                </a:solidFill>
                <a:latin typeface="Lato"/>
                <a:ea typeface="DejaVu Sans"/>
              </a:rPr>
              <a:t> Dodong impatiently waits for his father to return home to tell him of his desire to marry a girl named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Teang.</a:t>
            </a:r>
            <a:endParaRPr b="0" lang="en-PH" sz="1800" spc="-1" strike="noStrike">
              <a:latin typeface="Arial"/>
            </a:endParaRPr>
          </a:p>
          <a:p>
            <a:pPr>
              <a:lnSpc>
                <a:spcPct val="100000"/>
              </a:lnSpc>
              <a:buNone/>
            </a:pPr>
            <a:endParaRPr b="0" lang="en-PH" sz="1800" spc="-1" strike="noStrike">
              <a:latin typeface="Arial"/>
            </a:endParaRPr>
          </a:p>
          <a:p>
            <a:pPr>
              <a:lnSpc>
                <a:spcPct val="150000"/>
              </a:lnSpc>
              <a:spcBef>
                <a:spcPts val="283"/>
              </a:spcBef>
              <a:spcAft>
                <a:spcPts val="283"/>
              </a:spcAft>
              <a:buNone/>
            </a:pPr>
            <a:endParaRPr b="0" lang="en-PH" sz="1800" spc="-1" strike="noStrike">
              <a:latin typeface="Arial"/>
            </a:endParaRPr>
          </a:p>
        </p:txBody>
      </p:sp>
      <p:sp>
        <p:nvSpPr>
          <p:cNvPr id="164" name="TextBox 19"/>
          <p:cNvSpPr/>
          <p:nvPr/>
        </p:nvSpPr>
        <p:spPr>
          <a:xfrm>
            <a:off x="411840" y="181080"/>
            <a:ext cx="1042236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Short Story</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
          <p:cNvSpPr/>
          <p:nvPr/>
        </p:nvSpPr>
        <p:spPr>
          <a:xfrm>
            <a:off x="720000" y="936000"/>
            <a:ext cx="10799640" cy="446220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spcBef>
                <a:spcPts val="283"/>
              </a:spcBef>
              <a:spcAft>
                <a:spcPts val="283"/>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Notable writers were Paz Marquez Benitez, Paz Latorena, Jose Garcia Villa, Arturo B. Rotor, Amador Daguio, Loreto Paras Sulit, Carlos Bulosan, Manuel Arguilla, Bienvenido Santos and N.V.M. Gonzales, Kerima Tuvera, Gilda Cordero Fernando, Aida Rivera Ford, Juan Gatbonton, and Andres Cristobal Cruz.</a:t>
            </a:r>
            <a:endParaRPr b="0" lang="en-PH" sz="1800" spc="-1" strike="noStrike">
              <a:latin typeface="Arial"/>
            </a:endParaRPr>
          </a:p>
          <a:p>
            <a:pPr algn="just">
              <a:lnSpc>
                <a:spcPct val="150000"/>
              </a:lnSpc>
              <a:spcBef>
                <a:spcPts val="283"/>
              </a:spcBef>
              <a:spcAft>
                <a:spcPts val="283"/>
              </a:spcAft>
              <a:buNone/>
            </a:pPr>
            <a:r>
              <a:rPr b="1" lang="en-PH" sz="1800" spc="-1" strike="noStrike">
                <a:solidFill>
                  <a:srgbClr val="000000"/>
                </a:solidFill>
                <a:latin typeface="Lato"/>
                <a:ea typeface="DejaVu Sans"/>
              </a:rPr>
              <a:t>Characteristics of the Philippine Short Stories</a:t>
            </a:r>
            <a:endParaRPr b="0" lang="en-PH" sz="1800" spc="-1" strike="noStrike">
              <a:latin typeface="Arial"/>
            </a:endParaRPr>
          </a:p>
          <a:p>
            <a:pPr algn="just">
              <a:lnSpc>
                <a:spcPct val="150000"/>
              </a:lnSpc>
              <a:spcBef>
                <a:spcPts val="283"/>
              </a:spcBef>
              <a:spcAft>
                <a:spcPts val="283"/>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There were still remnants of Spanish influence in the use of expressions that were florid (flowery), sentimental, exaggerated, and bombastic.</a:t>
            </a:r>
            <a:endParaRPr b="0" lang="en-PH" sz="1800" spc="-1" strike="noStrike">
              <a:latin typeface="Arial"/>
            </a:endParaRPr>
          </a:p>
          <a:p>
            <a:pPr algn="just">
              <a:lnSpc>
                <a:spcPct val="150000"/>
              </a:lnSpc>
              <a:spcBef>
                <a:spcPts val="283"/>
              </a:spcBef>
              <a:spcAft>
                <a:spcPts val="283"/>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Plot and style were influenced by Western culture.</a:t>
            </a:r>
            <a:endParaRPr b="0" lang="en-PH" sz="1800" spc="-1" strike="noStrike">
              <a:latin typeface="Arial"/>
            </a:endParaRPr>
          </a:p>
          <a:p>
            <a:pPr algn="just">
              <a:lnSpc>
                <a:spcPct val="150000"/>
              </a:lnSpc>
              <a:spcBef>
                <a:spcPts val="283"/>
              </a:spcBef>
              <a:spcAft>
                <a:spcPts val="283"/>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To understand and appreciate a short story, it is important to note details on it. </a:t>
            </a:r>
            <a:r>
              <a:rPr b="1" lang="en-PH" sz="1800" spc="-1" strike="noStrike">
                <a:solidFill>
                  <a:srgbClr val="000000"/>
                </a:solidFill>
                <a:latin typeface="Lato"/>
                <a:ea typeface="DejaVu Sans"/>
              </a:rPr>
              <a:t>Noting details</a:t>
            </a:r>
            <a:r>
              <a:rPr b="0" lang="en-PH" sz="1800" spc="-1" strike="noStrike">
                <a:solidFill>
                  <a:srgbClr val="000000"/>
                </a:solidFill>
                <a:latin typeface="Lato"/>
                <a:ea typeface="DejaVu Sans"/>
              </a:rPr>
              <a:t> helps the readers to comprehend a text better. Questions like </a:t>
            </a:r>
            <a:r>
              <a:rPr b="0" lang="en-PH" sz="1800" spc="-1" strike="noStrike">
                <a:solidFill>
                  <a:srgbClr val="000000"/>
                </a:solidFill>
                <a:latin typeface="Lato"/>
                <a:ea typeface="€^áìþ"/>
              </a:rPr>
              <a:t>what</a:t>
            </a:r>
            <a:r>
              <a:rPr b="0" lang="en-PH" sz="1800" spc="-1" strike="noStrike">
                <a:solidFill>
                  <a:srgbClr val="000000"/>
                </a:solidFill>
                <a:latin typeface="Lato"/>
                <a:ea typeface="DejaVu Sans"/>
              </a:rPr>
              <a:t>, </a:t>
            </a:r>
            <a:r>
              <a:rPr b="0" lang="en-PH" sz="1800" spc="-1" strike="noStrike">
                <a:solidFill>
                  <a:srgbClr val="000000"/>
                </a:solidFill>
                <a:latin typeface="Lato"/>
                <a:ea typeface="€^áìþ"/>
              </a:rPr>
              <a:t>when</a:t>
            </a:r>
            <a:r>
              <a:rPr b="0" lang="en-PH" sz="1800" spc="-1" strike="noStrike">
                <a:solidFill>
                  <a:srgbClr val="000000"/>
                </a:solidFill>
                <a:latin typeface="Lato"/>
                <a:ea typeface="DejaVu Sans"/>
              </a:rPr>
              <a:t>, </a:t>
            </a:r>
            <a:r>
              <a:rPr b="0" lang="en-PH" sz="1800" spc="-1" strike="noStrike">
                <a:solidFill>
                  <a:srgbClr val="000000"/>
                </a:solidFill>
                <a:latin typeface="Lato"/>
                <a:ea typeface="€^áìþ"/>
              </a:rPr>
              <a:t>where</a:t>
            </a:r>
            <a:r>
              <a:rPr b="0" lang="en-PH" sz="1800" spc="-1" strike="noStrike">
                <a:solidFill>
                  <a:srgbClr val="000000"/>
                </a:solidFill>
                <a:latin typeface="Lato"/>
                <a:ea typeface="DejaVu Sans"/>
              </a:rPr>
              <a:t>, </a:t>
            </a:r>
            <a:r>
              <a:rPr b="0" lang="en-PH" sz="1800" spc="-1" strike="noStrike">
                <a:solidFill>
                  <a:srgbClr val="000000"/>
                </a:solidFill>
                <a:latin typeface="Lato"/>
                <a:ea typeface="€^áìþ"/>
              </a:rPr>
              <a:t>why</a:t>
            </a:r>
            <a:r>
              <a:rPr b="0" lang="en-PH" sz="1800" spc="-1" strike="noStrike">
                <a:solidFill>
                  <a:srgbClr val="000000"/>
                </a:solidFill>
                <a:latin typeface="Lato"/>
                <a:ea typeface="DejaVu Sans"/>
              </a:rPr>
              <a:t>, </a:t>
            </a:r>
            <a:r>
              <a:rPr b="0" lang="en-PH" sz="1800" spc="-1" strike="noStrike">
                <a:solidFill>
                  <a:srgbClr val="000000"/>
                </a:solidFill>
                <a:latin typeface="Lato"/>
                <a:ea typeface="€^áìþ"/>
              </a:rPr>
              <a:t>who, </a:t>
            </a:r>
            <a:r>
              <a:rPr b="0" lang="en-PH" sz="1800" spc="-1" strike="noStrike">
                <a:solidFill>
                  <a:srgbClr val="000000"/>
                </a:solidFill>
                <a:latin typeface="Lato"/>
                <a:ea typeface="DejaVu Sans"/>
              </a:rPr>
              <a:t>and </a:t>
            </a:r>
            <a:r>
              <a:rPr b="0" lang="en-PH" sz="1800" spc="-1" strike="noStrike">
                <a:solidFill>
                  <a:srgbClr val="000000"/>
                </a:solidFill>
                <a:latin typeface="Lato"/>
                <a:ea typeface="€^áìþ"/>
              </a:rPr>
              <a:t>how </a:t>
            </a:r>
            <a:r>
              <a:rPr b="0" lang="en-PH" sz="1800" spc="-1" strike="noStrike">
                <a:solidFill>
                  <a:srgbClr val="000000"/>
                </a:solidFill>
                <a:latin typeface="Lato"/>
                <a:ea typeface="DejaVu Sans"/>
              </a:rPr>
              <a:t>are used to note details in a text.</a:t>
            </a:r>
            <a:endParaRPr b="0" lang="en-PH" sz="1800" spc="-1" strike="noStrike">
              <a:latin typeface="Arial"/>
            </a:endParaRPr>
          </a:p>
        </p:txBody>
      </p:sp>
      <p:sp>
        <p:nvSpPr>
          <p:cNvPr id="128" name="TextBox 2"/>
          <p:cNvSpPr/>
          <p:nvPr/>
        </p:nvSpPr>
        <p:spPr>
          <a:xfrm>
            <a:off x="411840" y="181080"/>
            <a:ext cx="1042236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Short Story</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
          <p:cNvSpPr/>
          <p:nvPr/>
        </p:nvSpPr>
        <p:spPr>
          <a:xfrm>
            <a:off x="648000" y="2520000"/>
            <a:ext cx="10977840" cy="2339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DejaVu Sans"/>
              </a:rPr>
              <a:t>Footnote to Youth</a:t>
            </a:r>
            <a:endParaRPr b="0" lang="en-PH" sz="3600" spc="-1" strike="noStrike">
              <a:latin typeface="Arial"/>
            </a:endParaRPr>
          </a:p>
          <a:p>
            <a:pPr algn="ctr">
              <a:lnSpc>
                <a:spcPct val="100000"/>
              </a:lnSpc>
              <a:buNone/>
            </a:pPr>
            <a:r>
              <a:rPr b="0" lang="en-PH" sz="3600" spc="-1" strike="noStrike">
                <a:solidFill>
                  <a:srgbClr val="000000"/>
                </a:solidFill>
                <a:latin typeface="Lato"/>
                <a:ea typeface="DejaVu Sans"/>
              </a:rPr>
              <a:t>by Jose Garcia Villa</a:t>
            </a:r>
            <a:endParaRPr b="0" lang="en-PH" sz="3600" spc="-1" strike="noStrike">
              <a:latin typeface="Arial"/>
            </a:endParaRPr>
          </a:p>
        </p:txBody>
      </p:sp>
      <p:sp>
        <p:nvSpPr>
          <p:cNvPr id="130" name="TextBox 4"/>
          <p:cNvSpPr/>
          <p:nvPr/>
        </p:nvSpPr>
        <p:spPr>
          <a:xfrm>
            <a:off x="411840" y="181080"/>
            <a:ext cx="1042236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Short Story</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
          <p:cNvSpPr/>
          <p:nvPr/>
        </p:nvSpPr>
        <p:spPr>
          <a:xfrm>
            <a:off x="720000" y="936000"/>
            <a:ext cx="10977840" cy="4462200"/>
          </a:xfrm>
          <a:prstGeom prst="rect">
            <a:avLst/>
          </a:prstGeom>
          <a:noFill/>
          <a:ln w="0">
            <a:noFill/>
          </a:ln>
        </p:spPr>
        <p:style>
          <a:lnRef idx="0"/>
          <a:fillRef idx="0"/>
          <a:effectRef idx="0"/>
          <a:fontRef idx="minor"/>
        </p:style>
        <p:txBody>
          <a:bodyPr lIns="90000" rIns="90000" tIns="45000" bIns="45000" anchor="t">
            <a:noAutofit/>
          </a:bodyPr>
          <a:p>
            <a:pPr algn="just">
              <a:lnSpc>
                <a:spcPct val="2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endParaRPr b="0" lang="en-PH" sz="1800" spc="-1" strike="noStrike">
              <a:latin typeface="Arial"/>
            </a:endParaRPr>
          </a:p>
          <a:p>
            <a:pPr algn="just">
              <a:lnSpc>
                <a:spcPct val="2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sun was salmon and hazy in the west. Dodong thought to himself he would tell his father about Teang when he got home, after he had unhitched the carabao from the plow, and let it to its shed and fed it. He was hesitant about saying it, but he wanted his father to know. What he had to say was of serious import as it would mark a climacteric in his life. Dodong finally decided to tell it, at a thought came to him his father might refuse to consider it. His father was a silent hard-working farmer who chewed areca nut, which he had learned to do from his mother, Dodong’s grandmother. I will tell it to him. I will tell it to him. </a:t>
            </a:r>
            <a:endParaRPr b="0" lang="en-PH" sz="1800" spc="-1" strike="noStrike">
              <a:latin typeface="Arial"/>
            </a:endParaRPr>
          </a:p>
        </p:txBody>
      </p:sp>
      <p:sp>
        <p:nvSpPr>
          <p:cNvPr id="132" name="TextBox 5"/>
          <p:cNvSpPr/>
          <p:nvPr/>
        </p:nvSpPr>
        <p:spPr>
          <a:xfrm>
            <a:off x="411840" y="181080"/>
            <a:ext cx="1042236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Short Story</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
          <p:cNvSpPr/>
          <p:nvPr/>
        </p:nvSpPr>
        <p:spPr>
          <a:xfrm>
            <a:off x="720000" y="936000"/>
            <a:ext cx="10977840" cy="4462200"/>
          </a:xfrm>
          <a:prstGeom prst="rect">
            <a:avLst/>
          </a:prstGeom>
          <a:noFill/>
          <a:ln w="0">
            <a:noFill/>
          </a:ln>
        </p:spPr>
        <p:style>
          <a:lnRef idx="0"/>
          <a:fillRef idx="0"/>
          <a:effectRef idx="0"/>
          <a:fontRef idx="minor"/>
        </p:style>
        <p:txBody>
          <a:bodyPr lIns="90000" rIns="90000" tIns="45000" bIns="45000" anchor="t">
            <a:noAutofit/>
          </a:bodyPr>
          <a:p>
            <a:pPr algn="just">
              <a:lnSpc>
                <a:spcPct val="2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endParaRPr b="0" lang="en-PH" sz="1800" spc="-1" strike="noStrike">
              <a:latin typeface="Arial"/>
            </a:endParaRPr>
          </a:p>
          <a:p>
            <a:pPr algn="just">
              <a:lnSpc>
                <a:spcPct val="2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ground was broken up into many fresh wounds and fragrant with a sweetish earthy smell. Many slender soft worms emerged from the furrows and then burrowed again deeper into the soil. A short colorless worm marched blindly to Dodong’s foot and crawled calmly over it. Dodong go tickled and jerked his foot, flinging the worm into the air. Dodong did not bother to look where it fell, but thought of his age, seventeen, and he said to himself he was not young anymore. Dodong unhitched the carabao leisurely and gave it a healthy tap on the hip. The beast turned its head to look at him with dumb faithful eyes.</a:t>
            </a:r>
            <a:endParaRPr b="0" lang="en-PH" sz="1800" spc="-1" strike="noStrike">
              <a:latin typeface="Arial"/>
            </a:endParaRPr>
          </a:p>
        </p:txBody>
      </p:sp>
      <p:sp>
        <p:nvSpPr>
          <p:cNvPr id="134" name="TextBox 15"/>
          <p:cNvSpPr/>
          <p:nvPr/>
        </p:nvSpPr>
        <p:spPr>
          <a:xfrm>
            <a:off x="411840" y="181080"/>
            <a:ext cx="1042236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Short Story</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
          <p:cNvSpPr/>
          <p:nvPr/>
        </p:nvSpPr>
        <p:spPr>
          <a:xfrm>
            <a:off x="720000" y="756000"/>
            <a:ext cx="10977840" cy="4462200"/>
          </a:xfrm>
          <a:prstGeom prst="rect">
            <a:avLst/>
          </a:prstGeom>
          <a:noFill/>
          <a:ln w="0">
            <a:noFill/>
          </a:ln>
        </p:spPr>
        <p:style>
          <a:lnRef idx="0"/>
          <a:fillRef idx="0"/>
          <a:effectRef idx="0"/>
          <a:fontRef idx="minor"/>
        </p:style>
        <p:txBody>
          <a:bodyPr lIns="90000" rIns="90000" tIns="45000" bIns="45000" anchor="t">
            <a:noAutofit/>
          </a:bodyPr>
          <a:p>
            <a:pPr algn="just">
              <a:lnSpc>
                <a:spcPct val="2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endParaRPr b="0" lang="en-PH" sz="1800" spc="-1" strike="noStrike">
              <a:latin typeface="Arial"/>
            </a:endParaRPr>
          </a:p>
          <a:p>
            <a:pPr algn="just">
              <a:lnSpc>
                <a:spcPct val="2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Dodong gave it a slight push and the animal walked alongside him to its shed. He placed bundles of grass before it and the carabao began to eat. Dodong looked at it without interest. Dodong started homeward, thinking how he would break his news to his father. He wanted to marry, Dodong did. He was seventeen, he had pimples on his face, the down on his upper lip already was dark—these meant he was no longer a boy. He was growing into a man—he was a man. Dodong felt insolent and big at the thought of it although he was by nature low in stature. Thinking himself a man grown Dodong felt he could do anything. He walked faster, prodded by the thought of his virility. </a:t>
            </a:r>
            <a:endParaRPr b="0" lang="en-PH" sz="1800" spc="-1" strike="noStrike">
              <a:latin typeface="Arial"/>
            </a:endParaRPr>
          </a:p>
        </p:txBody>
      </p:sp>
      <p:sp>
        <p:nvSpPr>
          <p:cNvPr id="136" name="TextBox 6"/>
          <p:cNvSpPr/>
          <p:nvPr/>
        </p:nvSpPr>
        <p:spPr>
          <a:xfrm>
            <a:off x="411840" y="181080"/>
            <a:ext cx="1042236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Short Story</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
          <p:cNvSpPr/>
          <p:nvPr/>
        </p:nvSpPr>
        <p:spPr>
          <a:xfrm>
            <a:off x="720000" y="360000"/>
            <a:ext cx="10977840" cy="4462200"/>
          </a:xfrm>
          <a:prstGeom prst="rect">
            <a:avLst/>
          </a:prstGeom>
          <a:noFill/>
          <a:ln w="0">
            <a:noFill/>
          </a:ln>
        </p:spPr>
        <p:style>
          <a:lnRef idx="0"/>
          <a:fillRef idx="0"/>
          <a:effectRef idx="0"/>
          <a:fontRef idx="minor"/>
        </p:style>
        <p:txBody>
          <a:bodyPr lIns="90000" rIns="90000" tIns="45000" bIns="45000" anchor="t">
            <a:noAutofit/>
          </a:bodyPr>
          <a:p>
            <a:pPr algn="just">
              <a:lnSpc>
                <a:spcPct val="2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endParaRPr b="0" lang="en-PH" sz="1800" spc="-1" strike="noStrike">
              <a:latin typeface="Arial"/>
            </a:endParaRPr>
          </a:p>
          <a:p>
            <a:pPr algn="just">
              <a:lnSpc>
                <a:spcPct val="2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 small angled stone bled his foot, but he dismissed it cursorily. He lifted his leg and looked at the hurt toe and then went on walking. In the cool sundown, he thought wild dreams of himself and Teang. Teang, his girl. She had a small brown face and small black eyes and straight glossy hair. How desirable she was to him. She made him dream even during the day. </a:t>
            </a:r>
            <a:endParaRPr b="0" lang="en-PH" sz="1800" spc="-1" strike="noStrike">
              <a:latin typeface="Arial"/>
            </a:endParaRPr>
          </a:p>
          <a:p>
            <a:pPr algn="just">
              <a:lnSpc>
                <a:spcPct val="2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áìþ"/>
              </a:rPr>
              <a:t>Dodong tensed and looked at the muscles of his arms. Dirty. This fieldwork was healthy, invigorating but it begrimed you, smudged you terribly. He turned back the way he had come, then marched obliquely to a creek. Dodong stripped himself and laid his clothes, a gray undershirt, and red kundiman shorts, on the grass. He went into the water, wet his body over, and rubbed at it vigorously. He was not long in bathing, then he marched homeward again. </a:t>
            </a:r>
            <a:r>
              <a:rPr b="0" lang="en-PH" sz="1800" spc="-1" strike="noStrike">
                <a:solidFill>
                  <a:srgbClr val="000000"/>
                </a:solidFill>
                <a:latin typeface="Lato"/>
                <a:ea typeface="DejaVu Sans"/>
              </a:rPr>
              <a:t> </a:t>
            </a:r>
            <a:endParaRPr b="0" lang="en-PH" sz="1800" spc="-1" strike="noStrike">
              <a:latin typeface="Arial"/>
            </a:endParaRPr>
          </a:p>
        </p:txBody>
      </p:sp>
      <p:sp>
        <p:nvSpPr>
          <p:cNvPr id="138" name="TextBox 16"/>
          <p:cNvSpPr/>
          <p:nvPr/>
        </p:nvSpPr>
        <p:spPr>
          <a:xfrm>
            <a:off x="411840" y="181080"/>
            <a:ext cx="1042236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Short Story</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
          <p:cNvSpPr/>
          <p:nvPr/>
        </p:nvSpPr>
        <p:spPr>
          <a:xfrm>
            <a:off x="541440" y="937080"/>
            <a:ext cx="10977840" cy="4462200"/>
          </a:xfrm>
          <a:prstGeom prst="rect">
            <a:avLst/>
          </a:prstGeom>
          <a:noFill/>
          <a:ln w="0">
            <a:noFill/>
          </a:ln>
        </p:spPr>
        <p:style>
          <a:lnRef idx="0"/>
          <a:fillRef idx="0"/>
          <a:effectRef idx="0"/>
          <a:fontRef idx="minor"/>
        </p:style>
        <p:txBody>
          <a:bodyPr lIns="90000" rIns="90000" tIns="45000" bIns="45000" anchor="t">
            <a:noAutofit/>
          </a:bodyPr>
          <a:p>
            <a:pPr algn="just">
              <a:lnSpc>
                <a:spcPct val="2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bath made him feel cool. It was dusk when he reached home. The petroleum lamp on the ceiling already was lighted and the low unvarnished square table was set for supper. His parents and he sat down on the floor around the table to eat. They had fried freshwater fish, rice, bananas, and caked sugar. Dodong ate fish and rice, but did not partake of the fruit. The bananas were overripe and when one held them they felt more fluid than solid. Dodong broke off a piece of the caked sugar, dipped it in his glass of water, and ate it. He got another piece and wanted some more, but he thought of leaving the remainder for his parents. Dodong’s mother removed the dishes when they were through and went out to the batalan to wash them. She walked with slow careful steps and Dodong wanted to help her carry the dishes out, but he was tired and now felt lazy.</a:t>
            </a:r>
            <a:endParaRPr b="0" lang="en-PH" sz="1800" spc="-1" strike="noStrike">
              <a:latin typeface="Arial"/>
            </a:endParaRPr>
          </a:p>
        </p:txBody>
      </p:sp>
      <p:sp>
        <p:nvSpPr>
          <p:cNvPr id="140" name="TextBox 9"/>
          <p:cNvSpPr/>
          <p:nvPr/>
        </p:nvSpPr>
        <p:spPr>
          <a:xfrm>
            <a:off x="411840" y="181080"/>
            <a:ext cx="1042236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Short Story</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2871</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2023-07-11T09:25:10Z</dcterms:modified>
  <cp:revision>185</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