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9160" cy="68450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6040" cy="2786040"/>
          </a:xfrm>
          <a:prstGeom prst="rect">
            <a:avLst/>
          </a:prstGeom>
          <a:ln w="0">
            <a:noFill/>
          </a:ln>
        </p:spPr>
      </p:pic>
      <p:sp>
        <p:nvSpPr>
          <p:cNvPr id="2" name="Rectangle 5"/>
          <p:cNvSpPr/>
          <p:nvPr/>
        </p:nvSpPr>
        <p:spPr>
          <a:xfrm>
            <a:off x="3487320" y="1475280"/>
            <a:ext cx="8691480" cy="38494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1480" cy="3711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9160" cy="622080"/>
          </a:xfrm>
          <a:prstGeom prst="rect">
            <a:avLst/>
          </a:prstGeom>
          <a:ln w="0">
            <a:noFill/>
          </a:ln>
        </p:spPr>
      </p:pic>
      <p:sp>
        <p:nvSpPr>
          <p:cNvPr id="43" name="Rectangle 7"/>
          <p:cNvSpPr/>
          <p:nvPr/>
        </p:nvSpPr>
        <p:spPr>
          <a:xfrm>
            <a:off x="10868760" y="0"/>
            <a:ext cx="957600" cy="9576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1680" cy="1021680"/>
          </a:xfrm>
          <a:prstGeom prst="rect">
            <a:avLst/>
          </a:prstGeom>
          <a:ln w="0">
            <a:noFill/>
          </a:ln>
        </p:spPr>
      </p:pic>
      <p:sp>
        <p:nvSpPr>
          <p:cNvPr id="45" name="TextBox 9"/>
          <p:cNvSpPr/>
          <p:nvPr/>
        </p:nvSpPr>
        <p:spPr>
          <a:xfrm>
            <a:off x="185400" y="6362280"/>
            <a:ext cx="467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0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3480" cy="33717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3996000" y="2736000"/>
            <a:ext cx="7738920" cy="118692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3600" spc="-1" strike="noStrike">
                <a:solidFill>
                  <a:srgbClr val="ffffff"/>
                </a:solidFill>
                <a:latin typeface="Lato"/>
                <a:ea typeface="PingFang SC"/>
              </a:rPr>
              <a:t>Characteristics and Functions of Plant Parts</a:t>
            </a:r>
            <a:endParaRPr b="0" lang="en-PH" sz="3600" spc="-1" strike="noStrike">
              <a:latin typeface=""/>
              <a:ea typeface=""/>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10260000" y="5746320"/>
            <a:ext cx="176760" cy="342360"/>
          </a:xfrm>
          <a:prstGeom prst="rect">
            <a:avLst/>
          </a:prstGeom>
          <a:noFill/>
          <a:ln w="0">
            <a:noFill/>
          </a:ln>
        </p:spPr>
        <p:style>
          <a:lnRef idx="0"/>
          <a:fillRef idx="0"/>
          <a:effectRef idx="0"/>
          <a:fontRef idx="minor"/>
        </p:style>
      </p:sp>
      <p:sp>
        <p:nvSpPr>
          <p:cNvPr id="143" name=""/>
          <p:cNvSpPr/>
          <p:nvPr/>
        </p:nvSpPr>
        <p:spPr>
          <a:xfrm>
            <a:off x="180000" y="180000"/>
            <a:ext cx="10440000" cy="1404000"/>
          </a:xfrm>
          <a:prstGeom prst="rect">
            <a:avLst/>
          </a:prstGeom>
          <a:gradFill rotWithShape="0">
            <a:gsLst>
              <a:gs pos="0">
                <a:srgbClr val="f7d1d5">
                  <a:alpha val="0"/>
                </a:srgbClr>
              </a:gs>
              <a:gs pos="100000">
                <a:srgbClr val="f7d1d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just">
              <a:lnSpc>
                <a:spcPct val="100000"/>
              </a:lnSpc>
              <a:buNone/>
            </a:pPr>
            <a:r>
              <a:rPr b="1" lang="en-PH" sz="2000" spc="-1" strike="noStrike">
                <a:latin typeface="Lato"/>
                <a:ea typeface="AppleSystemUIFont"/>
              </a:rPr>
              <a:t>Fruits</a:t>
            </a:r>
            <a:endParaRPr b="0" lang="en-PH" sz="2000" spc="-1" strike="noStrike">
              <a:latin typeface="Lato"/>
              <a:ea typeface="AppleSystemUIFont"/>
            </a:endParaRPr>
          </a:p>
          <a:p>
            <a:pPr algn="just">
              <a:lnSpc>
                <a:spcPct val="100000"/>
              </a:lnSpc>
              <a:buNone/>
            </a:pPr>
            <a:endParaRPr b="0" lang="en-PH" sz="2000" spc="-1" strike="noStrike">
              <a:latin typeface="Lato"/>
              <a:ea typeface="AppleSystemUIFont"/>
            </a:endParaRPr>
          </a:p>
          <a:p>
            <a:pPr algn="just">
              <a:lnSpc>
                <a:spcPct val="100000"/>
              </a:lnSpc>
              <a:buNone/>
            </a:pPr>
            <a:r>
              <a:rPr b="0" lang="en-PH" sz="1800" spc="-1" strike="noStrike">
                <a:latin typeface="Lato"/>
                <a:ea typeface="AppleSystemUIFont"/>
              </a:rPr>
              <a:t>	</a:t>
            </a:r>
            <a:r>
              <a:rPr b="0" lang="en-PH" sz="1800" spc="-1" strike="noStrike">
                <a:latin typeface="Lato"/>
                <a:ea typeface="AppleSystemUIFont"/>
              </a:rPr>
              <a:t>Fruits come from the ovary of the flowers of plants. Fruits contain seeds. Some fruits are fleshy and with only one seed. Others have several seeds. Some fruits are dry and some are juicy.</a:t>
            </a:r>
            <a:endParaRPr b="0" lang="en-PH" sz="1800" spc="-1" strike="noStrike">
              <a:latin typeface="Lato"/>
              <a:ea typeface="AppleSystemUIFont"/>
            </a:endParaRPr>
          </a:p>
        </p:txBody>
      </p:sp>
      <p:pic>
        <p:nvPicPr>
          <p:cNvPr id="144" name="" descr=""/>
          <p:cNvPicPr/>
          <p:nvPr/>
        </p:nvPicPr>
        <p:blipFill>
          <a:blip r:embed="rId1"/>
          <a:stretch/>
        </p:blipFill>
        <p:spPr>
          <a:xfrm>
            <a:off x="1451520" y="1692000"/>
            <a:ext cx="9288720" cy="4500000"/>
          </a:xfrm>
          <a:prstGeom prst="rect">
            <a:avLst/>
          </a:prstGeom>
          <a:ln w="29160">
            <a:solidFill>
              <a:srgbClr val="f10d0c"/>
            </a:solidFill>
            <a:round/>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0260000" y="5746320"/>
            <a:ext cx="176760" cy="342360"/>
          </a:xfrm>
          <a:prstGeom prst="rect">
            <a:avLst/>
          </a:prstGeom>
          <a:noFill/>
          <a:ln w="0">
            <a:noFill/>
          </a:ln>
        </p:spPr>
        <p:style>
          <a:lnRef idx="0"/>
          <a:fillRef idx="0"/>
          <a:effectRef idx="0"/>
          <a:fontRef idx="minor"/>
        </p:style>
      </p:sp>
      <p:sp>
        <p:nvSpPr>
          <p:cNvPr id="146" name=""/>
          <p:cNvSpPr/>
          <p:nvPr/>
        </p:nvSpPr>
        <p:spPr>
          <a:xfrm>
            <a:off x="279000" y="1800000"/>
            <a:ext cx="11634120" cy="2880000"/>
          </a:xfrm>
          <a:prstGeom prst="rect">
            <a:avLst/>
          </a:prstGeom>
          <a:gradFill rotWithShape="0">
            <a:gsLst>
              <a:gs pos="0">
                <a:srgbClr val="f7d1d5">
                  <a:alpha val="0"/>
                </a:srgbClr>
              </a:gs>
              <a:gs pos="100000">
                <a:srgbClr val="f7d1d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just">
              <a:buNone/>
            </a:pPr>
            <a:r>
              <a:rPr b="1" lang="en-PH" sz="2000" spc="-1" strike="noStrike">
                <a:latin typeface="Lato"/>
                <a:ea typeface="AppleSystemUIFont"/>
              </a:rPr>
              <a:t>Seeds</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1800" spc="-1" strike="noStrike">
                <a:latin typeface="Lato"/>
                <a:ea typeface="AppleSystemUIFont"/>
              </a:rPr>
              <a:t>	</a:t>
            </a:r>
            <a:r>
              <a:rPr b="0" lang="en-PH" sz="1800" spc="-1" strike="noStrike">
                <a:latin typeface="Lato"/>
                <a:ea typeface="AppleSystemUIFont"/>
              </a:rPr>
              <a:t>A seed carries a baby plant. It has stored food for this tiny dormant plant. A seed also has parts. They are the embryo, seed coat, and seed leaf. The </a:t>
            </a:r>
            <a:r>
              <a:rPr b="1" lang="en-PH" sz="1800" spc="-1" strike="noStrike">
                <a:latin typeface="Lato"/>
                <a:ea typeface="AppleSystemUIFontBold"/>
              </a:rPr>
              <a:t>embryo</a:t>
            </a:r>
            <a:r>
              <a:rPr b="0" lang="en-PH" sz="1800" spc="-1" strike="noStrike">
                <a:latin typeface="Lato"/>
                <a:ea typeface="AppleSystemUIFont"/>
              </a:rPr>
              <a:t> grows into a new plant. The </a:t>
            </a:r>
            <a:r>
              <a:rPr b="1" lang="en-PH" sz="1800" spc="-1" strike="noStrike">
                <a:latin typeface="Lato"/>
                <a:ea typeface="AppleSystemUIFontBold"/>
              </a:rPr>
              <a:t>seed coat</a:t>
            </a:r>
            <a:r>
              <a:rPr b="0" lang="en-PH" sz="1800" spc="-1" strike="noStrike">
                <a:latin typeface="Lato"/>
                <a:ea typeface="AppleSystemUIFont"/>
              </a:rPr>
              <a:t> protects the seed. The </a:t>
            </a:r>
            <a:r>
              <a:rPr b="1" lang="en-PH" sz="1800" spc="-1" strike="noStrike">
                <a:latin typeface="Lato"/>
                <a:ea typeface="AppleSystemUIFontBold"/>
              </a:rPr>
              <a:t>seed leaf</a:t>
            </a:r>
            <a:r>
              <a:rPr b="0" lang="en-PH" sz="1800" spc="-1" strike="noStrike">
                <a:latin typeface="Lato"/>
                <a:ea typeface="AppleSystemUIFont"/>
              </a:rPr>
              <a:t> or </a:t>
            </a:r>
            <a:r>
              <a:rPr b="1" lang="en-PH" sz="1800" spc="-1" strike="noStrike">
                <a:latin typeface="Lato"/>
                <a:ea typeface="AppleSystemUIFontBold"/>
              </a:rPr>
              <a:t>cotyledon</a:t>
            </a:r>
            <a:r>
              <a:rPr b="0" lang="en-PH" sz="1800" spc="-1" strike="noStrike">
                <a:latin typeface="Lato"/>
                <a:ea typeface="AppleSystemUIFont"/>
              </a:rPr>
              <a:t> contains food.</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ea typeface="AppleSystemUIFont"/>
              </a:rPr>
              <a:t>	</a:t>
            </a:r>
            <a:r>
              <a:rPr b="0" lang="en-PH" sz="1800" spc="-1" strike="noStrike">
                <a:latin typeface="Lato"/>
                <a:ea typeface="AppleSystemUIFont"/>
              </a:rPr>
              <a:t>A seed encloses the young plant and carries stored food. The young plant uses this food to grow roots and leaves. As the young plant grows it can already make its own food.</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10260000" y="5746320"/>
            <a:ext cx="176760" cy="342360"/>
          </a:xfrm>
          <a:prstGeom prst="rect">
            <a:avLst/>
          </a:prstGeom>
          <a:noFill/>
          <a:ln w="0">
            <a:noFill/>
          </a:ln>
        </p:spPr>
        <p:style>
          <a:lnRef idx="0"/>
          <a:fillRef idx="0"/>
          <a:effectRef idx="0"/>
          <a:fontRef idx="minor"/>
        </p:style>
      </p:sp>
      <p:pic>
        <p:nvPicPr>
          <p:cNvPr id="148" name="" descr=""/>
          <p:cNvPicPr/>
          <p:nvPr/>
        </p:nvPicPr>
        <p:blipFill>
          <a:blip r:embed="rId1"/>
          <a:stretch/>
        </p:blipFill>
        <p:spPr>
          <a:xfrm>
            <a:off x="2855880" y="540000"/>
            <a:ext cx="6480000" cy="5616000"/>
          </a:xfrm>
          <a:prstGeom prst="rect">
            <a:avLst/>
          </a:prstGeom>
          <a:ln w="29160">
            <a:solidFill>
              <a:srgbClr val="f10d0c"/>
            </a:solidFill>
            <a:round/>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6760" cy="342360"/>
          </a:xfrm>
          <a:prstGeom prst="rect">
            <a:avLst/>
          </a:prstGeom>
          <a:noFill/>
          <a:ln w="0">
            <a:noFill/>
          </a:ln>
        </p:spPr>
        <p:style>
          <a:lnRef idx="0"/>
          <a:fillRef idx="0"/>
          <a:effectRef idx="0"/>
          <a:fontRef idx="minor"/>
        </p:style>
      </p:sp>
      <p:sp>
        <p:nvSpPr>
          <p:cNvPr id="126" name=""/>
          <p:cNvSpPr/>
          <p:nvPr/>
        </p:nvSpPr>
        <p:spPr>
          <a:xfrm>
            <a:off x="0" y="1440000"/>
            <a:ext cx="6480000" cy="540000"/>
          </a:xfrm>
          <a:prstGeom prst="rect">
            <a:avLst/>
          </a:prstGeom>
          <a:gradFill rotWithShape="0">
            <a:gsLst>
              <a:gs pos="0">
                <a:srgbClr val="729fcf">
                  <a:alpha val="0"/>
                </a:srgbClr>
              </a:gs>
              <a:gs pos="100000">
                <a:srgbClr val="729fcf"/>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r>
              <a:rPr b="1" lang="en-PH" sz="1800" spc="-1" strike="noStrike">
                <a:latin typeface="Lato"/>
                <a:ea typeface="AppleSystemUIFont"/>
              </a:rPr>
              <a:t>Characteristics and Functions of the Plant Parts</a:t>
            </a:r>
            <a:endParaRPr b="0" lang="en-PH" sz="1800" spc="-1" strike="noStrike">
              <a:latin typeface="AppleSystemUIFont"/>
              <a:ea typeface="AppleSystemUIFont"/>
            </a:endParaRPr>
          </a:p>
        </p:txBody>
      </p:sp>
      <p:sp>
        <p:nvSpPr>
          <p:cNvPr id="127" name=""/>
          <p:cNvSpPr/>
          <p:nvPr/>
        </p:nvSpPr>
        <p:spPr>
          <a:xfrm>
            <a:off x="425880" y="2520000"/>
            <a:ext cx="11340000" cy="1800000"/>
          </a:xfrm>
          <a:prstGeom prst="rect">
            <a:avLst/>
          </a:prstGeom>
          <a:gradFill rotWithShape="0">
            <a:gsLst>
              <a:gs pos="0">
                <a:srgbClr val="f7d1d5">
                  <a:alpha val="0"/>
                </a:srgbClr>
              </a:gs>
              <a:gs pos="100000">
                <a:srgbClr val="f7d1d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just">
              <a:lnSpc>
                <a:spcPct val="100000"/>
              </a:lnSpc>
              <a:buNone/>
            </a:pPr>
            <a:r>
              <a:rPr b="1" lang="en-PH" sz="1800" spc="-1" strike="noStrike">
                <a:latin typeface="Lato"/>
                <a:ea typeface="AppleSystemUIFont"/>
              </a:rPr>
              <a:t>Roots</a:t>
            </a:r>
            <a:endParaRPr b="0" lang="en-PH" sz="1800" spc="-1" strike="noStrike">
              <a:latin typeface="Arial"/>
            </a:endParaRPr>
          </a:p>
          <a:p>
            <a:pPr algn="just">
              <a:lnSpc>
                <a:spcPct val="100000"/>
              </a:lnSpc>
              <a:buNone/>
            </a:pPr>
            <a:r>
              <a:rPr b="0" lang="en-PH" sz="1800" spc="-1" strike="noStrike">
                <a:latin typeface="Lato"/>
                <a:ea typeface="AppleSystemUIFont"/>
              </a:rPr>
              <a:t>	</a:t>
            </a:r>
            <a:r>
              <a:rPr b="0" lang="en-PH" sz="1800" spc="-1" strike="noStrike">
                <a:latin typeface="Lato"/>
                <a:ea typeface="AppleSystemUIFont"/>
              </a:rPr>
              <a:t>The roots of a plant grow downward into the soil. They get water and minerals from the soil. They also make plants hold on to the soil and make them stand upright.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ea typeface="AppleSystemUIFont"/>
              </a:rPr>
              <a:t>Some plants have small and soft roots. Other plants have big and hard roots.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0260000" y="5746320"/>
            <a:ext cx="176760" cy="342360"/>
          </a:xfrm>
          <a:prstGeom prst="rect">
            <a:avLst/>
          </a:prstGeom>
          <a:noFill/>
          <a:ln w="0">
            <a:noFill/>
          </a:ln>
        </p:spPr>
        <p:style>
          <a:lnRef idx="0"/>
          <a:fillRef idx="0"/>
          <a:effectRef idx="0"/>
          <a:fontRef idx="minor"/>
        </p:style>
      </p:sp>
      <p:pic>
        <p:nvPicPr>
          <p:cNvPr id="129" name="" descr=""/>
          <p:cNvPicPr/>
          <p:nvPr/>
        </p:nvPicPr>
        <p:blipFill>
          <a:blip r:embed="rId1"/>
          <a:stretch/>
        </p:blipFill>
        <p:spPr>
          <a:xfrm>
            <a:off x="1269720" y="1260000"/>
            <a:ext cx="9652680" cy="4828680"/>
          </a:xfrm>
          <a:prstGeom prst="rect">
            <a:avLst/>
          </a:prstGeom>
          <a:ln w="29160">
            <a:solidFill>
              <a:srgbClr val="f10d0c"/>
            </a:solidFill>
            <a:round/>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10260000" y="5746320"/>
            <a:ext cx="176760" cy="342360"/>
          </a:xfrm>
          <a:prstGeom prst="rect">
            <a:avLst/>
          </a:prstGeom>
          <a:noFill/>
          <a:ln w="0">
            <a:noFill/>
          </a:ln>
        </p:spPr>
        <p:style>
          <a:lnRef idx="0"/>
          <a:fillRef idx="0"/>
          <a:effectRef idx="0"/>
          <a:fontRef idx="minor"/>
        </p:style>
      </p:sp>
      <p:sp>
        <p:nvSpPr>
          <p:cNvPr id="131" name=""/>
          <p:cNvSpPr/>
          <p:nvPr/>
        </p:nvSpPr>
        <p:spPr>
          <a:xfrm>
            <a:off x="279000" y="1440000"/>
            <a:ext cx="11634120" cy="3060000"/>
          </a:xfrm>
          <a:prstGeom prst="rect">
            <a:avLst/>
          </a:prstGeom>
          <a:gradFill rotWithShape="0">
            <a:gsLst>
              <a:gs pos="0">
                <a:srgbClr val="f7d1d5">
                  <a:alpha val="0"/>
                </a:srgbClr>
              </a:gs>
              <a:gs pos="100000">
                <a:srgbClr val="f7d1d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just">
              <a:buNone/>
            </a:pPr>
            <a:r>
              <a:rPr b="1" lang="en-PH" sz="2000" spc="-1" strike="noStrike">
                <a:latin typeface="Lato"/>
                <a:ea typeface="AppleSystemUIFont"/>
              </a:rPr>
              <a:t>Stem</a:t>
            </a:r>
            <a:endParaRPr b="0" lang="en-PH" sz="2000" spc="-1" strike="noStrike">
              <a:latin typeface="Lato"/>
              <a:ea typeface="AppleSystemUIFont"/>
            </a:endParaRPr>
          </a:p>
          <a:p>
            <a:pPr algn="just">
              <a:buNone/>
            </a:pPr>
            <a:r>
              <a:rPr b="0" lang="en-PH" sz="1800" spc="-1" strike="noStrike">
                <a:latin typeface="Lato"/>
                <a:ea typeface="AppleSystemUIFont"/>
              </a:rPr>
              <a:t>	</a:t>
            </a:r>
            <a:r>
              <a:rPr b="0" lang="en-PH" sz="1800" spc="-1" strike="noStrike">
                <a:latin typeface="Lato"/>
                <a:ea typeface="AppleSystemUIFont"/>
              </a:rPr>
              <a:t>In a tree, the main stem is called a trunk. Branches are parts of the </a:t>
            </a:r>
            <a:r>
              <a:rPr b="1" lang="en-PH" sz="1800" spc="-1" strike="noStrike">
                <a:latin typeface="Lato"/>
                <a:ea typeface="AppleSystemUIFont"/>
              </a:rPr>
              <a:t>trunk</a:t>
            </a:r>
            <a:r>
              <a:rPr b="0" lang="en-PH" sz="1800" spc="-1" strike="noStrike">
                <a:latin typeface="Lato"/>
                <a:ea typeface="AppleSystemUIFont"/>
              </a:rPr>
              <a:t>. The trunk or stem grows above the soil. It is usually hard and strong, but some plants have soft stems.</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ea typeface="AppleSystemUIFont"/>
              </a:rPr>
              <a:t>	</a:t>
            </a:r>
            <a:r>
              <a:rPr b="0" lang="en-PH" sz="1800" spc="-1" strike="noStrike">
                <a:latin typeface="Lato"/>
                <a:ea typeface="AppleSystemUIFont"/>
              </a:rPr>
              <a:t>The stem brings water and dissolved minerals from the roots to the leaves. The stem holds the leaves, flowers, and fruits. It also supports the plant so that it will not fall or drop.</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ea typeface="AppleSystemUIFont"/>
              </a:rPr>
              <a:t>	</a:t>
            </a:r>
            <a:r>
              <a:rPr b="0" lang="en-PH" sz="1800" spc="-1" strike="noStrike">
                <a:latin typeface="Lato"/>
                <a:ea typeface="AppleSystemUIFont"/>
              </a:rPr>
              <a:t>The outer covering of the trunk is the bark. The inner part is the </a:t>
            </a:r>
            <a:r>
              <a:rPr b="1" lang="en-PH" sz="1800" spc="-1" strike="noStrike">
                <a:latin typeface="Lato"/>
                <a:ea typeface="AppleSystemUIFont"/>
              </a:rPr>
              <a:t>wood</a:t>
            </a:r>
            <a:r>
              <a:rPr b="0" lang="en-PH" sz="1800" spc="-1" strike="noStrike">
                <a:latin typeface="Lato"/>
                <a:ea typeface="AppleSystemUIFont"/>
              </a:rPr>
              <a:t>. Plants with soft stems do not develop bark and wood.</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10260000" y="5746320"/>
            <a:ext cx="176760" cy="342360"/>
          </a:xfrm>
          <a:prstGeom prst="rect">
            <a:avLst/>
          </a:prstGeom>
          <a:noFill/>
          <a:ln w="0">
            <a:noFill/>
          </a:ln>
        </p:spPr>
        <p:style>
          <a:lnRef idx="0"/>
          <a:fillRef idx="0"/>
          <a:effectRef idx="0"/>
          <a:fontRef idx="minor"/>
        </p:style>
      </p:sp>
      <p:pic>
        <p:nvPicPr>
          <p:cNvPr id="133" name="" descr=""/>
          <p:cNvPicPr/>
          <p:nvPr/>
        </p:nvPicPr>
        <p:blipFill>
          <a:blip r:embed="rId1"/>
          <a:stretch/>
        </p:blipFill>
        <p:spPr>
          <a:xfrm>
            <a:off x="1538280" y="1155240"/>
            <a:ext cx="9115200" cy="4994280"/>
          </a:xfrm>
          <a:prstGeom prst="rect">
            <a:avLst/>
          </a:prstGeom>
          <a:ln w="29160">
            <a:solidFill>
              <a:srgbClr val="f10d0c"/>
            </a:solidFill>
            <a:round/>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10260000" y="5746320"/>
            <a:ext cx="176760" cy="342360"/>
          </a:xfrm>
          <a:prstGeom prst="rect">
            <a:avLst/>
          </a:prstGeom>
          <a:noFill/>
          <a:ln w="0">
            <a:noFill/>
          </a:ln>
        </p:spPr>
        <p:style>
          <a:lnRef idx="0"/>
          <a:fillRef idx="0"/>
          <a:effectRef idx="0"/>
          <a:fontRef idx="minor"/>
        </p:style>
      </p:sp>
      <p:sp>
        <p:nvSpPr>
          <p:cNvPr id="135" name=""/>
          <p:cNvSpPr/>
          <p:nvPr/>
        </p:nvSpPr>
        <p:spPr>
          <a:xfrm>
            <a:off x="279000" y="1656000"/>
            <a:ext cx="11634120" cy="3420000"/>
          </a:xfrm>
          <a:prstGeom prst="rect">
            <a:avLst/>
          </a:prstGeom>
          <a:gradFill rotWithShape="0">
            <a:gsLst>
              <a:gs pos="0">
                <a:srgbClr val="f7d1d5">
                  <a:alpha val="0"/>
                </a:srgbClr>
              </a:gs>
              <a:gs pos="100000">
                <a:srgbClr val="f7d1d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just">
              <a:buNone/>
            </a:pPr>
            <a:r>
              <a:rPr b="1" lang="en-PH" sz="2000" spc="-1" strike="noStrike">
                <a:latin typeface="Lato"/>
                <a:ea typeface="AppleSystemUIFont"/>
              </a:rPr>
              <a:t>Leaves</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1800" spc="-1" strike="noStrike">
                <a:latin typeface="Lato"/>
                <a:ea typeface="AppleSystemUIFont"/>
              </a:rPr>
              <a:t>	</a:t>
            </a:r>
            <a:r>
              <a:rPr b="0" lang="en-PH" sz="1800" spc="-1" strike="noStrike">
                <a:latin typeface="Lato"/>
                <a:ea typeface="AppleSystemUIFont"/>
              </a:rPr>
              <a:t>Leaves grow from the plants’ stems or branches. The most important function of leaves is to make food out of water, air, and sunlight. The air gets into the leaves through tiny openings called stomata. The water enters the roots and goes to the stem until it reaches the leaves. The sunlight that shines on the leaves provides the energy that changes air and water into food.</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ea typeface="AppleSystemUIFont"/>
              </a:rPr>
              <a:t>	</a:t>
            </a:r>
            <a:r>
              <a:rPr b="0" lang="en-PH" sz="1800" spc="-1" strike="noStrike">
                <a:latin typeface="Lato"/>
                <a:ea typeface="AppleSystemUIFont"/>
              </a:rPr>
              <a:t>The stalk of the leaf is called petiole. The petiole is attached to the stem. The margin is the side or edge of the leaf. The whole surface of the leaf is the blade. The network of lines in the blade of the leaf are called veins. The largest vein, found in the middle of the leaf, is the midrib.</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10260000" y="5746320"/>
            <a:ext cx="176760" cy="342360"/>
          </a:xfrm>
          <a:prstGeom prst="rect">
            <a:avLst/>
          </a:prstGeom>
          <a:noFill/>
          <a:ln w="0">
            <a:noFill/>
          </a:ln>
        </p:spPr>
        <p:style>
          <a:lnRef idx="0"/>
          <a:fillRef idx="0"/>
          <a:effectRef idx="0"/>
          <a:fontRef idx="minor"/>
        </p:style>
      </p:sp>
      <p:pic>
        <p:nvPicPr>
          <p:cNvPr id="137" name="" descr=""/>
          <p:cNvPicPr/>
          <p:nvPr/>
        </p:nvPicPr>
        <p:blipFill>
          <a:blip r:embed="rId1"/>
          <a:stretch/>
        </p:blipFill>
        <p:spPr>
          <a:xfrm>
            <a:off x="2045880" y="540000"/>
            <a:ext cx="8100000" cy="5585400"/>
          </a:xfrm>
          <a:prstGeom prst="rect">
            <a:avLst/>
          </a:prstGeom>
          <a:ln w="29160">
            <a:solidFill>
              <a:srgbClr val="f10d0c"/>
            </a:solidFill>
            <a:round/>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10260000" y="5746320"/>
            <a:ext cx="176760" cy="342360"/>
          </a:xfrm>
          <a:prstGeom prst="rect">
            <a:avLst/>
          </a:prstGeom>
          <a:noFill/>
          <a:ln w="0">
            <a:noFill/>
          </a:ln>
        </p:spPr>
        <p:style>
          <a:lnRef idx="0"/>
          <a:fillRef idx="0"/>
          <a:effectRef idx="0"/>
          <a:fontRef idx="minor"/>
        </p:style>
      </p:sp>
      <p:sp>
        <p:nvSpPr>
          <p:cNvPr id="139" name=""/>
          <p:cNvSpPr/>
          <p:nvPr/>
        </p:nvSpPr>
        <p:spPr>
          <a:xfrm>
            <a:off x="279000" y="1656000"/>
            <a:ext cx="11634120" cy="3204000"/>
          </a:xfrm>
          <a:prstGeom prst="rect">
            <a:avLst/>
          </a:prstGeom>
          <a:gradFill rotWithShape="0">
            <a:gsLst>
              <a:gs pos="0">
                <a:srgbClr val="f7d1d5">
                  <a:alpha val="0"/>
                </a:srgbClr>
              </a:gs>
              <a:gs pos="100000">
                <a:srgbClr val="f7d1d5"/>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just">
              <a:buNone/>
            </a:pPr>
            <a:r>
              <a:rPr b="1" lang="en-PH" sz="2000" spc="-1" strike="noStrike">
                <a:latin typeface="Lato"/>
                <a:ea typeface="AppleSystemUIFont"/>
              </a:rPr>
              <a:t>Flowers</a:t>
            </a:r>
            <a:endParaRPr b="0" lang="en-PH" sz="2000" spc="-1" strike="noStrike">
              <a:latin typeface="Lato"/>
              <a:ea typeface="AppleSystemUIFont"/>
            </a:endParaRPr>
          </a:p>
          <a:p>
            <a:pPr algn="just">
              <a:buNone/>
            </a:pPr>
            <a:endParaRPr b="0" lang="en-PH" sz="2000" spc="-1" strike="noStrike">
              <a:latin typeface="Lato"/>
              <a:ea typeface="AppleSystemUIFont"/>
            </a:endParaRPr>
          </a:p>
          <a:p>
            <a:pPr algn="just">
              <a:buNone/>
            </a:pPr>
            <a:r>
              <a:rPr b="0" lang="en-PH" sz="1800" spc="-1" strike="noStrike">
                <a:latin typeface="Lato"/>
                <a:ea typeface="AppleSystemUIFont"/>
              </a:rPr>
              <a:t>	</a:t>
            </a:r>
            <a:r>
              <a:rPr b="0" lang="en-PH" sz="1800" spc="-1" strike="noStrike">
                <a:latin typeface="Lato"/>
                <a:ea typeface="AppleSystemUIFont"/>
              </a:rPr>
              <a:t>The </a:t>
            </a:r>
            <a:r>
              <a:rPr b="1" lang="en-PH" sz="1800" spc="-1" strike="noStrike">
                <a:latin typeface="Lato"/>
                <a:ea typeface="AppleSystemUIFont"/>
              </a:rPr>
              <a:t>sepal</a:t>
            </a:r>
            <a:r>
              <a:rPr b="0" lang="en-PH" sz="1800" spc="-1" strike="noStrike">
                <a:latin typeface="Lato"/>
                <a:ea typeface="AppleSystemUIFont"/>
              </a:rPr>
              <a:t> is the leaf-like structure below the petals. All the sepals in the flower form the calyx. The </a:t>
            </a:r>
            <a:r>
              <a:rPr b="1" lang="en-PH" sz="1800" spc="-1" strike="noStrike">
                <a:latin typeface="Lato"/>
                <a:ea typeface="AppleSystemUIFont"/>
              </a:rPr>
              <a:t>calyx</a:t>
            </a:r>
            <a:r>
              <a:rPr b="0" lang="en-PH" sz="1800" spc="-1" strike="noStrike">
                <a:latin typeface="Lato"/>
                <a:ea typeface="AppleSystemUIFont"/>
              </a:rPr>
              <a:t> holds and protects the entire flower when it is still a bud. The </a:t>
            </a:r>
            <a:r>
              <a:rPr b="1" lang="en-PH" sz="1800" spc="-1" strike="noStrike">
                <a:latin typeface="Lato"/>
                <a:ea typeface="AppleSystemUIFont"/>
              </a:rPr>
              <a:t>petal</a:t>
            </a:r>
            <a:r>
              <a:rPr b="0" lang="en-PH" sz="1800" spc="-1" strike="noStrike">
                <a:latin typeface="Lato"/>
                <a:ea typeface="AppleSystemUIFont"/>
              </a:rPr>
              <a:t> is the most colorful part of the flower. The </a:t>
            </a:r>
            <a:r>
              <a:rPr b="1" lang="en-PH" sz="1800" spc="-1" strike="noStrike">
                <a:latin typeface="Lato"/>
                <a:ea typeface="AppleSystemUIFont"/>
              </a:rPr>
              <a:t>stamen</a:t>
            </a:r>
            <a:r>
              <a:rPr b="0" lang="en-PH" sz="1800" spc="-1" strike="noStrike">
                <a:latin typeface="Lato"/>
                <a:ea typeface="AppleSystemUIFont"/>
              </a:rPr>
              <a:t> is the male reproductive organ that produces pollens. The </a:t>
            </a:r>
            <a:r>
              <a:rPr b="1" lang="en-PH" sz="1800" spc="-1" strike="noStrike">
                <a:latin typeface="Lato"/>
                <a:ea typeface="AppleSystemUIFont"/>
              </a:rPr>
              <a:t>pistil</a:t>
            </a:r>
            <a:r>
              <a:rPr b="0" lang="en-PH" sz="1800" spc="-1" strike="noStrike">
                <a:latin typeface="Lato"/>
                <a:ea typeface="AppleSystemUIFont"/>
              </a:rPr>
              <a:t> is the female reproductive organ that produces the eggs. When fertilized, the eggs become seeds.</a:t>
            </a:r>
            <a:endParaRPr b="0" lang="en-PH" sz="1800" spc="-1" strike="noStrike">
              <a:latin typeface="Lato"/>
              <a:ea typeface="AppleSystemUIFont"/>
            </a:endParaRPr>
          </a:p>
          <a:p>
            <a:pPr algn="just">
              <a:buNone/>
            </a:pPr>
            <a:endParaRPr b="0" lang="en-PH" sz="1800" spc="-1" strike="noStrike">
              <a:latin typeface="Lato"/>
              <a:ea typeface="AppleSystemUIFont"/>
            </a:endParaRPr>
          </a:p>
          <a:p>
            <a:pPr algn="just">
              <a:buNone/>
            </a:pPr>
            <a:r>
              <a:rPr b="0" lang="en-PH" sz="1800" spc="-1" strike="noStrike">
                <a:latin typeface="Lato"/>
                <a:ea typeface="AppleSystemUIFont"/>
              </a:rPr>
              <a:t>	</a:t>
            </a:r>
            <a:r>
              <a:rPr b="0" lang="en-PH" sz="1800" spc="-1" strike="noStrike">
                <a:latin typeface="Lato"/>
                <a:ea typeface="AppleSystemUIFont"/>
              </a:rPr>
              <a:t>The flowers are the reproductive parts of plants. They produce the fruit and the seeds that grow into new plants.</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10260000" y="5746320"/>
            <a:ext cx="176760" cy="342360"/>
          </a:xfrm>
          <a:prstGeom prst="rect">
            <a:avLst/>
          </a:prstGeom>
          <a:noFill/>
          <a:ln w="0">
            <a:noFill/>
          </a:ln>
        </p:spPr>
        <p:style>
          <a:lnRef idx="0"/>
          <a:fillRef idx="0"/>
          <a:effectRef idx="0"/>
          <a:fontRef idx="minor"/>
        </p:style>
      </p:sp>
      <p:pic>
        <p:nvPicPr>
          <p:cNvPr id="141" name="" descr=""/>
          <p:cNvPicPr/>
          <p:nvPr/>
        </p:nvPicPr>
        <p:blipFill>
          <a:blip r:embed="rId1"/>
          <a:stretch/>
        </p:blipFill>
        <p:spPr>
          <a:xfrm>
            <a:off x="1224000" y="1101240"/>
            <a:ext cx="9744120" cy="5018760"/>
          </a:xfrm>
          <a:prstGeom prst="rect">
            <a:avLst/>
          </a:prstGeom>
          <a:ln w="29160">
            <a:solidFill>
              <a:srgbClr val="f10d0c"/>
            </a:solidFill>
            <a:round/>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783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2023-08-17T08:20:05Z</dcterms:modified>
  <cp:revision>105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