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44000" y="2520000"/>
            <a:ext cx="837432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Kayabang </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(Wastong Gamit ng mga Pangngalang  Pantangi at Pambalana)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txBox="1"/>
          <p:nvPr/>
        </p:nvSpPr>
        <p:spPr>
          <a:xfrm>
            <a:off x="572400" y="1044000"/>
            <a:ext cx="11127600" cy="4756320"/>
          </a:xfrm>
          <a:prstGeom prst="rect">
            <a:avLst/>
          </a:prstGeom>
          <a:solidFill>
            <a:srgbClr val="fffde7"/>
          </a:solidFill>
          <a:ln w="76320">
            <a:solidFill>
              <a:srgbClr val="3f51b5"/>
            </a:solidFill>
            <a:round/>
          </a:ln>
        </p:spPr>
        <p:txBody>
          <a:bodyPr lIns="128160" rIns="128160" tIns="83160" bIns="83160" anchor="t">
            <a:noAutofit/>
          </a:bodyPr>
          <a:p>
            <a:pPr algn="ctr">
              <a:lnSpc>
                <a:spcPct val="150000"/>
              </a:lnSpc>
              <a:buNone/>
            </a:pPr>
            <a:r>
              <a:rPr b="0" lang="en-PH" sz="2800" spc="-1" strike="noStrike">
                <a:latin typeface="Lato"/>
              </a:rPr>
              <a:t>Nang makita ng ibang tao ang kayabang ni Talaw, hiniling nila kay</a:t>
            </a:r>
            <a:endParaRPr b="0" lang="en-PH" sz="2800" spc="-1" strike="noStrike">
              <a:latin typeface="Lato"/>
            </a:endParaRPr>
          </a:p>
          <a:p>
            <a:pPr algn="ctr">
              <a:lnSpc>
                <a:spcPct val="150000"/>
              </a:lnSpc>
              <a:buNone/>
            </a:pPr>
            <a:r>
              <a:rPr b="0" lang="en-PH" sz="2800" spc="-1" strike="noStrike">
                <a:latin typeface="Lato"/>
              </a:rPr>
              <a:t>Apo Ingdon na igawa sila nito. Tinuruan naman ni Talaw ang mga babae</a:t>
            </a:r>
            <a:endParaRPr b="0" lang="en-PH" sz="2800" spc="-1" strike="noStrike">
              <a:latin typeface="Lato"/>
            </a:endParaRPr>
          </a:p>
          <a:p>
            <a:pPr algn="ctr">
              <a:lnSpc>
                <a:spcPct val="150000"/>
              </a:lnSpc>
              <a:buNone/>
            </a:pPr>
            <a:r>
              <a:rPr b="0" lang="en-PH" sz="2800" spc="-1" strike="noStrike">
                <a:latin typeface="Lato"/>
              </a:rPr>
              <a:t>at bata kung paano mahahabi ang maninipis na kawayan.</a:t>
            </a:r>
            <a:endParaRPr b="0" lang="en-PH" sz="2800" spc="-1" strike="noStrike">
              <a:latin typeface="Lato"/>
            </a:endParaRPr>
          </a:p>
          <a:p>
            <a:pPr algn="ctr">
              <a:lnSpc>
                <a:spcPct val="150000"/>
              </a:lnSpc>
              <a:buNone/>
            </a:pPr>
            <a:r>
              <a:rPr b="0" lang="en-PH" sz="2800" spc="-1" strike="noStrike">
                <a:latin typeface="Lato"/>
              </a:rPr>
              <a:t>Malaki ang naitulong ng kayabang hindi lamang kay Talaw kundi</a:t>
            </a:r>
            <a:endParaRPr b="0" lang="en-PH" sz="2800" spc="-1" strike="noStrike">
              <a:latin typeface="Lato"/>
            </a:endParaRPr>
          </a:p>
          <a:p>
            <a:pPr algn="ctr">
              <a:lnSpc>
                <a:spcPct val="150000"/>
              </a:lnSpc>
              <a:buNone/>
            </a:pPr>
            <a:r>
              <a:rPr b="0" lang="en-PH" sz="2800" spc="-1" strike="noStrike">
                <a:latin typeface="Lato"/>
              </a:rPr>
              <a:t>pati sa mga taong naninirahan sa Benguet. Dahil dito, naging magaan sa kanila ang pagdadala ng kanilang mga produkto.</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txBox="1"/>
          <p:nvPr/>
        </p:nvSpPr>
        <p:spPr>
          <a:xfrm>
            <a:off x="572400" y="1044000"/>
            <a:ext cx="11127600" cy="5104440"/>
          </a:xfrm>
          <a:prstGeom prst="rect">
            <a:avLst/>
          </a:prstGeom>
          <a:solidFill>
            <a:srgbClr val="fffde7"/>
          </a:solidFill>
          <a:ln w="76320">
            <a:solidFill>
              <a:srgbClr val="3f51b5"/>
            </a:solidFill>
            <a:round/>
          </a:ln>
        </p:spPr>
        <p:txBody>
          <a:bodyPr lIns="128160" rIns="128160" tIns="83160" bIns="83160" anchor="t">
            <a:noAutofit/>
          </a:bodyPr>
          <a:p>
            <a:pPr>
              <a:lnSpc>
                <a:spcPct val="150000"/>
              </a:lnSpc>
              <a:buNone/>
            </a:pPr>
            <a:r>
              <a:rPr b="1" lang="en-PH" sz="2400" spc="-1" strike="noStrike">
                <a:latin typeface="Lato"/>
              </a:rPr>
              <a:t>Panuto:</a:t>
            </a:r>
            <a:r>
              <a:rPr b="0" lang="en-PH" sz="2400" spc="-1" strike="noStrike">
                <a:latin typeface="Lato"/>
              </a:rPr>
              <a:t> Sagutin ang mga tanong.</a:t>
            </a:r>
            <a:endParaRPr b="0" lang="en-PH" sz="2400" spc="-1" strike="noStrike">
              <a:latin typeface="Lato"/>
            </a:endParaRPr>
          </a:p>
          <a:p>
            <a:pPr>
              <a:lnSpc>
                <a:spcPct val="150000"/>
              </a:lnSpc>
              <a:buNone/>
            </a:pPr>
            <a:r>
              <a:rPr b="0" lang="en-PH" sz="2400" spc="-1" strike="noStrike">
                <a:latin typeface="Lato"/>
              </a:rPr>
              <a:t>1. Sino-sino ang mga tauhan sa kuwento?</a:t>
            </a:r>
            <a:endParaRPr b="0" lang="en-PH" sz="2400" spc="-1" strike="noStrike">
              <a:latin typeface="Lato"/>
            </a:endParaRPr>
          </a:p>
          <a:p>
            <a:pPr>
              <a:lnSpc>
                <a:spcPct val="150000"/>
              </a:lnSpc>
              <a:buNone/>
            </a:pPr>
            <a:r>
              <a:rPr b="0" lang="en-PH" sz="2400" spc="-1" strike="noStrike">
                <a:latin typeface="Lato"/>
              </a:rPr>
              <a:t>2. Anong paraan ang ginawa ng pangunahing tauhan para mabuhay silang mag-ama?</a:t>
            </a:r>
            <a:endParaRPr b="0" lang="en-PH" sz="2400" spc="-1" strike="noStrike">
              <a:latin typeface="Lato"/>
            </a:endParaRPr>
          </a:p>
          <a:p>
            <a:pPr>
              <a:lnSpc>
                <a:spcPct val="150000"/>
              </a:lnSpc>
              <a:buNone/>
            </a:pPr>
            <a:r>
              <a:rPr b="0" lang="en-PH" sz="2400" spc="-1" strike="noStrike">
                <a:latin typeface="Lato"/>
              </a:rPr>
              <a:t>3. Saan kumukuha ng ikabubuhay ang mag-ama?</a:t>
            </a:r>
            <a:endParaRPr b="0" lang="en-PH" sz="2400" spc="-1" strike="noStrike">
              <a:latin typeface="Lato"/>
            </a:endParaRPr>
          </a:p>
          <a:p>
            <a:pPr>
              <a:lnSpc>
                <a:spcPct val="150000"/>
              </a:lnSpc>
              <a:buNone/>
            </a:pPr>
            <a:r>
              <a:rPr b="0" lang="en-PH" sz="2400" spc="-1" strike="noStrike">
                <a:latin typeface="Lato"/>
              </a:rPr>
              <a:t>4. Bakit napilitang mag-isang maghanapbuhay si Talaw?</a:t>
            </a:r>
            <a:endParaRPr b="0" lang="en-PH" sz="2400" spc="-1" strike="noStrike">
              <a:latin typeface="Lato"/>
            </a:endParaRPr>
          </a:p>
          <a:p>
            <a:pPr>
              <a:lnSpc>
                <a:spcPct val="150000"/>
              </a:lnSpc>
              <a:buNone/>
            </a:pPr>
            <a:r>
              <a:rPr b="0" lang="en-PH" sz="2400" spc="-1" strike="noStrike">
                <a:latin typeface="Lato"/>
              </a:rPr>
              <a:t>5. Paano nakatulong si Apo Ingdon sa kaniyang anak para gumaan ang pag akyat at pagbaba nito sa bundok?</a:t>
            </a:r>
            <a:endParaRPr b="0" lang="en-PH" sz="2400" spc="-1" strike="noStrike">
              <a:latin typeface="Lato"/>
            </a:endParaRPr>
          </a:p>
          <a:p>
            <a:pPr>
              <a:lnSpc>
                <a:spcPct val="150000"/>
              </a:lnSpc>
              <a:buNone/>
            </a:pPr>
            <a:r>
              <a:rPr b="0" lang="en-PH" sz="2400" spc="-1" strike="noStrike">
                <a:latin typeface="Lato"/>
              </a:rPr>
              <a:t>6. Ano ang tinutukoy na kayabang sa kuwento? Paano binubuo ang kayabang?</a:t>
            </a:r>
            <a:endParaRPr b="0" lang="en-PH" sz="24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78520" y="2648520"/>
            <a:ext cx="11121480" cy="1131480"/>
          </a:xfrm>
          <a:prstGeom prst="rect">
            <a:avLst/>
          </a:prstGeom>
          <a:solidFill>
            <a:srgbClr val="dedce6">
              <a:alpha val="53000"/>
            </a:srgbClr>
          </a:solidFill>
          <a:ln w="76320">
            <a:solidFill>
              <a:srgbClr val="492300"/>
            </a:solidFill>
            <a:round/>
          </a:ln>
        </p:spPr>
        <p:style>
          <a:lnRef idx="0"/>
          <a:fillRef idx="0"/>
          <a:effectRef idx="0"/>
          <a:fontRef idx="minor"/>
        </p:style>
        <p:txBody>
          <a:bodyPr lIns="128160" rIns="128160" tIns="83160" bIns="83160" anchor="t">
            <a:noAutofit/>
          </a:bodyPr>
          <a:p>
            <a:pPr>
              <a:lnSpc>
                <a:spcPct val="100000"/>
              </a:lnSpc>
              <a:buNone/>
            </a:pPr>
            <a:r>
              <a:rPr b="1" lang="en-PH" sz="3200" spc="-1" strike="noStrike">
                <a:latin typeface="Lato"/>
              </a:rPr>
              <a:t>Wastong Gamit ng mga Pangngalang Pantangi at Pambalana</a:t>
            </a:r>
            <a:endParaRPr b="0" lang="en-PH" sz="3200" spc="-1" strike="noStrike">
              <a:latin typeface="Arial"/>
            </a:endParaRPr>
          </a:p>
          <a:p>
            <a:pPr>
              <a:lnSpc>
                <a:spcPct val="100000"/>
              </a:lnSpc>
              <a:buNone/>
            </a:pPr>
            <a:endParaRPr b="0" lang="en-PH" sz="3200" spc="-1" strike="noStrike">
              <a:latin typeface="Arial"/>
            </a:endParaRPr>
          </a:p>
          <a:p>
            <a:pPr algn="just">
              <a:lnSpc>
                <a:spcPct val="100000"/>
              </a:lnSpc>
              <a:buNone/>
            </a:pPr>
            <a:r>
              <a:rPr b="0" lang="en-PH" sz="3200" spc="-1" strike="noStrike">
                <a:latin typeface="Lato"/>
              </a:rPr>
              <a:t>	</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506160" y="1028520"/>
            <a:ext cx="11121480" cy="5044320"/>
          </a:xfrm>
          <a:prstGeom prst="rect">
            <a:avLst/>
          </a:prstGeom>
          <a:solidFill>
            <a:srgbClr val="dedce6">
              <a:alpha val="53000"/>
            </a:srgbClr>
          </a:solidFill>
          <a:ln w="76320">
            <a:solidFill>
              <a:srgbClr val="492300"/>
            </a:solidFill>
            <a:round/>
          </a:ln>
        </p:spPr>
        <p:style>
          <a:lnRef idx="0"/>
          <a:fillRef idx="0"/>
          <a:effectRef idx="0"/>
          <a:fontRef idx="minor"/>
        </p:style>
        <p:txBody>
          <a:bodyPr lIns="128160" rIns="128160" tIns="83160" bIns="83160" anchor="t">
            <a:noAutofit/>
          </a:bodyPr>
          <a:p>
            <a:pPr>
              <a:lnSpc>
                <a:spcPct val="100000"/>
              </a:lnSpc>
              <a:buNone/>
            </a:pPr>
            <a:endParaRPr b="0" lang="en-PH" sz="1800" spc="-1" strike="noStrike">
              <a:latin typeface="Arial"/>
            </a:endParaRPr>
          </a:p>
          <a:p>
            <a:pPr>
              <a:lnSpc>
                <a:spcPct val="100000"/>
              </a:lnSpc>
              <a:buNone/>
            </a:pPr>
            <a:r>
              <a:rPr b="0" lang="en-PH" sz="3200" spc="-1" strike="noStrike">
                <a:latin typeface="Lato"/>
              </a:rPr>
              <a:t>	</a:t>
            </a:r>
            <a:r>
              <a:rPr b="0" lang="en-PH" sz="3200" spc="-1" strike="noStrike">
                <a:latin typeface="Lato"/>
              </a:rPr>
              <a:t>May mga salitang ginamit sa kuwento na tumutukoy sa ngalan ng tao, bagay, hayop, at lugar. Pangngalan ang tawag sa mga salitang ito.</a:t>
            </a:r>
            <a:endParaRPr b="0" lang="en-PH" sz="3200" spc="-1" strike="noStrike">
              <a:latin typeface="Arial"/>
            </a:endParaRPr>
          </a:p>
          <a:p>
            <a:pPr algn="just">
              <a:lnSpc>
                <a:spcPct val="100000"/>
              </a:lnSpc>
              <a:buNone/>
            </a:pPr>
            <a:r>
              <a:rPr b="0" lang="en-PH" sz="3200" spc="-1" strike="noStrike">
                <a:latin typeface="Lato"/>
              </a:rPr>
              <a:t>	</a:t>
            </a:r>
            <a:r>
              <a:rPr b="0" lang="en-PH" sz="3200" spc="-1" strike="noStrike">
                <a:latin typeface="Lato"/>
              </a:rPr>
              <a:t>Ang pangngalan ay nagsasaad ng ngalan ng tao, bagay, hayop, pook, at pangyayari.</a:t>
            </a:r>
            <a:endParaRPr b="0" lang="en-PH" sz="3200" spc="-1" strike="noStrike">
              <a:latin typeface="Arial"/>
            </a:endParaRPr>
          </a:p>
          <a:p>
            <a:pPr>
              <a:lnSpc>
                <a:spcPct val="100000"/>
              </a:lnSpc>
              <a:buNone/>
            </a:pPr>
            <a:r>
              <a:rPr b="0" lang="en-PH" sz="3200" spc="-1" strike="noStrike">
                <a:highlight>
                  <a:srgbClr val="ffffd7"/>
                </a:highlight>
                <a:latin typeface="Lato"/>
              </a:rPr>
              <a:t>Halimbawa:</a:t>
            </a:r>
            <a:endParaRPr b="0" lang="en-PH" sz="3200" spc="-1" strike="noStrike">
              <a:latin typeface="Arial"/>
            </a:endParaRPr>
          </a:p>
          <a:p>
            <a:pPr>
              <a:lnSpc>
                <a:spcPct val="100000"/>
              </a:lnSpc>
              <a:buNone/>
            </a:pP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Apo Ingdon</a:t>
            </a:r>
            <a:r>
              <a:rPr b="1" lang="en-PH" sz="3200" spc="-1" strike="noStrike">
                <a:latin typeface="Lato"/>
              </a:rPr>
              <a:t>	</a:t>
            </a:r>
            <a:r>
              <a:rPr b="1" lang="en-PH" sz="3200" spc="-1" strike="noStrike">
                <a:latin typeface="Lato"/>
              </a:rPr>
              <a:t>	</a:t>
            </a:r>
            <a:r>
              <a:rPr b="0" lang="en-PH" sz="3200" spc="-1" strike="noStrike">
                <a:latin typeface="Lato"/>
              </a:rPr>
              <a:t> baboy </a:t>
            </a:r>
            <a:r>
              <a:rPr b="0" lang="en-PH" sz="3200" spc="-1" strike="noStrike">
                <a:latin typeface="Lato"/>
              </a:rPr>
              <a:t>	</a:t>
            </a:r>
            <a:r>
              <a:rPr b="0" lang="en-PH" sz="3200" spc="-1" strike="noStrike">
                <a:latin typeface="Lato"/>
              </a:rPr>
              <a:t>	</a:t>
            </a:r>
            <a:r>
              <a:rPr b="0" lang="en-PH" sz="3200" spc="-1" strike="noStrike">
                <a:latin typeface="Lato"/>
              </a:rPr>
              <a:t>kamote</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ginto</a:t>
            </a:r>
            <a:endParaRPr b="0" lang="en-PH" sz="3200" spc="-1" strike="noStrike">
              <a:latin typeface="Arial"/>
            </a:endParaRPr>
          </a:p>
          <a:p>
            <a:pPr>
              <a:lnSpc>
                <a:spcPct val="100000"/>
              </a:lnSpc>
              <a:buNone/>
            </a:pP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Talaw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a:t>
            </a:r>
            <a:r>
              <a:rPr b="0" lang="en-PH" sz="3200" spc="-1" strike="noStrike">
                <a:latin typeface="Lato"/>
              </a:rPr>
              <a:t> bundok </a:t>
            </a:r>
            <a:r>
              <a:rPr b="0" lang="en-PH" sz="3200" spc="-1" strike="noStrike">
                <a:latin typeface="Lato"/>
              </a:rPr>
              <a:t>	</a:t>
            </a:r>
            <a:r>
              <a:rPr b="0" lang="en-PH" sz="3200" spc="-1" strike="noStrike">
                <a:latin typeface="Lato"/>
              </a:rPr>
              <a:t>kawayan </a:t>
            </a:r>
            <a:r>
              <a:rPr b="0" lang="en-PH" sz="3200" spc="-1" strike="noStrike">
                <a:latin typeface="Lato"/>
              </a:rPr>
              <a:t>	</a:t>
            </a:r>
            <a:r>
              <a:rPr b="0" lang="en-PH" sz="3200" spc="-1" strike="noStrike">
                <a:latin typeface="Lato"/>
              </a:rPr>
              <a:t>	</a:t>
            </a:r>
            <a:r>
              <a:rPr b="0" i="1" lang="en-PH" sz="3200" spc="-1" strike="noStrike">
                <a:latin typeface="Lato"/>
              </a:rPr>
              <a:t> basket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614160" y="1028520"/>
            <a:ext cx="11087640" cy="4555440"/>
          </a:xfrm>
          <a:prstGeom prst="rect">
            <a:avLst/>
          </a:prstGeom>
          <a:solidFill>
            <a:srgbClr val="d4ea6b">
              <a:alpha val="27000"/>
            </a:srgbClr>
          </a:solidFill>
          <a:ln w="76320">
            <a:solidFill>
              <a:srgbClr val="443205"/>
            </a:solidFill>
            <a:round/>
          </a:ln>
        </p:spPr>
        <p:style>
          <a:lnRef idx="0"/>
          <a:fillRef idx="0"/>
          <a:effectRef idx="0"/>
          <a:fontRef idx="minor"/>
        </p:style>
        <p:txBody>
          <a:bodyPr lIns="128160" rIns="128160" tIns="83160" bIns="83160" anchor="t">
            <a:noAutofit/>
          </a:bodyPr>
          <a:p>
            <a:pPr>
              <a:lnSpc>
                <a:spcPct val="100000"/>
              </a:lnSpc>
              <a:buNone/>
            </a:pPr>
            <a:r>
              <a:rPr b="0" lang="en-PH" sz="3200" spc="-1" strike="noStrike">
                <a:latin typeface="Lato"/>
              </a:rPr>
              <a:t>Ano ang napuna mo sa pagkakasulat sa mga ito?</a:t>
            </a:r>
            <a:endParaRPr b="0" lang="en-PH" sz="3200" spc="-1" strike="noStrike">
              <a:latin typeface="Arial"/>
            </a:endParaRPr>
          </a:p>
          <a:p>
            <a:pPr>
              <a:lnSpc>
                <a:spcPct val="100000"/>
              </a:lnSpc>
              <a:buNone/>
            </a:pPr>
            <a:r>
              <a:rPr b="0" lang="en-PH" sz="3200" spc="-1" strike="noStrike">
                <a:highlight>
                  <a:srgbClr val="ffd7d7"/>
                </a:highlight>
                <a:latin typeface="Lato"/>
              </a:rPr>
              <a:t>	</a:t>
            </a:r>
            <a:r>
              <a:rPr b="0" lang="en-PH" sz="3200" spc="-1" strike="noStrike">
                <a:highlight>
                  <a:srgbClr val="ffd7d7"/>
                </a:highlight>
                <a:latin typeface="Lato"/>
              </a:rPr>
              <a:t>Halimbawa: </a:t>
            </a:r>
            <a:endParaRPr b="0" lang="en-PH" sz="3200" spc="-1" strike="noStrike">
              <a:latin typeface="Arial"/>
            </a:endParaRPr>
          </a:p>
          <a:p>
            <a:pPr>
              <a:lnSpc>
                <a:spcPct val="100000"/>
              </a:lnSpc>
              <a:buNone/>
            </a:pPr>
            <a:endParaRPr b="0" lang="en-PH" sz="3200" spc="-1" strike="noStrike">
              <a:latin typeface="Arial"/>
            </a:endParaRPr>
          </a:p>
          <a:p>
            <a:pPr>
              <a:lnSpc>
                <a:spcPct val="115000"/>
              </a:lnSpc>
              <a:buNone/>
            </a:pPr>
            <a:r>
              <a:rPr b="0" lang="en-PH" sz="3200" spc="-1" strike="noStrike">
                <a:latin typeface="Lato"/>
              </a:rPr>
              <a:t>	</a:t>
            </a:r>
            <a:r>
              <a:rPr b="0" lang="en-PH" sz="3200" spc="-1" strike="noStrike">
                <a:latin typeface="Lato"/>
              </a:rPr>
              <a:t>Si </a:t>
            </a:r>
            <a:r>
              <a:rPr b="1" lang="en-PH" sz="3200" spc="-1" strike="noStrike">
                <a:latin typeface="Lato"/>
              </a:rPr>
              <a:t>Talaw</a:t>
            </a:r>
            <a:r>
              <a:rPr b="0" lang="en-PH" sz="3200" spc="-1" strike="noStrike">
                <a:latin typeface="Lato"/>
              </a:rPr>
              <a:t> ay masipag at matiyaga.</a:t>
            </a:r>
            <a:endParaRPr b="0" lang="en-PH" sz="3200" spc="-1" strike="noStrike">
              <a:latin typeface="Arial"/>
            </a:endParaRPr>
          </a:p>
          <a:p>
            <a:pPr>
              <a:lnSpc>
                <a:spcPct val="115000"/>
              </a:lnSpc>
              <a:buNone/>
            </a:pPr>
            <a:r>
              <a:rPr b="0" lang="en-PH" sz="3200" spc="-1" strike="noStrike">
                <a:latin typeface="Lato"/>
              </a:rPr>
              <a:t>	</a:t>
            </a:r>
            <a:r>
              <a:rPr b="0" lang="en-PH" sz="3200" spc="-1" strike="noStrike">
                <a:latin typeface="Lato"/>
              </a:rPr>
              <a:t>Ang mga turista ay nagtungo sa </a:t>
            </a:r>
            <a:r>
              <a:rPr b="1" lang="en-PH" sz="3200" spc="-1" strike="noStrike">
                <a:latin typeface="Lato"/>
              </a:rPr>
              <a:t>Boracay</a:t>
            </a:r>
            <a:r>
              <a:rPr b="0" lang="en-PH" sz="3200" spc="-1" strike="noStrike">
                <a:latin typeface="Lato"/>
              </a:rPr>
              <a:t>.</a:t>
            </a:r>
            <a:endParaRPr b="0" lang="en-PH" sz="3200" spc="-1" strike="noStrike">
              <a:latin typeface="Arial"/>
            </a:endParaRPr>
          </a:p>
          <a:p>
            <a:pPr>
              <a:lnSpc>
                <a:spcPct val="115000"/>
              </a:lnSpc>
              <a:buNone/>
            </a:pPr>
            <a:r>
              <a:rPr b="0" lang="en-PH" sz="3200" spc="-1" strike="noStrike">
                <a:latin typeface="Lato"/>
              </a:rPr>
              <a:t>	</a:t>
            </a:r>
            <a:r>
              <a:rPr b="0" lang="en-PH" sz="3200" spc="-1" strike="noStrike">
                <a:latin typeface="Lato"/>
              </a:rPr>
              <a:t>Si </a:t>
            </a:r>
            <a:r>
              <a:rPr b="1" lang="en-PH" sz="3200" spc="-1" strike="noStrike">
                <a:latin typeface="Lato"/>
              </a:rPr>
              <a:t>Apo Ingdon</a:t>
            </a:r>
            <a:r>
              <a:rPr b="0" lang="en-PH" sz="3200" spc="-1" strike="noStrike">
                <a:latin typeface="Lato"/>
              </a:rPr>
              <a:t> ay mahusay mangaso.</a:t>
            </a:r>
            <a:endParaRPr b="0" lang="en-PH" sz="3200" spc="-1" strike="noStrike">
              <a:latin typeface="Arial"/>
            </a:endParaRPr>
          </a:p>
          <a:p>
            <a:pPr>
              <a:lnSpc>
                <a:spcPct val="115000"/>
              </a:lnSpc>
              <a:buNone/>
            </a:pPr>
            <a:r>
              <a:rPr b="0" lang="en-PH" sz="3200" spc="-1" strike="noStrike">
                <a:latin typeface="Lato"/>
              </a:rPr>
              <a:t>	</a:t>
            </a:r>
            <a:r>
              <a:rPr b="0" lang="en-PH" sz="3200" spc="-1" strike="noStrike">
                <a:latin typeface="Lato"/>
              </a:rPr>
              <a:t>Pinapasyalan ng mga </a:t>
            </a:r>
            <a:r>
              <a:rPr b="1" lang="en-PH" sz="3200" spc="-1" strike="noStrike">
                <a:latin typeface="Lato"/>
              </a:rPr>
              <a:t>bata</a:t>
            </a:r>
            <a:r>
              <a:rPr b="0" lang="en-PH" sz="3200" spc="-1" strike="noStrike">
                <a:latin typeface="Lato"/>
              </a:rPr>
              <a:t> ang</a:t>
            </a:r>
            <a:r>
              <a:rPr b="1" lang="en-PH" sz="3200" spc="-1" strike="noStrike">
                <a:latin typeface="Lato"/>
              </a:rPr>
              <a:t> Luneta Park</a:t>
            </a:r>
            <a:r>
              <a:rPr b="0" lang="en-PH" sz="3200" spc="-1" strike="noStrike">
                <a:latin typeface="Lato"/>
              </a:rPr>
              <a:t>.</a:t>
            </a:r>
            <a:endParaRPr b="0" lang="en-PH" sz="3200" spc="-1" strike="noStrike">
              <a:latin typeface="Arial"/>
            </a:endParaRPr>
          </a:p>
          <a:p>
            <a:pPr>
              <a:lnSpc>
                <a:spcPct val="115000"/>
              </a:lnSpc>
              <a:buNone/>
            </a:pPr>
            <a:r>
              <a:rPr b="0" lang="en-PH" sz="3200" spc="-1" strike="noStrike">
                <a:latin typeface="Lato"/>
              </a:rPr>
              <a:t>	</a:t>
            </a:r>
            <a:r>
              <a:rPr b="0" lang="en-PH" sz="3200" spc="-1" strike="noStrike">
                <a:latin typeface="Lato"/>
              </a:rPr>
              <a:t>Malapit na ang </a:t>
            </a:r>
            <a:r>
              <a:rPr b="1" lang="en-PH" sz="3200" spc="-1" strike="noStrike">
                <a:latin typeface="Lato"/>
              </a:rPr>
              <a:t>Araw ng Kalayaan</a:t>
            </a:r>
            <a:r>
              <a:rPr b="0" lang="en-PH" sz="3200" spc="-1" strike="noStrike">
                <a:latin typeface="Lato"/>
              </a:rPr>
              <a: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470160" y="2113920"/>
            <a:ext cx="11121480" cy="2967480"/>
          </a:xfrm>
          <a:prstGeom prst="rect">
            <a:avLst/>
          </a:prstGeom>
          <a:solidFill>
            <a:srgbClr val="ffe994"/>
          </a:solidFill>
          <a:ln w="76320">
            <a:solidFill>
              <a:srgbClr val="342a06"/>
            </a:solidFill>
            <a:round/>
          </a:ln>
        </p:spPr>
        <p:style>
          <a:lnRef idx="0"/>
          <a:fillRef idx="0"/>
          <a:effectRef idx="0"/>
          <a:fontRef idx="minor"/>
        </p:style>
        <p:txBody>
          <a:bodyPr lIns="128160" rIns="128160" tIns="83160" bIns="83160" anchor="t">
            <a:noAutofit/>
          </a:bodyPr>
          <a:p>
            <a:pPr algn="ctr">
              <a:lnSpc>
                <a:spcPct val="115000"/>
              </a:lnSpc>
              <a:buNone/>
            </a:pPr>
            <a:r>
              <a:rPr b="0" lang="en-PH" sz="4400" spc="-1" strike="noStrike">
                <a:latin typeface="Lato"/>
              </a:rPr>
              <a:t>Dalawang Uri ang Pangngalan, Ang Pangngalang Pantangi at Pangngalang Pambalana</a:t>
            </a:r>
            <a:endParaRPr b="0" lang="en-PH" sz="4400" spc="-1" strike="noStrike">
              <a:latin typeface="Arial"/>
            </a:endParaRPr>
          </a:p>
          <a:p>
            <a:pPr>
              <a:lnSpc>
                <a:spcPct val="100000"/>
              </a:lnSpc>
              <a:buNone/>
            </a:pP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398160" y="1028880"/>
            <a:ext cx="11121480" cy="4910760"/>
          </a:xfrm>
          <a:prstGeom prst="rect">
            <a:avLst/>
          </a:prstGeom>
          <a:gradFill rotWithShape="0">
            <a:gsLst>
              <a:gs pos="0">
                <a:srgbClr val="f7d1d5">
                  <a:alpha val="0"/>
                </a:srgbClr>
              </a:gs>
              <a:gs pos="50000">
                <a:srgbClr val="f7d1d5"/>
              </a:gs>
              <a:gs pos="100000">
                <a:srgbClr val="f7d1d5">
                  <a:alpha val="0"/>
                </a:srgbClr>
              </a:gs>
            </a:gsLst>
            <a:lin ang="5400000"/>
          </a:gradFill>
          <a:ln w="76320">
            <a:solidFill>
              <a:srgbClr val="7b3d00"/>
            </a:solidFill>
            <a:round/>
          </a:ln>
        </p:spPr>
        <p:style>
          <a:lnRef idx="0"/>
          <a:fillRef idx="0"/>
          <a:effectRef idx="0"/>
          <a:fontRef idx="minor"/>
        </p:style>
        <p:txBody>
          <a:bodyPr lIns="128160" rIns="128160" tIns="83160" bIns="83160" anchor="t">
            <a:noAutofit/>
          </a:bodyPr>
          <a:p>
            <a:pPr>
              <a:lnSpc>
                <a:spcPct val="100000"/>
              </a:lnSpc>
              <a:buNone/>
            </a:pPr>
            <a:r>
              <a:rPr b="1" lang="en-PH" sz="3200" spc="-1" strike="noStrike">
                <a:latin typeface="Lato"/>
              </a:rPr>
              <a:t>Pangngalang Pantangi</a:t>
            </a:r>
            <a:r>
              <a:rPr b="0" lang="en-PH" sz="3200" spc="-1" strike="noStrike">
                <a:latin typeface="Lato"/>
              </a:rPr>
              <a:t> – tumutukoy ito sa tiyak na ngalan ng tao, bagay, hayop, pook, o pangyayari. Nagsisimula ito sa malaking titik.</a:t>
            </a:r>
            <a:endParaRPr b="0" lang="en-PH" sz="3200" spc="-1" strike="noStrike">
              <a:latin typeface="Arial"/>
            </a:endParaRPr>
          </a:p>
        </p:txBody>
      </p:sp>
      <p:graphicFrame>
        <p:nvGraphicFramePr>
          <p:cNvPr id="142" name=""/>
          <p:cNvGraphicFramePr/>
          <p:nvPr/>
        </p:nvGraphicFramePr>
        <p:xfrm>
          <a:off x="1205640" y="2806200"/>
          <a:ext cx="9594000" cy="2207520"/>
        </p:xfrm>
        <a:graphic>
          <a:graphicData uri="http://schemas.openxmlformats.org/drawingml/2006/table">
            <a:tbl>
              <a:tblPr/>
              <a:tblGrid>
                <a:gridCol w="2397960"/>
                <a:gridCol w="2397960"/>
                <a:gridCol w="2397960"/>
                <a:gridCol w="2400480"/>
              </a:tblGrid>
              <a:tr h="478080">
                <a:tc>
                  <a:txBody>
                    <a:bodyPr lIns="90000" rIns="90000" anchor="t">
                      <a:noAutofit/>
                    </a:bodyPr>
                    <a:p>
                      <a:pPr algn="ctr">
                        <a:lnSpc>
                          <a:spcPct val="100000"/>
                        </a:lnSpc>
                        <a:buNone/>
                      </a:pPr>
                      <a:r>
                        <a:rPr b="1" lang="en-PH" sz="2600" spc="-1" strike="noStrike">
                          <a:latin typeface="Lato"/>
                        </a:rPr>
                        <a:t>Tao</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Bagay</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 </a:t>
                      </a:r>
                      <a:r>
                        <a:rPr b="1" lang="en-PH" sz="2600" spc="-1" strike="noStrike">
                          <a:latin typeface="Lato"/>
                        </a:rPr>
                        <a:t>Pook</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 </a:t>
                      </a:r>
                      <a:r>
                        <a:rPr b="1" lang="en-PH" sz="2600" spc="-1" strike="noStrike">
                          <a:latin typeface="Lato"/>
                        </a:rPr>
                        <a:t>Hayop</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64000">
                <a:tc>
                  <a:txBody>
                    <a:bodyPr lIns="90000" rIns="90000" anchor="ctr">
                      <a:noAutofit/>
                    </a:bodyPr>
                    <a:p>
                      <a:pPr algn="ctr">
                        <a:lnSpc>
                          <a:spcPct val="100000"/>
                        </a:lnSpc>
                        <a:buNone/>
                      </a:pPr>
                      <a:r>
                        <a:rPr b="0" lang="en-PH" sz="2600" spc="-1" strike="noStrike">
                          <a:latin typeface="Lato"/>
                        </a:rPr>
                        <a:t>Talaw </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Colgate </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Luneta Park</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Bantay</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65800">
                <a:tc>
                  <a:txBody>
                    <a:bodyPr lIns="90000" rIns="90000" anchor="ctr">
                      <a:noAutofit/>
                    </a:bodyPr>
                    <a:p>
                      <a:pPr algn="ctr">
                        <a:lnSpc>
                          <a:spcPct val="100000"/>
                        </a:lnSpc>
                        <a:buNone/>
                      </a:pPr>
                      <a:r>
                        <a:rPr b="0" lang="en-PH" sz="2600" spc="-1" strike="noStrike">
                          <a:latin typeface="Lato"/>
                        </a:rPr>
                        <a:t>Apo Ingdon </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adidas</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Davao City</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Muning </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98160" y="1028880"/>
            <a:ext cx="11121480" cy="4910760"/>
          </a:xfrm>
          <a:prstGeom prst="rect">
            <a:avLst/>
          </a:prstGeom>
          <a:gradFill rotWithShape="0">
            <a:gsLst>
              <a:gs pos="0">
                <a:srgbClr val="77bc65">
                  <a:alpha val="0"/>
                </a:srgbClr>
              </a:gs>
              <a:gs pos="50000">
                <a:srgbClr val="77bc65"/>
              </a:gs>
              <a:gs pos="100000">
                <a:srgbClr val="77bc65">
                  <a:alpha val="0"/>
                </a:srgbClr>
              </a:gs>
            </a:gsLst>
            <a:lin ang="5400000"/>
          </a:gradFill>
          <a:ln w="76320">
            <a:solidFill>
              <a:srgbClr val="362413"/>
            </a:solidFill>
            <a:round/>
          </a:ln>
        </p:spPr>
        <p:style>
          <a:lnRef idx="0"/>
          <a:fillRef idx="0"/>
          <a:effectRef idx="0"/>
          <a:fontRef idx="minor"/>
        </p:style>
        <p:txBody>
          <a:bodyPr lIns="128160" rIns="128160" tIns="83160" bIns="83160" anchor="t">
            <a:noAutofit/>
          </a:bodyPr>
          <a:p>
            <a:pPr algn="just">
              <a:lnSpc>
                <a:spcPct val="100000"/>
              </a:lnSpc>
              <a:buNone/>
            </a:pPr>
            <a:r>
              <a:rPr b="1" lang="en-PH" sz="3200" spc="-1" strike="noStrike">
                <a:latin typeface="Lato"/>
              </a:rPr>
              <a:t>Pangngalang Pambalana</a:t>
            </a:r>
            <a:r>
              <a:rPr b="0" lang="en-PH" sz="3200" spc="-1" strike="noStrike">
                <a:latin typeface="Lato"/>
              </a:rPr>
              <a:t> – tumutukoy ito sa pangkalahatang tawag o di-tiyak na ngalan ng tao, bagay, hayop, pook, o pangyayari.</a:t>
            </a:r>
            <a:endParaRPr b="0" lang="en-PH" sz="3200" spc="-1" strike="noStrike">
              <a:latin typeface="Arial"/>
            </a:endParaRPr>
          </a:p>
        </p:txBody>
      </p:sp>
      <p:graphicFrame>
        <p:nvGraphicFramePr>
          <p:cNvPr id="144" name=""/>
          <p:cNvGraphicFramePr/>
          <p:nvPr/>
        </p:nvGraphicFramePr>
        <p:xfrm>
          <a:off x="1205640" y="3094200"/>
          <a:ext cx="9594000" cy="2310840"/>
        </p:xfrm>
        <a:graphic>
          <a:graphicData uri="http://schemas.openxmlformats.org/drawingml/2006/table">
            <a:tbl>
              <a:tblPr/>
              <a:tblGrid>
                <a:gridCol w="2397960"/>
                <a:gridCol w="2397960"/>
                <a:gridCol w="2397960"/>
                <a:gridCol w="2400480"/>
              </a:tblGrid>
              <a:tr h="478080">
                <a:tc>
                  <a:txBody>
                    <a:bodyPr lIns="90000" rIns="90000" anchor="t">
                      <a:noAutofit/>
                    </a:bodyPr>
                    <a:p>
                      <a:pPr algn="ctr">
                        <a:lnSpc>
                          <a:spcPct val="100000"/>
                        </a:lnSpc>
                        <a:buNone/>
                      </a:pPr>
                      <a:r>
                        <a:rPr b="1" lang="en-PH" sz="2600" spc="-1" strike="noStrike">
                          <a:latin typeface="Lato"/>
                        </a:rPr>
                        <a:t>Tao</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Bagay</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 </a:t>
                      </a:r>
                      <a:r>
                        <a:rPr b="1" lang="en-PH" sz="2600" spc="-1" strike="noStrike">
                          <a:latin typeface="Lato"/>
                        </a:rPr>
                        <a:t>Pook</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1" lang="en-PH" sz="2600" spc="-1" strike="noStrike">
                          <a:latin typeface="Lato"/>
                        </a:rPr>
                        <a:t> </a:t>
                      </a:r>
                      <a:r>
                        <a:rPr b="1" lang="en-PH" sz="2600" spc="-1" strike="noStrike">
                          <a:latin typeface="Lato"/>
                        </a:rPr>
                        <a:t>Hayop</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657000">
                <a:tc>
                  <a:txBody>
                    <a:bodyPr lIns="90000" rIns="90000" anchor="ctr">
                      <a:noAutofit/>
                    </a:bodyPr>
                    <a:p>
                      <a:pPr algn="ctr">
                        <a:lnSpc>
                          <a:spcPct val="100000"/>
                        </a:lnSpc>
                        <a:buNone/>
                      </a:pPr>
                      <a:r>
                        <a:rPr b="0" lang="en-PH" sz="2600" spc="-1" strike="noStrike">
                          <a:latin typeface="Lato"/>
                        </a:rPr>
                        <a:t>guro </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lapis</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parke</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aso</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28560">
                <a:tc>
                  <a:txBody>
                    <a:bodyPr lIns="90000" rIns="90000" anchor="ctr">
                      <a:noAutofit/>
                    </a:bodyPr>
                    <a:p>
                      <a:pPr algn="ctr">
                        <a:lnSpc>
                          <a:spcPct val="100000"/>
                        </a:lnSpc>
                        <a:buNone/>
                      </a:pPr>
                      <a:r>
                        <a:rPr b="0" lang="en-PH" sz="2600" spc="-1" strike="noStrike">
                          <a:latin typeface="Lato"/>
                        </a:rPr>
                        <a:t>pulis</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sapatos</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palengke</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pusa</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547560">
                <a:tc>
                  <a:txBody>
                    <a:bodyPr lIns="90000" rIns="90000" anchor="ctr">
                      <a:noAutofit/>
                    </a:bodyPr>
                    <a:p>
                      <a:pPr algn="ctr">
                        <a:lnSpc>
                          <a:spcPct val="100000"/>
                        </a:lnSpc>
                        <a:buNone/>
                      </a:pPr>
                      <a:r>
                        <a:rPr b="0" lang="en-PH" sz="2600" spc="-1" strike="noStrike">
                          <a:latin typeface="Lato"/>
                        </a:rPr>
                        <a:t>abogado</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sabon</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ospital</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600" spc="-1" strike="noStrike">
                          <a:latin typeface="Lato"/>
                        </a:rPr>
                        <a:t>bansa</a:t>
                      </a:r>
                      <a:endParaRPr b="0" lang="en-PH" sz="2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26120" y="1152000"/>
            <a:ext cx="10793520" cy="4740120"/>
          </a:xfrm>
          <a:prstGeom prst="rect">
            <a:avLst/>
          </a:prstGeom>
          <a:solidFill>
            <a:srgbClr val="ffa6a6">
              <a:alpha val="64000"/>
            </a:srgbClr>
          </a:solidFill>
          <a:ln cap="rnd" w="76320">
            <a:solidFill>
              <a:srgbClr val="41190d"/>
            </a:solidFill>
            <a:prstDash val="dot"/>
            <a:round/>
          </a:ln>
        </p:spPr>
        <p:style>
          <a:lnRef idx="0"/>
          <a:fillRef idx="0"/>
          <a:effectRef idx="0"/>
          <a:fontRef idx="minor"/>
        </p:style>
        <p:txBody>
          <a:bodyPr lIns="128160" rIns="128160" tIns="83160" bIns="83160" anchor="t">
            <a:noAutofit/>
          </a:bodyPr>
          <a:p>
            <a:pPr algn="just">
              <a:lnSpc>
                <a:spcPct val="150000"/>
              </a:lnSpc>
              <a:buNone/>
            </a:pPr>
            <a:r>
              <a:rPr b="0" lang="en-PH" sz="4000" spc="-1" strike="noStrike">
                <a:latin typeface="Lato"/>
              </a:rPr>
              <a:t>	</a:t>
            </a:r>
            <a:r>
              <a:rPr b="0" lang="en-PH" sz="4000" spc="-1" strike="noStrike">
                <a:latin typeface="Lato"/>
              </a:rPr>
              <a:t>May </a:t>
            </a:r>
            <a:r>
              <a:rPr b="0" lang="en-PH" sz="4000" spc="-1" strike="noStrike">
                <a:highlight>
                  <a:srgbClr val="ffffd7"/>
                </a:highlight>
                <a:latin typeface="Lato"/>
              </a:rPr>
              <a:t>pangngalang panlalake</a:t>
            </a:r>
            <a:r>
              <a:rPr b="0" lang="en-PH" sz="4000" spc="-1" strike="noStrike">
                <a:latin typeface="Lato"/>
              </a:rPr>
              <a:t> at </a:t>
            </a:r>
            <a:r>
              <a:rPr b="0" lang="en-PH" sz="4000" spc="-1" strike="noStrike">
                <a:highlight>
                  <a:srgbClr val="ffffd7"/>
                </a:highlight>
                <a:latin typeface="Lato"/>
              </a:rPr>
              <a:t>pambabae</a:t>
            </a:r>
            <a:r>
              <a:rPr b="0" lang="en-PH" sz="4000" spc="-1" strike="noStrike">
                <a:latin typeface="Lato"/>
              </a:rPr>
              <a:t>. Mayroon namang mga pangngalang </a:t>
            </a:r>
            <a:r>
              <a:rPr b="0" lang="en-PH" sz="4000" spc="-1" strike="noStrike">
                <a:highlight>
                  <a:srgbClr val="ffffd7"/>
                </a:highlight>
                <a:latin typeface="Lato"/>
              </a:rPr>
              <a:t>hindi tiyak kung pambabae</a:t>
            </a:r>
            <a:r>
              <a:rPr b="0" lang="en-PH" sz="4000" spc="-1" strike="noStrike">
                <a:latin typeface="Lato"/>
              </a:rPr>
              <a:t> o </a:t>
            </a:r>
            <a:r>
              <a:rPr b="0" lang="en-PH" sz="4000" spc="-1" strike="noStrike">
                <a:highlight>
                  <a:srgbClr val="ffffd7"/>
                </a:highlight>
                <a:latin typeface="Lato"/>
              </a:rPr>
              <a:t>panlalaki</a:t>
            </a:r>
            <a:r>
              <a:rPr b="0" lang="en-PH" sz="4000" spc="-1" strike="noStrike">
                <a:latin typeface="Lato"/>
              </a:rPr>
              <a:t>. Gayun din naman, may mga pangngalang walang kasarian. Tingnan ang mga halimbawa sa talahanayan.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60000" y="972000"/>
            <a:ext cx="11339640" cy="5039640"/>
          </a:xfrm>
          <a:prstGeom prst="rect">
            <a:avLst/>
          </a:prstGeom>
          <a:solidFill>
            <a:srgbClr val="ffffd7"/>
          </a:solidFill>
          <a:ln w="76320">
            <a:solidFill>
              <a:srgbClr val="342a06"/>
            </a:solidFill>
            <a:round/>
          </a:ln>
        </p:spPr>
        <p:style>
          <a:lnRef idx="0"/>
          <a:fillRef idx="0"/>
          <a:effectRef idx="0"/>
          <a:fontRef idx="minor"/>
        </p:style>
      </p:sp>
      <p:graphicFrame>
        <p:nvGraphicFramePr>
          <p:cNvPr id="147" name=""/>
          <p:cNvGraphicFramePr/>
          <p:nvPr/>
        </p:nvGraphicFramePr>
        <p:xfrm>
          <a:off x="623520" y="1269720"/>
          <a:ext cx="10896120" cy="4281120"/>
        </p:xfrm>
        <a:graphic>
          <a:graphicData uri="http://schemas.openxmlformats.org/drawingml/2006/table">
            <a:tbl>
              <a:tblPr/>
              <a:tblGrid>
                <a:gridCol w="3631320"/>
                <a:gridCol w="2273760"/>
                <a:gridCol w="4991400"/>
              </a:tblGrid>
              <a:tr h="717480">
                <a:tc>
                  <a:txBody>
                    <a:bodyPr lIns="90000" rIns="90000" anchor="ctr">
                      <a:noAutofit/>
                    </a:bodyPr>
                    <a:p>
                      <a:pPr algn="ctr">
                        <a:lnSpc>
                          <a:spcPct val="100000"/>
                        </a:lnSpc>
                        <a:buNone/>
                      </a:pPr>
                      <a:r>
                        <a:rPr b="1" lang="en-PH" sz="3200" spc="-1" strike="noStrike">
                          <a:latin typeface="Lato"/>
                        </a:rPr>
                        <a:t>Kasarian</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3200" spc="-1" strike="noStrike">
                          <a:latin typeface="Lato"/>
                        </a:rPr>
                        <a:t>Pambalana</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3200" spc="-1" strike="noStrike">
                          <a:latin typeface="Lato"/>
                        </a:rPr>
                        <a:t>Pantangi</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90280">
                <a:tc>
                  <a:txBody>
                    <a:bodyPr lIns="90000" rIns="90000" anchor="ctr">
                      <a:noAutofit/>
                    </a:bodyPr>
                    <a:p>
                      <a:pPr algn="ctr">
                        <a:lnSpc>
                          <a:spcPct val="100000"/>
                        </a:lnSpc>
                        <a:buNone/>
                      </a:pPr>
                      <a:r>
                        <a:rPr b="0" lang="en-PH" sz="3200" spc="-1" strike="noStrike">
                          <a:latin typeface="Lato"/>
                        </a:rPr>
                        <a:t>Pambabae</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3200" spc="-1" strike="noStrike">
                          <a:latin typeface="Lato"/>
                        </a:rPr>
                        <a:t>madre</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3200" spc="-1" strike="noStrike">
                          <a:latin typeface="Lato"/>
                        </a:rPr>
                        <a:t>Sr. Emelita, SPC</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90280">
                <a:tc>
                  <a:txBody>
                    <a:bodyPr lIns="90000" rIns="90000" anchor="ctr">
                      <a:noAutofit/>
                    </a:bodyPr>
                    <a:p>
                      <a:pPr algn="ctr">
                        <a:lnSpc>
                          <a:spcPct val="100000"/>
                        </a:lnSpc>
                        <a:buNone/>
                      </a:pPr>
                      <a:r>
                        <a:rPr b="0" lang="en-PH" sz="3200" spc="-1" strike="noStrike">
                          <a:latin typeface="Lato"/>
                        </a:rPr>
                        <a:t>Panlalaki</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3200" spc="-1" strike="noStrike">
                          <a:latin typeface="Lato"/>
                        </a:rPr>
                        <a:t>pari</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3200" spc="-1" strike="noStrike">
                          <a:latin typeface="Lato"/>
                        </a:rPr>
                        <a:t>Fr. Joe Panabang, SVD</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90280">
                <a:tc>
                  <a:txBody>
                    <a:bodyPr lIns="90000" rIns="90000" anchor="ctr">
                      <a:noAutofit/>
                    </a:bodyPr>
                    <a:p>
                      <a:pPr algn="ctr">
                        <a:lnSpc>
                          <a:spcPct val="100000"/>
                        </a:lnSpc>
                        <a:buNone/>
                      </a:pPr>
                      <a:r>
                        <a:rPr b="0" lang="en-PH" sz="3200" spc="-1" strike="noStrike">
                          <a:latin typeface="Lato"/>
                        </a:rPr>
                        <a:t>Di-tiyak</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3200" spc="-1" strike="noStrike">
                          <a:latin typeface="Lato"/>
                        </a:rPr>
                        <a:t>guro</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3200" spc="-1" strike="noStrike">
                          <a:latin typeface="Lato"/>
                        </a:rPr>
                        <a:t>Bb. Evangeline Alvarez</a:t>
                      </a:r>
                      <a:endParaRPr b="0" lang="en-PH" sz="3200" spc="-1" strike="noStrike">
                        <a:latin typeface="Arial"/>
                      </a:endParaRPr>
                    </a:p>
                    <a:p>
                      <a:pPr>
                        <a:lnSpc>
                          <a:spcPct val="100000"/>
                        </a:lnSpc>
                        <a:buNone/>
                      </a:pPr>
                      <a:r>
                        <a:rPr b="0" lang="en-PH" sz="3200" spc="-1" strike="noStrike">
                          <a:latin typeface="Lato"/>
                        </a:rPr>
                        <a:t>G. Jeffrey Inocencio</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893160">
                <a:tc>
                  <a:txBody>
                    <a:bodyPr lIns="90000" rIns="90000" anchor="ctr">
                      <a:noAutofit/>
                    </a:bodyPr>
                    <a:p>
                      <a:pPr algn="ctr">
                        <a:lnSpc>
                          <a:spcPct val="100000"/>
                        </a:lnSpc>
                        <a:buNone/>
                      </a:pPr>
                      <a:r>
                        <a:rPr b="0" lang="en-PH" sz="3200" spc="-1" strike="noStrike">
                          <a:latin typeface="Lato"/>
                        </a:rPr>
                        <a:t>Walang kasarian</a:t>
                      </a:r>
                      <a:endParaRPr b="0" lang="en-PH" sz="32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3200" spc="-1" strike="noStrike">
                          <a:latin typeface="Lato"/>
                        </a:rPr>
                        <a:t>pasyalan</a:t>
                      </a:r>
                      <a:endParaRPr b="0" lang="en-PH" sz="3200" spc="-1" strike="noStrike">
                        <a:latin typeface="Arial"/>
                      </a:endParaRPr>
                    </a:p>
                    <a:p>
                      <a:pPr algn="ctr">
                        <a:lnSpc>
                          <a:spcPct val="100000"/>
                        </a:lnSpc>
                        <a:buNone/>
                      </a:pPr>
                      <a:r>
                        <a:rPr b="0" lang="en-PH" sz="3200" spc="-1" strike="noStrike">
                          <a:latin typeface="Lato"/>
                        </a:rPr>
                        <a:t>inumin</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3200" spc="-1" strike="noStrike">
                          <a:latin typeface="Lato"/>
                        </a:rPr>
                        <a:t>Luneta Park</a:t>
                      </a:r>
                      <a:endParaRPr b="0" lang="en-PH" sz="3200" spc="-1" strike="noStrike">
                        <a:latin typeface="Arial"/>
                      </a:endParaRPr>
                    </a:p>
                    <a:p>
                      <a:pPr>
                        <a:lnSpc>
                          <a:spcPct val="100000"/>
                        </a:lnSpc>
                        <a:buNone/>
                      </a:pPr>
                      <a:r>
                        <a:rPr b="0" lang="en-PH" sz="3200" spc="-1" strike="noStrike">
                          <a:latin typeface="Lato"/>
                        </a:rPr>
                        <a:t>Zagu</a:t>
                      </a:r>
                      <a:endParaRPr b="0" lang="en-PH" sz="32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flipH="1">
            <a:off x="180000" y="424800"/>
            <a:ext cx="5755680" cy="5515200"/>
          </a:xfrm>
          <a:prstGeom prst="rect">
            <a:avLst/>
          </a:prstGeom>
          <a:ln w="0">
            <a:noFill/>
          </a:ln>
        </p:spPr>
      </p:pic>
      <p:sp>
        <p:nvSpPr>
          <p:cNvPr id="126" name=""/>
          <p:cNvSpPr txBox="1"/>
          <p:nvPr/>
        </p:nvSpPr>
        <p:spPr>
          <a:xfrm>
            <a:off x="5972400" y="2160000"/>
            <a:ext cx="5727600" cy="1432080"/>
          </a:xfrm>
          <a:prstGeom prst="rect">
            <a:avLst/>
          </a:prstGeom>
          <a:solidFill>
            <a:srgbClr val="fffde7"/>
          </a:solidFill>
          <a:ln w="76320">
            <a:solidFill>
              <a:srgbClr val="3f51b5"/>
            </a:solidFill>
            <a:round/>
          </a:ln>
        </p:spPr>
        <p:txBody>
          <a:bodyPr lIns="128160" rIns="128160" tIns="83160" bIns="83160" anchor="t">
            <a:noAutofit/>
          </a:bodyPr>
          <a:p>
            <a:pPr algn="ctr">
              <a:buNone/>
            </a:pPr>
            <a:r>
              <a:rPr b="0" lang="en-PH" sz="4000" spc="-1" strike="noStrike">
                <a:latin typeface="Lato"/>
              </a:rPr>
              <a:t>Ang Kayabang</a:t>
            </a:r>
            <a:endParaRPr b="0" lang="en-PH" sz="4000" spc="-1" strike="noStrike">
              <a:latin typeface="Lato"/>
            </a:endParaRPr>
          </a:p>
          <a:p>
            <a:pPr algn="ctr">
              <a:buNone/>
            </a:pPr>
            <a:r>
              <a:rPr b="0" lang="en-PH" sz="2800" spc="-1" strike="noStrike">
                <a:latin typeface="Lato"/>
              </a:rPr>
              <a:t>Anna Villanueva</a:t>
            </a:r>
            <a:endParaRPr b="0" lang="en-PH" sz="2800" spc="-1" strike="noStrike">
              <a:latin typeface="Lato"/>
            </a:endParaRPr>
          </a:p>
          <a:p>
            <a:pPr algn="ctr">
              <a:buNone/>
            </a:pP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440000" y="1620000"/>
            <a:ext cx="9179640" cy="3419640"/>
          </a:xfrm>
          <a:prstGeom prst="rect">
            <a:avLst/>
          </a:prstGeom>
          <a:solidFill>
            <a:srgbClr val="dde8cb">
              <a:alpha val="66000"/>
            </a:srgbClr>
          </a:solidFill>
          <a:ln w="76320">
            <a:solidFill>
              <a:srgbClr val="443205"/>
            </a:solidFill>
            <a:round/>
          </a:ln>
        </p:spPr>
        <p:style>
          <a:lnRef idx="0"/>
          <a:fillRef idx="0"/>
          <a:effectRef idx="0"/>
          <a:fontRef idx="minor"/>
        </p:style>
      </p:sp>
      <p:sp>
        <p:nvSpPr>
          <p:cNvPr id="149" name=""/>
          <p:cNvSpPr/>
          <p:nvPr/>
        </p:nvSpPr>
        <p:spPr>
          <a:xfrm>
            <a:off x="1800000" y="1980000"/>
            <a:ext cx="8459640" cy="2519640"/>
          </a:xfrm>
          <a:prstGeom prst="rect">
            <a:avLst/>
          </a:prstGeom>
          <a:solidFill>
            <a:srgbClr val="dde8cb">
              <a:alpha val="66000"/>
            </a:srgbClr>
          </a:solidFill>
          <a:ln w="76320">
            <a:solidFill>
              <a:srgbClr val="3465a4"/>
            </a:solidFill>
            <a:prstDash val="sysDot"/>
            <a:round/>
          </a:ln>
        </p:spPr>
        <p:style>
          <a:lnRef idx="0"/>
          <a:fillRef idx="0"/>
          <a:effectRef idx="0"/>
          <a:fontRef idx="minor"/>
        </p:style>
        <p:txBody>
          <a:bodyPr lIns="128160" rIns="128160" tIns="83160" bIns="83160" anchor="t">
            <a:noAutofit/>
          </a:bodyPr>
          <a:p>
            <a:pPr algn="ctr">
              <a:lnSpc>
                <a:spcPct val="150000"/>
              </a:lnSpc>
              <a:buNone/>
            </a:pPr>
            <a:r>
              <a:rPr b="1" lang="en-PH" sz="4800" spc="-1" strike="noStrike">
                <a:latin typeface="Lato"/>
              </a:rPr>
              <a:t>Ilang Paalala sa Paggamit ng Malaking Titik</a:t>
            </a:r>
            <a:endParaRPr b="0" lang="en-PH" sz="4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540000" y="1260000"/>
            <a:ext cx="10979640" cy="3825360"/>
          </a:xfrm>
          <a:prstGeom prst="rect">
            <a:avLst/>
          </a:prstGeom>
          <a:solidFill>
            <a:srgbClr val="ffd7d7">
              <a:alpha val="72000"/>
            </a:srgbClr>
          </a:solidFill>
          <a:ln w="76320">
            <a:solidFill>
              <a:srgbClr val="472702"/>
            </a:solidFill>
            <a:round/>
          </a:ln>
        </p:spPr>
        <p:style>
          <a:lnRef idx="0"/>
          <a:fillRef idx="0"/>
          <a:effectRef idx="0"/>
          <a:fontRef idx="minor"/>
        </p:style>
        <p:txBody>
          <a:bodyPr lIns="128160" rIns="128160" tIns="83160" bIns="83160" anchor="t">
            <a:noAutofit/>
          </a:bodyPr>
          <a:p>
            <a:pPr algn="just">
              <a:lnSpc>
                <a:spcPct val="100000"/>
              </a:lnSpc>
              <a:buNone/>
            </a:pPr>
            <a:r>
              <a:rPr b="0" lang="en-PH" sz="4000" spc="-1" strike="noStrike">
                <a:latin typeface="Lato"/>
              </a:rPr>
              <a:t>1. Malaking titik ang ginagamit sa pagsulat ng unang titik ng tiyak na ngalan ng tao, lugar, bagay, o pangyayari.</a:t>
            </a:r>
            <a:endParaRPr b="0" lang="en-PH" sz="4000" spc="-1" strike="noStrike">
              <a:latin typeface="Arial"/>
            </a:endParaRPr>
          </a:p>
          <a:p>
            <a:pPr algn="just">
              <a:lnSpc>
                <a:spcPct val="100000"/>
              </a:lnSpc>
              <a:buNone/>
            </a:pPr>
            <a:endParaRPr b="0" lang="en-PH" sz="4000" spc="-1" strike="noStrike">
              <a:latin typeface="Arial"/>
            </a:endParaRPr>
          </a:p>
          <a:p>
            <a:pPr algn="just">
              <a:lnSpc>
                <a:spcPct val="100000"/>
              </a:lnSpc>
              <a:buNone/>
            </a:pPr>
            <a:r>
              <a:rPr b="0" lang="en-PH" sz="4000" spc="-1" strike="noStrike">
                <a:latin typeface="Lato"/>
              </a:rPr>
              <a:t>2. Malaking titik ang ginagamit sa pagsulat ng unang titik ng panimulang salita sa pangungusap.</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76000" y="1112400"/>
            <a:ext cx="10979640" cy="4831560"/>
          </a:xfrm>
          <a:prstGeom prst="rect">
            <a:avLst/>
          </a:prstGeom>
          <a:gradFill rotWithShape="0">
            <a:gsLst>
              <a:gs pos="0">
                <a:srgbClr val="ffcdd2"/>
              </a:gs>
              <a:gs pos="100000">
                <a:srgbClr val="ffcdd2">
                  <a:alpha val="0"/>
                </a:srgbClr>
              </a:gs>
            </a:gsLst>
            <a:lin ang="5400000"/>
          </a:gradFill>
          <a:ln w="76320">
            <a:solidFill>
              <a:srgbClr val="342a06"/>
            </a:solidFill>
            <a:round/>
          </a:ln>
        </p:spPr>
        <p:style>
          <a:lnRef idx="0"/>
          <a:fillRef idx="0"/>
          <a:effectRef idx="0"/>
          <a:fontRef idx="minor"/>
        </p:style>
        <p:txBody>
          <a:bodyPr lIns="128160" rIns="128160" tIns="83160" bIns="83160" anchor="t">
            <a:noAutofit/>
          </a:bodyPr>
          <a:p>
            <a:pPr>
              <a:lnSpc>
                <a:spcPct val="100000"/>
              </a:lnSpc>
              <a:buNone/>
            </a:pPr>
            <a:r>
              <a:rPr b="0" lang="en-PH" sz="4000" spc="-1" strike="noStrike">
                <a:highlight>
                  <a:srgbClr val="ffffd7"/>
                </a:highlight>
                <a:latin typeface="Lato"/>
              </a:rPr>
              <a:t>	</a:t>
            </a:r>
            <a:r>
              <a:rPr b="0" lang="en-PH" sz="4000" spc="-1" strike="noStrike">
                <a:highlight>
                  <a:srgbClr val="ffffd7"/>
                </a:highlight>
                <a:latin typeface="Lato"/>
              </a:rPr>
              <a:t>K</a:t>
            </a:r>
            <a:r>
              <a:rPr b="0" lang="en-PH" sz="4000" spc="-1" strike="noStrike">
                <a:latin typeface="Lato"/>
              </a:rPr>
              <a:t>aarawan ni </a:t>
            </a:r>
            <a:r>
              <a:rPr b="0" lang="en-PH" sz="4000" spc="-1" strike="noStrike">
                <a:highlight>
                  <a:srgbClr val="ffffd7"/>
                </a:highlight>
                <a:latin typeface="Lato"/>
              </a:rPr>
              <a:t>Charlie</a:t>
            </a:r>
            <a:r>
              <a:rPr b="0" lang="en-PH" sz="4000" spc="-1" strike="noStrike">
                <a:latin typeface="Lato"/>
              </a:rPr>
              <a:t> sa darating na buwan ng </a:t>
            </a:r>
            <a:r>
              <a:rPr b="0" lang="en-PH" sz="4000" spc="-1" strike="noStrike">
                <a:highlight>
                  <a:srgbClr val="ffffd7"/>
                </a:highlight>
                <a:latin typeface="Lato"/>
              </a:rPr>
              <a:t>Disyembre.</a:t>
            </a:r>
            <a:endParaRPr b="0" lang="en-PH" sz="4000" spc="-1" strike="noStrike">
              <a:latin typeface="Arial"/>
            </a:endParaRPr>
          </a:p>
          <a:p>
            <a:pPr>
              <a:lnSpc>
                <a:spcPct val="100000"/>
              </a:lnSpc>
              <a:buNone/>
            </a:pPr>
            <a:endParaRPr b="0" lang="en-PH" sz="4000" spc="-1" strike="noStrike">
              <a:latin typeface="Arial"/>
            </a:endParaRPr>
          </a:p>
          <a:p>
            <a:pPr algn="just">
              <a:lnSpc>
                <a:spcPct val="100000"/>
              </a:lnSpc>
              <a:buNone/>
            </a:pPr>
            <a:r>
              <a:rPr b="0" lang="en-PH" sz="4000" spc="-1" strike="noStrike">
                <a:latin typeface="Lato"/>
              </a:rPr>
              <a:t>	</a:t>
            </a:r>
            <a:r>
              <a:rPr b="0" lang="en-PH" sz="4000" spc="-1" strike="noStrike">
                <a:latin typeface="Lato"/>
              </a:rPr>
              <a:t>Isinusulat sa malaking titik ang titik na </a:t>
            </a:r>
            <a:r>
              <a:rPr b="0" lang="en-PH" sz="4000" spc="-1" strike="noStrike">
                <a:highlight>
                  <a:srgbClr val="ffffd7"/>
                </a:highlight>
                <a:latin typeface="Lato"/>
              </a:rPr>
              <a:t>K</a:t>
            </a:r>
            <a:r>
              <a:rPr b="0" lang="en-PH" sz="4000" spc="-1" strike="noStrike">
                <a:latin typeface="Lato"/>
              </a:rPr>
              <a:t> sa salitang kaarawan dahil simula ito ng pangungusap. Ang ngalang </a:t>
            </a:r>
            <a:r>
              <a:rPr b="0" lang="en-PH" sz="4000" spc="-1" strike="noStrike">
                <a:highlight>
                  <a:srgbClr val="ffffd7"/>
                </a:highlight>
                <a:latin typeface="Lato"/>
              </a:rPr>
              <a:t>Charlie</a:t>
            </a:r>
            <a:r>
              <a:rPr b="0" lang="en-PH" sz="4000" spc="-1" strike="noStrike">
                <a:latin typeface="Lato"/>
              </a:rPr>
              <a:t> at </a:t>
            </a:r>
            <a:r>
              <a:rPr b="0" lang="en-PH" sz="4000" spc="-1" strike="noStrike">
                <a:highlight>
                  <a:srgbClr val="ffffd7"/>
                </a:highlight>
                <a:latin typeface="Lato"/>
              </a:rPr>
              <a:t>Disyembre</a:t>
            </a:r>
            <a:r>
              <a:rPr b="0" lang="en-PH" sz="4000" spc="-1" strike="noStrike">
                <a:latin typeface="Lato"/>
              </a:rPr>
              <a:t> ay pawang </a:t>
            </a:r>
            <a:r>
              <a:rPr b="0" lang="en-PH" sz="4000" spc="-1" strike="noStrike">
                <a:highlight>
                  <a:srgbClr val="ffffd7"/>
                </a:highlight>
                <a:latin typeface="Lato"/>
              </a:rPr>
              <a:t>pangngalang pantangi</a:t>
            </a:r>
            <a:r>
              <a:rPr b="0" lang="en-PH" sz="4000" spc="-1" strike="noStrike">
                <a:latin typeface="Lato"/>
              </a:rPr>
              <a:t> kaya nakasulat sa malaking titik.</a:t>
            </a:r>
            <a:endParaRPr b="0" lang="en-PH" sz="4000" spc="-1" strike="noStrike">
              <a:latin typeface="Arial"/>
            </a:endParaRPr>
          </a:p>
        </p:txBody>
      </p:sp>
      <p:sp>
        <p:nvSpPr>
          <p:cNvPr id="152" name=""/>
          <p:cNvSpPr/>
          <p:nvPr/>
        </p:nvSpPr>
        <p:spPr>
          <a:xfrm>
            <a:off x="648000" y="180000"/>
            <a:ext cx="2771640" cy="752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3600" spc="-1" strike="noStrike">
                <a:highlight>
                  <a:srgbClr val="ffffd7"/>
                </a:highlight>
                <a:latin typeface="Lato"/>
              </a:rPr>
              <a:t>Halimbawa</a:t>
            </a:r>
            <a:r>
              <a:rPr b="0" lang="en-PH" sz="3600" spc="-1" strike="noStrike">
                <a:latin typeface="Lato"/>
              </a:rPr>
              <a: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txBox="1"/>
          <p:nvPr/>
        </p:nvSpPr>
        <p:spPr>
          <a:xfrm>
            <a:off x="572400" y="1044000"/>
            <a:ext cx="11127600" cy="4967640"/>
          </a:xfrm>
          <a:prstGeom prst="rect">
            <a:avLst/>
          </a:prstGeom>
          <a:solidFill>
            <a:srgbClr val="fffde7"/>
          </a:solidFill>
          <a:ln w="76320">
            <a:solidFill>
              <a:srgbClr val="3f51b5"/>
            </a:solidFill>
            <a:round/>
          </a:ln>
        </p:spPr>
        <p:txBody>
          <a:bodyPr lIns="128160" rIns="128160" tIns="83160" bIns="83160" anchor="t">
            <a:noAutofit/>
          </a:bodyPr>
          <a:p>
            <a:pPr algn="ctr">
              <a:lnSpc>
                <a:spcPct val="150000"/>
              </a:lnSpc>
              <a:buNone/>
            </a:pPr>
            <a:r>
              <a:rPr b="0" lang="en-PH" sz="2800" spc="-1" strike="noStrike">
                <a:latin typeface="Lato"/>
              </a:rPr>
              <a:t>	</a:t>
            </a:r>
            <a:r>
              <a:rPr b="0" lang="en-PH" sz="2600" spc="-1" strike="noStrike">
                <a:latin typeface="Lato"/>
              </a:rPr>
              <a:t>Noong unang panahon, may mag-amang naninirahan sa matarik na bundok. Ito si Apo Ingdon at si Talaw. Magaling na mangangaso ang amang si Apo Ingdon. Linggo-linggo ay nag-uuwi siya ng mga nahuhuling usa o baboy ramo. Iniimbak niya ito sa pamamagitan ng pagkuskos ng asin sa karne at pagbibilad sa araw. Minsan, nagsusunog siya ng mabangong dahon at pinauusukan niya rito ang karne. Ibinibigay niya ito bilang regalo sa mga pagdiriwang o kaya naman, ibinabahagi niya sa kanilang mga kamag-anak na naninirahan sa tabing-bundok.</a:t>
            </a:r>
            <a:endParaRPr b="0" lang="en-PH" sz="26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txBox="1"/>
          <p:nvPr/>
        </p:nvSpPr>
        <p:spPr>
          <a:xfrm>
            <a:off x="572400" y="1044000"/>
            <a:ext cx="11127600" cy="4761720"/>
          </a:xfrm>
          <a:prstGeom prst="rect">
            <a:avLst/>
          </a:prstGeom>
          <a:solidFill>
            <a:srgbClr val="fffde7"/>
          </a:solidFill>
          <a:ln w="76320">
            <a:solidFill>
              <a:srgbClr val="3f51b5"/>
            </a:solidFill>
            <a:round/>
          </a:ln>
        </p:spPr>
        <p:txBody>
          <a:bodyPr lIns="128160" rIns="128160" tIns="83160" bIns="83160" anchor="t">
            <a:noAutofit/>
          </a:bodyPr>
          <a:p>
            <a:pPr algn="ctr">
              <a:buNone/>
            </a:pPr>
            <a:endParaRPr b="0" lang="en-PH" sz="2800" spc="-1" strike="noStrike">
              <a:latin typeface="Lato"/>
            </a:endParaRPr>
          </a:p>
          <a:p>
            <a:pPr algn="ctr">
              <a:lnSpc>
                <a:spcPct val="115000"/>
              </a:lnSpc>
              <a:buNone/>
            </a:pPr>
            <a:r>
              <a:rPr b="0" lang="en-PH" sz="2800" spc="-1" strike="noStrike">
                <a:latin typeface="Lato"/>
              </a:rPr>
              <a:t>Masipag namang magtanim at mag-alaga ng prutas at halaman si</a:t>
            </a:r>
            <a:endParaRPr b="0" lang="en-PH" sz="2800" spc="-1" strike="noStrike">
              <a:latin typeface="Lato"/>
            </a:endParaRPr>
          </a:p>
          <a:p>
            <a:pPr algn="ctr">
              <a:lnSpc>
                <a:spcPct val="115000"/>
              </a:lnSpc>
              <a:buNone/>
            </a:pPr>
            <a:r>
              <a:rPr b="0" lang="en-PH" sz="2800" spc="-1" strike="noStrike">
                <a:latin typeface="Lato"/>
              </a:rPr>
              <a:t>Talaw. Napakaraming pagkain sa paligid ng kanilang bahay. Pinipitas</a:t>
            </a:r>
            <a:endParaRPr b="0" lang="en-PH" sz="2800" spc="-1" strike="noStrike">
              <a:latin typeface="Lato"/>
            </a:endParaRPr>
          </a:p>
          <a:p>
            <a:pPr algn="ctr">
              <a:lnSpc>
                <a:spcPct val="115000"/>
              </a:lnSpc>
              <a:buNone/>
            </a:pPr>
            <a:r>
              <a:rPr b="0" lang="en-PH" sz="2800" spc="-1" strike="noStrike">
                <a:latin typeface="Lato"/>
              </a:rPr>
              <a:t>lang niya ang mga prutas at halaman o kaya’y bubunutin ang kamote o</a:t>
            </a:r>
            <a:endParaRPr b="0" lang="en-PH" sz="2800" spc="-1" strike="noStrike">
              <a:latin typeface="Lato"/>
            </a:endParaRPr>
          </a:p>
          <a:p>
            <a:pPr algn="ctr">
              <a:lnSpc>
                <a:spcPct val="115000"/>
              </a:lnSpc>
              <a:buNone/>
            </a:pPr>
            <a:r>
              <a:rPr b="0" lang="en-PH" sz="2800" spc="-1" strike="noStrike">
                <a:latin typeface="Lato"/>
              </a:rPr>
              <a:t>halamang-ugat tulad ng ube.</a:t>
            </a:r>
            <a:endParaRPr b="0" lang="en-PH" sz="2800" spc="-1" strike="noStrike">
              <a:latin typeface="Lato"/>
            </a:endParaRPr>
          </a:p>
          <a:p>
            <a:pPr algn="ctr">
              <a:buNone/>
            </a:pPr>
            <a:endParaRPr b="0" lang="en-PH" sz="2800" spc="-1" strike="noStrike">
              <a:latin typeface="Lato"/>
            </a:endParaRPr>
          </a:p>
          <a:p>
            <a:pPr algn="ctr">
              <a:lnSpc>
                <a:spcPct val="115000"/>
              </a:lnSpc>
              <a:buNone/>
            </a:pPr>
            <a:r>
              <a:rPr b="0" lang="en-PH" sz="2800" spc="-1" strike="noStrike">
                <a:latin typeface="Lato"/>
              </a:rPr>
              <a:t>Ngunit dumating ang malungkot na pangyayari sa mag-ama. Ilang</a:t>
            </a:r>
            <a:endParaRPr b="0" lang="en-PH" sz="2800" spc="-1" strike="noStrike">
              <a:latin typeface="Lato"/>
            </a:endParaRPr>
          </a:p>
          <a:p>
            <a:pPr algn="ctr">
              <a:lnSpc>
                <a:spcPct val="115000"/>
              </a:lnSpc>
              <a:buNone/>
            </a:pPr>
            <a:r>
              <a:rPr b="0" lang="en-PH" sz="2800" spc="-1" strike="noStrike">
                <a:latin typeface="Lato"/>
              </a:rPr>
              <a:t>gabi nang hindi nakauwi si Apo Ingdon. Nagpaalam kasi siyang pupunta</a:t>
            </a:r>
            <a:endParaRPr b="0" lang="en-PH" sz="2800" spc="-1" strike="noStrike">
              <a:latin typeface="Lato"/>
            </a:endParaRPr>
          </a:p>
          <a:p>
            <a:pPr algn="ctr">
              <a:lnSpc>
                <a:spcPct val="115000"/>
              </a:lnSpc>
              <a:buNone/>
            </a:pPr>
            <a:r>
              <a:rPr b="0" lang="en-PH" sz="2800" spc="-1" strike="noStrike">
                <a:latin typeface="Lato"/>
              </a:rPr>
              <a:t>sa kapatagan. Ipinagpalit niya ang ilang ginto para sa asin at bibili rin siya ng tela at asukal.</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txBox="1"/>
          <p:nvPr/>
        </p:nvSpPr>
        <p:spPr>
          <a:xfrm>
            <a:off x="572400" y="1044000"/>
            <a:ext cx="11127600" cy="5073480"/>
          </a:xfrm>
          <a:prstGeom prst="rect">
            <a:avLst/>
          </a:prstGeom>
          <a:solidFill>
            <a:srgbClr val="fffde7"/>
          </a:solidFill>
          <a:ln w="76320">
            <a:solidFill>
              <a:srgbClr val="3f51b5"/>
            </a:solidFill>
            <a:round/>
          </a:ln>
        </p:spPr>
        <p:txBody>
          <a:bodyPr lIns="128160" rIns="128160" tIns="83160" bIns="83160" anchor="t">
            <a:noAutofit/>
          </a:bodyPr>
          <a:p>
            <a:pPr algn="ctr">
              <a:lnSpc>
                <a:spcPct val="115000"/>
              </a:lnSpc>
              <a:buNone/>
            </a:pPr>
            <a:r>
              <a:rPr b="0" lang="en-PH" sz="2800" spc="-1" strike="noStrike">
                <a:latin typeface="Lato"/>
              </a:rPr>
              <a:t>Dumaan pa ang isang bagyo na sumira sa mga</a:t>
            </a:r>
            <a:endParaRPr b="0" lang="en-PH" sz="2800" spc="-1" strike="noStrike">
              <a:latin typeface="Lato"/>
            </a:endParaRPr>
          </a:p>
          <a:p>
            <a:pPr algn="ctr">
              <a:lnSpc>
                <a:spcPct val="115000"/>
              </a:lnSpc>
              <a:buNone/>
            </a:pPr>
            <a:r>
              <a:rPr b="0" lang="en-PH" sz="2800" spc="-1" strike="noStrike">
                <a:latin typeface="Lato"/>
              </a:rPr>
              <a:t>pananim ni Talaw. Nauubos na rin ang inasinang karne. Dahil dito’y</a:t>
            </a:r>
            <a:endParaRPr b="0" lang="en-PH" sz="2800" spc="-1" strike="noStrike">
              <a:latin typeface="Lato"/>
            </a:endParaRPr>
          </a:p>
          <a:p>
            <a:pPr algn="ctr">
              <a:lnSpc>
                <a:spcPct val="115000"/>
              </a:lnSpc>
              <a:buNone/>
            </a:pPr>
            <a:r>
              <a:rPr b="0" lang="en-PH" sz="2800" spc="-1" strike="noStrike">
                <a:latin typeface="Lato"/>
              </a:rPr>
              <a:t>nagpasya na si Talaw na sundan ang kaniyang ama. Maghapon na siyang naglalakad nang magpasya siyang magpahinga sa tabi ng kumpol na kawayan. Nakarinig siya ng daing habang</a:t>
            </a:r>
            <a:endParaRPr b="0" lang="en-PH" sz="2800" spc="-1" strike="noStrike">
              <a:latin typeface="Lato"/>
            </a:endParaRPr>
          </a:p>
          <a:p>
            <a:pPr algn="ctr">
              <a:lnSpc>
                <a:spcPct val="115000"/>
              </a:lnSpc>
              <a:buNone/>
            </a:pPr>
            <a:r>
              <a:rPr b="0" lang="en-PH" sz="2800" spc="-1" strike="noStrike">
                <a:latin typeface="Lato"/>
              </a:rPr>
              <a:t>nagpapahinga. Hinanap niya ang pinanggalingan nito hanggang makita</a:t>
            </a:r>
            <a:endParaRPr b="0" lang="en-PH" sz="2800" spc="-1" strike="noStrike">
              <a:latin typeface="Lato"/>
            </a:endParaRPr>
          </a:p>
          <a:p>
            <a:pPr algn="ctr">
              <a:lnSpc>
                <a:spcPct val="115000"/>
              </a:lnSpc>
              <a:buNone/>
            </a:pPr>
            <a:r>
              <a:rPr b="0" lang="en-PH" sz="2800" spc="-1" strike="noStrike">
                <a:latin typeface="Lato"/>
              </a:rPr>
              <a:t>ang lalaking duguan. Napagtanto niyang ito ang kaniyang ama kaya’t</a:t>
            </a:r>
            <a:endParaRPr b="0" lang="en-PH" sz="2800" spc="-1" strike="noStrike">
              <a:latin typeface="Lato"/>
            </a:endParaRPr>
          </a:p>
          <a:p>
            <a:pPr algn="ctr">
              <a:lnSpc>
                <a:spcPct val="115000"/>
              </a:lnSpc>
              <a:buNone/>
            </a:pPr>
            <a:r>
              <a:rPr b="0" lang="en-PH" sz="2800" spc="-1" strike="noStrike">
                <a:latin typeface="Lato"/>
              </a:rPr>
              <a:t>napasigaw siya sa tindi ng kalungkutan sa nakitang itsura ng ama. May</a:t>
            </a:r>
            <a:endParaRPr b="0" lang="en-PH" sz="2800" spc="-1" strike="noStrike">
              <a:latin typeface="Lato"/>
            </a:endParaRPr>
          </a:p>
          <a:p>
            <a:pPr algn="ctr">
              <a:lnSpc>
                <a:spcPct val="115000"/>
              </a:lnSpc>
              <a:buNone/>
            </a:pPr>
            <a:r>
              <a:rPr b="0" lang="en-PH" sz="2800" spc="-1" strike="noStrike">
                <a:latin typeface="Lato"/>
              </a:rPr>
              <a:t>malalim na sugat si Apo Ingdon na tila inatake ng mabangis na hayop.</a:t>
            </a:r>
            <a:endParaRPr b="0" lang="en-PH" sz="2800" spc="-1" strike="noStrike">
              <a:latin typeface="Lato"/>
            </a:endParaRPr>
          </a:p>
          <a:p>
            <a:pPr algn="ctr">
              <a:lnSpc>
                <a:spcPct val="115000"/>
              </a:lnSpc>
              <a:buNone/>
            </a:pPr>
            <a:r>
              <a:rPr b="0" lang="en-PH" sz="2800" spc="-1" strike="noStrike">
                <a:latin typeface="Lato"/>
              </a:rPr>
              <a:t>Nilinis niya ang sugat ng ama.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txBox="1"/>
          <p:nvPr/>
        </p:nvSpPr>
        <p:spPr>
          <a:xfrm>
            <a:off x="572400" y="1044000"/>
            <a:ext cx="11127600" cy="4756320"/>
          </a:xfrm>
          <a:prstGeom prst="rect">
            <a:avLst/>
          </a:prstGeom>
          <a:solidFill>
            <a:srgbClr val="fffde7"/>
          </a:solidFill>
          <a:ln w="76320">
            <a:solidFill>
              <a:srgbClr val="3f51b5"/>
            </a:solidFill>
            <a:round/>
          </a:ln>
        </p:spPr>
        <p:txBody>
          <a:bodyPr lIns="128160" rIns="128160" tIns="83160" bIns="83160" anchor="t">
            <a:noAutofit/>
          </a:bodyPr>
          <a:p>
            <a:pPr algn="ctr">
              <a:buNone/>
            </a:pPr>
            <a:r>
              <a:rPr b="0" lang="en-PH" sz="2800" spc="-1" strike="noStrike">
                <a:latin typeface="Lato"/>
              </a:rPr>
              <a:t>Ikinumot niya kay Apo Ingdon ang binili</a:t>
            </a:r>
            <a:endParaRPr b="0" lang="en-PH" sz="2800" spc="-1" strike="noStrike">
              <a:latin typeface="Lato"/>
            </a:endParaRPr>
          </a:p>
          <a:p>
            <a:pPr algn="ctr">
              <a:buNone/>
            </a:pPr>
            <a:r>
              <a:rPr b="0" lang="en-PH" sz="2800" spc="-1" strike="noStrike">
                <a:latin typeface="Lato"/>
              </a:rPr>
              <a:t>nitong tela. Nakahingi ng tulong si Talaw sa ibang mangangaso at naiuwi nila si Apo Ingdon.</a:t>
            </a:r>
            <a:endParaRPr b="0" lang="en-PH" sz="2800" spc="-1" strike="noStrike">
              <a:latin typeface="Lato"/>
            </a:endParaRPr>
          </a:p>
          <a:p>
            <a:pPr algn="ctr">
              <a:buNone/>
            </a:pPr>
            <a:r>
              <a:rPr b="0" lang="en-PH" sz="2800" spc="-1" strike="noStrike">
                <a:latin typeface="Lato"/>
              </a:rPr>
              <a:t>Nabuhay si Apo Ingdon ngunit hindi na siya makalakad at hindi na</a:t>
            </a:r>
            <a:endParaRPr b="0" lang="en-PH" sz="2800" spc="-1" strike="noStrike">
              <a:latin typeface="Lato"/>
            </a:endParaRPr>
          </a:p>
          <a:p>
            <a:pPr algn="ctr">
              <a:buNone/>
            </a:pPr>
            <a:r>
              <a:rPr b="0" lang="en-PH" sz="2800" spc="-1" strike="noStrike">
                <a:latin typeface="Lato"/>
              </a:rPr>
              <a:t>rin makapangaso. Lubhang nalungkot si Apo Ingdon at napapaluha</a:t>
            </a:r>
            <a:endParaRPr b="0" lang="en-PH" sz="2800" spc="-1" strike="noStrike">
              <a:latin typeface="Lato"/>
            </a:endParaRPr>
          </a:p>
          <a:p>
            <a:pPr algn="ctr">
              <a:buNone/>
            </a:pPr>
            <a:r>
              <a:rPr b="0" lang="en-PH" sz="2800" spc="-1" strike="noStrike">
                <a:latin typeface="Lato"/>
              </a:rPr>
              <a:t>dahil hindi na niya matulungan ang anak sa pangunguha ng pagkain sa</a:t>
            </a:r>
            <a:endParaRPr b="0" lang="en-PH" sz="2800" spc="-1" strike="noStrike">
              <a:latin typeface="Lato"/>
            </a:endParaRPr>
          </a:p>
          <a:p>
            <a:pPr algn="ctr">
              <a:buNone/>
            </a:pPr>
            <a:r>
              <a:rPr b="0" lang="en-PH" sz="2800" spc="-1" strike="noStrike">
                <a:latin typeface="Lato"/>
              </a:rPr>
              <a:t>bundok.</a:t>
            </a:r>
            <a:endParaRPr b="0" lang="en-PH" sz="2800" spc="-1" strike="noStrike">
              <a:latin typeface="Lato"/>
            </a:endParaRPr>
          </a:p>
          <a:p>
            <a:pPr algn="ctr">
              <a:buNone/>
            </a:pPr>
            <a:r>
              <a:rPr b="0" lang="en-PH" sz="2800" spc="-1" strike="noStrike">
                <a:latin typeface="Lato"/>
              </a:rPr>
              <a:t>Samantala, pinaghusay naman ni Talaw ang pagtatanim hindi lamang</a:t>
            </a:r>
            <a:endParaRPr b="0" lang="en-PH" sz="2800" spc="-1" strike="noStrike">
              <a:latin typeface="Lato"/>
            </a:endParaRPr>
          </a:p>
          <a:p>
            <a:pPr algn="ctr">
              <a:buNone/>
            </a:pPr>
            <a:r>
              <a:rPr b="0" lang="en-PH" sz="2800" spc="-1" strike="noStrike">
                <a:latin typeface="Lato"/>
              </a:rPr>
              <a:t>ng gulay at prutas kundi pati na rin ng baging. Lahat ng mga napitas</a:t>
            </a:r>
            <a:endParaRPr b="0" lang="en-PH" sz="2800" spc="-1" strike="noStrike">
              <a:latin typeface="Lato"/>
            </a:endParaRPr>
          </a:p>
          <a:p>
            <a:pPr algn="ctr">
              <a:buNone/>
            </a:pPr>
            <a:r>
              <a:rPr b="0" lang="en-PH" sz="2800" spc="-1" strike="noStrike">
                <a:latin typeface="Lato"/>
              </a:rPr>
              <a:t>at nakuha niyang bunga ay inilagay niya sa malapad na tela.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txBox="1"/>
          <p:nvPr/>
        </p:nvSpPr>
        <p:spPr>
          <a:xfrm>
            <a:off x="572400" y="1044000"/>
            <a:ext cx="11127600" cy="4756320"/>
          </a:xfrm>
          <a:prstGeom prst="rect">
            <a:avLst/>
          </a:prstGeom>
          <a:solidFill>
            <a:srgbClr val="fffde7"/>
          </a:solidFill>
          <a:ln w="76320">
            <a:solidFill>
              <a:srgbClr val="3f51b5"/>
            </a:solidFill>
            <a:round/>
          </a:ln>
        </p:spPr>
        <p:txBody>
          <a:bodyPr lIns="128160" rIns="128160" tIns="83160" bIns="83160" anchor="t">
            <a:noAutofit/>
          </a:bodyPr>
          <a:p>
            <a:pPr algn="ctr">
              <a:buNone/>
            </a:pPr>
            <a:r>
              <a:rPr b="0" lang="en-PH" sz="2800" spc="-1" strike="noStrike">
                <a:latin typeface="Lato"/>
              </a:rPr>
              <a:t>Itinali niya ito at ipinapasan sa kaniyang likod. Bumababa siya sa kapatagan para ipagpalit ito ng karne at iba pa nilang pangangailangan.</a:t>
            </a:r>
            <a:endParaRPr b="0" lang="en-PH" sz="2800" spc="-1" strike="noStrike">
              <a:latin typeface="Lato"/>
            </a:endParaRPr>
          </a:p>
          <a:p>
            <a:pPr algn="ctr">
              <a:buNone/>
            </a:pPr>
            <a:r>
              <a:rPr b="0" lang="en-PH" sz="2800" spc="-1" strike="noStrike">
                <a:latin typeface="Lato"/>
              </a:rPr>
              <a:t>Naaawa si Apo Ingdon sa mabigat na pinapasan ni Talaw. Nakikita</a:t>
            </a:r>
            <a:endParaRPr b="0" lang="en-PH" sz="2800" spc="-1" strike="noStrike">
              <a:latin typeface="Lato"/>
            </a:endParaRPr>
          </a:p>
          <a:p>
            <a:pPr algn="ctr">
              <a:buNone/>
            </a:pPr>
            <a:r>
              <a:rPr b="0" lang="en-PH" sz="2800" spc="-1" strike="noStrike">
                <a:latin typeface="Lato"/>
              </a:rPr>
              <a:t>niya ang mga linta sa mga braso at binti nito kapag dumarating ito</a:t>
            </a:r>
            <a:endParaRPr b="0" lang="en-PH" sz="2800" spc="-1" strike="noStrike">
              <a:latin typeface="Lato"/>
            </a:endParaRPr>
          </a:p>
          <a:p>
            <a:pPr algn="ctr">
              <a:buNone/>
            </a:pPr>
            <a:r>
              <a:rPr b="0" lang="en-PH" sz="2800" spc="-1" strike="noStrike">
                <a:latin typeface="Lato"/>
              </a:rPr>
              <a:t>buhat sa bayan. Nag-isip siya ng paraan kung paano matutulungan ang</a:t>
            </a:r>
            <a:endParaRPr b="0" lang="en-PH" sz="2800" spc="-1" strike="noStrike">
              <a:latin typeface="Lato"/>
            </a:endParaRPr>
          </a:p>
          <a:p>
            <a:pPr algn="ctr">
              <a:buNone/>
            </a:pPr>
            <a:r>
              <a:rPr b="0" lang="en-PH" sz="2800" spc="-1" strike="noStrike">
                <a:latin typeface="Lato"/>
              </a:rPr>
              <a:t>kaniyang anak.</a:t>
            </a:r>
            <a:endParaRPr b="0" lang="en-PH" sz="2800" spc="-1" strike="noStrike">
              <a:latin typeface="Lato"/>
            </a:endParaRPr>
          </a:p>
          <a:p>
            <a:pPr algn="ctr">
              <a:buNone/>
            </a:pPr>
            <a:r>
              <a:rPr b="0" lang="en-PH" sz="2800" spc="-1" strike="noStrike">
                <a:latin typeface="Lato"/>
              </a:rPr>
              <a:t>“</a:t>
            </a:r>
            <a:r>
              <a:rPr b="0" lang="en-PH" sz="2800" spc="-1" strike="noStrike">
                <a:latin typeface="Lato"/>
              </a:rPr>
              <a:t>Dapat na nagagamit ni Talaw ang kaniyang mga kamay sa pagakyat</a:t>
            </a:r>
            <a:endParaRPr b="0" lang="en-PH" sz="2800" spc="-1" strike="noStrike">
              <a:latin typeface="Lato"/>
            </a:endParaRPr>
          </a:p>
          <a:p>
            <a:pPr algn="ctr">
              <a:buNone/>
            </a:pPr>
            <a:r>
              <a:rPr b="0" lang="en-PH" sz="2800" spc="-1" strike="noStrike">
                <a:latin typeface="Lato"/>
              </a:rPr>
              <a:t>ng matarik na bundok, makaiwas sa mga insekto at linta, at hindi</a:t>
            </a:r>
            <a:endParaRPr b="0" lang="en-PH" sz="2800" spc="-1" strike="noStrike">
              <a:latin typeface="Lato"/>
            </a:endParaRPr>
          </a:p>
          <a:p>
            <a:pPr algn="ctr">
              <a:buNone/>
            </a:pPr>
            <a:r>
              <a:rPr b="0" lang="en-PH" sz="2800" spc="-1" strike="noStrike">
                <a:latin typeface="Lato"/>
              </a:rPr>
              <a:t>mahirapan sa pagkarga sa kaniyang mga anak,” naisip ni Apo Ingdon.</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txBox="1"/>
          <p:nvPr/>
        </p:nvSpPr>
        <p:spPr>
          <a:xfrm>
            <a:off x="572400" y="1044000"/>
            <a:ext cx="11127600" cy="4756320"/>
          </a:xfrm>
          <a:prstGeom prst="rect">
            <a:avLst/>
          </a:prstGeom>
          <a:solidFill>
            <a:srgbClr val="fffde7"/>
          </a:solidFill>
          <a:ln w="76320">
            <a:solidFill>
              <a:srgbClr val="3f51b5"/>
            </a:solidFill>
            <a:round/>
          </a:ln>
        </p:spPr>
        <p:txBody>
          <a:bodyPr lIns="128160" rIns="128160" tIns="83160" bIns="83160" anchor="t">
            <a:noAutofit/>
          </a:bodyPr>
          <a:p>
            <a:pPr algn="ctr">
              <a:buNone/>
            </a:pPr>
            <a:r>
              <a:rPr b="0" lang="en-PH" sz="2800" spc="-1" strike="noStrike">
                <a:latin typeface="Lato"/>
              </a:rPr>
              <a:t>Kaya naman naisip niyang kayasin ang mga kawayan upang makabuo ng kayabang na siyang paglalagyan ng kaniyang anak ng mga nakukuha</a:t>
            </a:r>
            <a:endParaRPr b="0" lang="en-PH" sz="2800" spc="-1" strike="noStrike">
              <a:latin typeface="Lato"/>
            </a:endParaRPr>
          </a:p>
          <a:p>
            <a:pPr algn="ctr">
              <a:buNone/>
            </a:pPr>
            <a:r>
              <a:rPr b="0" lang="en-PH" sz="2800" spc="-1" strike="noStrike">
                <a:latin typeface="Lato"/>
              </a:rPr>
              <a:t>nito sa gubat at ng mga ihahatid nito sa bayan.</a:t>
            </a:r>
            <a:endParaRPr b="0" lang="en-PH" sz="2800" spc="-1" strike="noStrike">
              <a:latin typeface="Lato"/>
            </a:endParaRPr>
          </a:p>
          <a:p>
            <a:pPr algn="ctr">
              <a:buNone/>
            </a:pPr>
            <a:endParaRPr b="0" lang="en-PH" sz="2800" spc="-1" strike="noStrike">
              <a:latin typeface="Lato"/>
            </a:endParaRPr>
          </a:p>
          <a:p>
            <a:pPr algn="ctr">
              <a:buNone/>
            </a:pPr>
            <a:r>
              <a:rPr b="0" lang="en-PH" sz="2800" spc="-1" strike="noStrike">
                <a:latin typeface="Lato"/>
              </a:rPr>
              <a:t>Tuwang-tuwa si Talaw sa kakaibang basket na ginawa</a:t>
            </a:r>
            <a:endParaRPr b="0" lang="en-PH" sz="2800" spc="-1" strike="noStrike">
              <a:latin typeface="Lato"/>
            </a:endParaRPr>
          </a:p>
          <a:p>
            <a:pPr algn="ctr">
              <a:buNone/>
            </a:pPr>
            <a:r>
              <a:rPr b="0" lang="en-PH" sz="2800" spc="-1" strike="noStrike">
                <a:latin typeface="Lato"/>
              </a:rPr>
              <a:t>ni Apo Ingdon. Upang hindi mahulog ang mga nakalagay sa</a:t>
            </a:r>
            <a:endParaRPr b="0" lang="en-PH" sz="2800" spc="-1" strike="noStrike">
              <a:latin typeface="Lato"/>
            </a:endParaRPr>
          </a:p>
          <a:p>
            <a:pPr algn="ctr">
              <a:buNone/>
            </a:pPr>
            <a:r>
              <a:rPr b="0" lang="en-PH" sz="2800" spc="-1" strike="noStrike">
                <a:latin typeface="Lato"/>
              </a:rPr>
              <a:t>basket, nagkinis ng maninipis na kawayan si Talaw at inihabi ito</a:t>
            </a:r>
            <a:endParaRPr b="0" lang="en-PH" sz="2800" spc="-1" strike="noStrike">
              <a:latin typeface="Lato"/>
            </a:endParaRPr>
          </a:p>
          <a:p>
            <a:pPr algn="ctr">
              <a:buNone/>
            </a:pPr>
            <a:r>
              <a:rPr b="0" lang="en-PH" sz="2800" spc="-1" strike="noStrike">
                <a:latin typeface="Lato"/>
              </a:rPr>
              <a:t>sa basket. Nagdulot ito ng ginhawa sa kaniyang mga</a:t>
            </a:r>
            <a:endParaRPr b="0" lang="en-PH" sz="2800" spc="-1" strike="noStrike">
              <a:latin typeface="Lato"/>
            </a:endParaRPr>
          </a:p>
          <a:p>
            <a:pPr algn="ctr">
              <a:buNone/>
            </a:pPr>
            <a:r>
              <a:rPr b="0" lang="en-PH" sz="2800" spc="-1" strike="noStrike">
                <a:latin typeface="Lato"/>
              </a:rPr>
              <a:t>dinadala.</a:t>
            </a:r>
            <a:endParaRPr b="0" lang="en-PH" sz="28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txBox="1"/>
          <p:nvPr/>
        </p:nvSpPr>
        <p:spPr>
          <a:xfrm>
            <a:off x="572400" y="1044000"/>
            <a:ext cx="5727600" cy="4756320"/>
          </a:xfrm>
          <a:prstGeom prst="rect">
            <a:avLst/>
          </a:prstGeom>
          <a:solidFill>
            <a:srgbClr val="fffde7"/>
          </a:solidFill>
          <a:ln w="76320">
            <a:solidFill>
              <a:srgbClr val="3f51b5"/>
            </a:solidFill>
            <a:round/>
          </a:ln>
        </p:spPr>
        <p:txBody>
          <a:bodyPr lIns="128160" rIns="128160" tIns="83160" bIns="83160" anchor="t">
            <a:noAutofit/>
          </a:bodyPr>
          <a:p>
            <a:pPr algn="ctr">
              <a:buNone/>
            </a:pPr>
            <a:r>
              <a:rPr b="0" lang="en-PH" sz="2800" spc="-1" strike="noStrike">
                <a:latin typeface="Lato"/>
              </a:rPr>
              <a:t>Nagtirintas din siya</a:t>
            </a:r>
            <a:endParaRPr b="0" lang="en-PH" sz="2800" spc="-1" strike="noStrike">
              <a:latin typeface="Lato"/>
            </a:endParaRPr>
          </a:p>
          <a:p>
            <a:pPr algn="ctr">
              <a:buNone/>
            </a:pPr>
            <a:r>
              <a:rPr b="0" lang="en-PH" sz="2800" spc="-1" strike="noStrike">
                <a:latin typeface="Lato"/>
              </a:rPr>
              <a:t>ng maninipis na kawayan at itinali</a:t>
            </a:r>
            <a:endParaRPr b="0" lang="en-PH" sz="2800" spc="-1" strike="noStrike">
              <a:latin typeface="Lato"/>
            </a:endParaRPr>
          </a:p>
          <a:p>
            <a:pPr algn="ctr">
              <a:buNone/>
            </a:pPr>
            <a:r>
              <a:rPr b="0" lang="en-PH" sz="2800" spc="-1" strike="noStrike">
                <a:latin typeface="Lato"/>
              </a:rPr>
              <a:t>ito sa basket. Saka niya isinabit</a:t>
            </a:r>
            <a:endParaRPr b="0" lang="en-PH" sz="2800" spc="-1" strike="noStrike">
              <a:latin typeface="Lato"/>
            </a:endParaRPr>
          </a:p>
          <a:p>
            <a:pPr algn="ctr">
              <a:buNone/>
            </a:pPr>
            <a:r>
              <a:rPr b="0" lang="en-PH" sz="2800" spc="-1" strike="noStrike">
                <a:latin typeface="Lato"/>
              </a:rPr>
              <a:t>sa kaniyang noo ang natapos</a:t>
            </a:r>
            <a:endParaRPr b="0" lang="en-PH" sz="2800" spc="-1" strike="noStrike">
              <a:latin typeface="Lato"/>
            </a:endParaRPr>
          </a:p>
          <a:p>
            <a:pPr algn="ctr">
              <a:buNone/>
            </a:pPr>
            <a:r>
              <a:rPr b="0" lang="en-PH" sz="2800" spc="-1" strike="noStrike">
                <a:latin typeface="Lato"/>
              </a:rPr>
              <a:t>na kayabang. Ngayon ay mabilis</a:t>
            </a:r>
            <a:endParaRPr b="0" lang="en-PH" sz="2800" spc="-1" strike="noStrike">
              <a:latin typeface="Lato"/>
            </a:endParaRPr>
          </a:p>
          <a:p>
            <a:pPr algn="ctr">
              <a:buNone/>
            </a:pPr>
            <a:r>
              <a:rPr b="0" lang="en-PH" sz="2800" spc="-1" strike="noStrike">
                <a:latin typeface="Lato"/>
              </a:rPr>
              <a:t>nang nakaaakyat ng bundok si Talaw. Malaya na niyang nagagamit ang</a:t>
            </a:r>
            <a:endParaRPr b="0" lang="en-PH" sz="2800" spc="-1" strike="noStrike">
              <a:latin typeface="Lato"/>
            </a:endParaRPr>
          </a:p>
          <a:p>
            <a:pPr algn="ctr">
              <a:buNone/>
            </a:pPr>
            <a:r>
              <a:rPr b="0" lang="en-PH" sz="2800" spc="-1" strike="noStrike">
                <a:latin typeface="Lato"/>
              </a:rPr>
              <a:t>kaniyang mga kamay sa pag-akyat sa matatarik na bundok.</a:t>
            </a:r>
            <a:endParaRPr b="0" lang="en-PH" sz="2800" spc="-1" strike="noStrike">
              <a:latin typeface="Lato"/>
            </a:endParaRPr>
          </a:p>
        </p:txBody>
      </p:sp>
      <p:pic>
        <p:nvPicPr>
          <p:cNvPr id="134" name="" descr=""/>
          <p:cNvPicPr/>
          <p:nvPr/>
        </p:nvPicPr>
        <p:blipFill>
          <a:blip r:embed="rId1"/>
          <a:stretch/>
        </p:blipFill>
        <p:spPr>
          <a:xfrm>
            <a:off x="6484320" y="1144800"/>
            <a:ext cx="5395680" cy="4615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2748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2023-08-05T14:02:15Z</dcterms:modified>
  <cp:revision>253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