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7080" cy="68529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3960" cy="2793960"/>
          </a:xfrm>
          <a:prstGeom prst="rect">
            <a:avLst/>
          </a:prstGeom>
          <a:ln w="0">
            <a:noFill/>
          </a:ln>
        </p:spPr>
      </p:pic>
      <p:sp>
        <p:nvSpPr>
          <p:cNvPr id="2" name="Rectangle 5"/>
          <p:cNvSpPr/>
          <p:nvPr/>
        </p:nvSpPr>
        <p:spPr>
          <a:xfrm>
            <a:off x="3487320" y="1475280"/>
            <a:ext cx="8699400" cy="38574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9400" cy="3790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7080" cy="630000"/>
          </a:xfrm>
          <a:prstGeom prst="rect">
            <a:avLst/>
          </a:prstGeom>
          <a:ln w="0">
            <a:noFill/>
          </a:ln>
        </p:spPr>
      </p:pic>
      <p:sp>
        <p:nvSpPr>
          <p:cNvPr id="43" name="Rectangle 7"/>
          <p:cNvSpPr/>
          <p:nvPr/>
        </p:nvSpPr>
        <p:spPr>
          <a:xfrm>
            <a:off x="10868760" y="0"/>
            <a:ext cx="965520" cy="9655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9600" cy="1029600"/>
          </a:xfrm>
          <a:prstGeom prst="rect">
            <a:avLst/>
          </a:prstGeom>
          <a:ln w="0">
            <a:noFill/>
          </a:ln>
        </p:spPr>
      </p:pic>
      <p:sp>
        <p:nvSpPr>
          <p:cNvPr id="45" name="TextBox 9"/>
          <p:cNvSpPr/>
          <p:nvPr/>
        </p:nvSpPr>
        <p:spPr>
          <a:xfrm>
            <a:off x="185400" y="6362280"/>
            <a:ext cx="468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8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87080" cy="630000"/>
          </a:xfrm>
          <a:prstGeom prst="rect">
            <a:avLst/>
          </a:prstGeom>
          <a:ln w="0">
            <a:noFill/>
          </a:ln>
        </p:spPr>
      </p:pic>
      <p:sp>
        <p:nvSpPr>
          <p:cNvPr id="86" name="Rectangle 7"/>
          <p:cNvSpPr/>
          <p:nvPr/>
        </p:nvSpPr>
        <p:spPr>
          <a:xfrm>
            <a:off x="10868760" y="0"/>
            <a:ext cx="965520" cy="965520"/>
          </a:xfrm>
          <a:prstGeom prst="rect">
            <a:avLst/>
          </a:prstGeom>
          <a:solidFill>
            <a:srgbClr val="9c0000"/>
          </a:solidFill>
          <a:ln w="25560">
            <a:noFill/>
          </a:ln>
        </p:spPr>
        <p:style>
          <a:lnRef idx="0"/>
          <a:fillRef idx="0"/>
          <a:effectRef idx="0"/>
          <a:fontRef idx="minor"/>
        </p:style>
      </p:sp>
      <p:pic>
        <p:nvPicPr>
          <p:cNvPr id="87" name="Picture 10" descr=""/>
          <p:cNvPicPr/>
          <p:nvPr/>
        </p:nvPicPr>
        <p:blipFill>
          <a:blip r:embed="rId3"/>
          <a:stretch/>
        </p:blipFill>
        <p:spPr>
          <a:xfrm>
            <a:off x="10857240" y="-64440"/>
            <a:ext cx="1029600" cy="1029600"/>
          </a:xfrm>
          <a:prstGeom prst="rect">
            <a:avLst/>
          </a:prstGeom>
          <a:ln w="0">
            <a:noFill/>
          </a:ln>
        </p:spPr>
      </p:pic>
      <p:sp>
        <p:nvSpPr>
          <p:cNvPr id="88" name="TextBox 9"/>
          <p:cNvSpPr/>
          <p:nvPr/>
        </p:nvSpPr>
        <p:spPr>
          <a:xfrm>
            <a:off x="185400" y="6362280"/>
            <a:ext cx="468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8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87080" cy="630000"/>
          </a:xfrm>
          <a:prstGeom prst="rect">
            <a:avLst/>
          </a:prstGeom>
          <a:ln w="0">
            <a:noFill/>
          </a:ln>
        </p:spPr>
      </p:pic>
      <p:sp>
        <p:nvSpPr>
          <p:cNvPr id="129" name="Rectangle 7"/>
          <p:cNvSpPr/>
          <p:nvPr/>
        </p:nvSpPr>
        <p:spPr>
          <a:xfrm>
            <a:off x="10868760" y="0"/>
            <a:ext cx="965520" cy="965520"/>
          </a:xfrm>
          <a:prstGeom prst="rect">
            <a:avLst/>
          </a:prstGeom>
          <a:solidFill>
            <a:srgbClr val="9c0000"/>
          </a:solidFill>
          <a:ln w="25560">
            <a:noFill/>
          </a:ln>
        </p:spPr>
        <p:style>
          <a:lnRef idx="0"/>
          <a:fillRef idx="0"/>
          <a:effectRef idx="0"/>
          <a:fontRef idx="minor"/>
        </p:style>
      </p:sp>
      <p:pic>
        <p:nvPicPr>
          <p:cNvPr id="130" name="Picture 10" descr=""/>
          <p:cNvPicPr/>
          <p:nvPr/>
        </p:nvPicPr>
        <p:blipFill>
          <a:blip r:embed="rId3"/>
          <a:stretch/>
        </p:blipFill>
        <p:spPr>
          <a:xfrm>
            <a:off x="10857240" y="-64440"/>
            <a:ext cx="1029600" cy="1029600"/>
          </a:xfrm>
          <a:prstGeom prst="rect">
            <a:avLst/>
          </a:prstGeom>
          <a:ln w="0">
            <a:noFill/>
          </a:ln>
        </p:spPr>
      </p:pic>
      <p:sp>
        <p:nvSpPr>
          <p:cNvPr id="131" name="TextBox 9"/>
          <p:cNvSpPr/>
          <p:nvPr/>
        </p:nvSpPr>
        <p:spPr>
          <a:xfrm>
            <a:off x="185400" y="6362280"/>
            <a:ext cx="468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618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Picture 18" descr=""/>
          <p:cNvPicPr/>
          <p:nvPr/>
        </p:nvPicPr>
        <p:blipFill>
          <a:blip r:embed="rId2"/>
          <a:stretch/>
        </p:blipFill>
        <p:spPr>
          <a:xfrm>
            <a:off x="0" y="6242760"/>
            <a:ext cx="12187080" cy="630000"/>
          </a:xfrm>
          <a:prstGeom prst="rect">
            <a:avLst/>
          </a:prstGeom>
          <a:ln w="0">
            <a:noFill/>
          </a:ln>
        </p:spPr>
      </p:pic>
      <p:sp>
        <p:nvSpPr>
          <p:cNvPr id="172" name="Rectangle 7"/>
          <p:cNvSpPr/>
          <p:nvPr/>
        </p:nvSpPr>
        <p:spPr>
          <a:xfrm>
            <a:off x="10868760" y="0"/>
            <a:ext cx="965520" cy="965520"/>
          </a:xfrm>
          <a:prstGeom prst="rect">
            <a:avLst/>
          </a:prstGeom>
          <a:solidFill>
            <a:srgbClr val="9c0000"/>
          </a:solidFill>
          <a:ln w="25560">
            <a:noFill/>
          </a:ln>
        </p:spPr>
        <p:style>
          <a:lnRef idx="0"/>
          <a:fillRef idx="0"/>
          <a:effectRef idx="0"/>
          <a:fontRef idx="minor"/>
        </p:style>
      </p:sp>
      <p:pic>
        <p:nvPicPr>
          <p:cNvPr id="173" name="Picture 10" descr=""/>
          <p:cNvPicPr/>
          <p:nvPr/>
        </p:nvPicPr>
        <p:blipFill>
          <a:blip r:embed="rId3"/>
          <a:stretch/>
        </p:blipFill>
        <p:spPr>
          <a:xfrm>
            <a:off x="10857240" y="-64440"/>
            <a:ext cx="1029600" cy="1029600"/>
          </a:xfrm>
          <a:prstGeom prst="rect">
            <a:avLst/>
          </a:prstGeom>
          <a:ln w="0">
            <a:noFill/>
          </a:ln>
        </p:spPr>
      </p:pic>
      <p:sp>
        <p:nvSpPr>
          <p:cNvPr id="174" name="TextBox 9"/>
          <p:cNvSpPr/>
          <p:nvPr/>
        </p:nvSpPr>
        <p:spPr>
          <a:xfrm>
            <a:off x="185400" y="6362280"/>
            <a:ext cx="468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75" name="TextBox 11"/>
          <p:cNvSpPr/>
          <p:nvPr/>
        </p:nvSpPr>
        <p:spPr>
          <a:xfrm>
            <a:off x="9452520" y="6352200"/>
            <a:ext cx="2618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4" name="New REX Education Mission Logo V.png" descr="New REX Education Mission Logo V.png"/>
          <p:cNvPicPr/>
          <p:nvPr/>
        </p:nvPicPr>
        <p:blipFill>
          <a:blip r:embed="rId2"/>
          <a:stretch/>
        </p:blipFill>
        <p:spPr>
          <a:xfrm>
            <a:off x="2755800" y="1508760"/>
            <a:ext cx="6611400" cy="3379680"/>
          </a:xfrm>
          <a:prstGeom prst="rect">
            <a:avLst/>
          </a:prstGeom>
          <a:ln w="12600">
            <a:noFill/>
          </a:ln>
        </p:spPr>
      </p:pic>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21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8"/>
          <p:cNvSpPr/>
          <p:nvPr/>
        </p:nvSpPr>
        <p:spPr>
          <a:xfrm>
            <a:off x="4140000" y="2844000"/>
            <a:ext cx="7423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Physical Changes in Matter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p:nvPr>
        </p:nvSpPr>
        <p:spPr>
          <a:xfrm>
            <a:off x="360360" y="2304000"/>
            <a:ext cx="11471040" cy="2951640"/>
          </a:xfrm>
          <a:prstGeom prst="rect">
            <a:avLst/>
          </a:prstGeom>
          <a:noFill/>
          <a:ln w="0">
            <a:noFill/>
          </a:ln>
        </p:spPr>
        <p:txBody>
          <a:bodyPr lIns="90000" rIns="90000" tIns="45000" bIns="45000" anchor="t">
            <a:noAutofit/>
          </a:bodyPr>
          <a:p>
            <a:pPr algn="just">
              <a:lnSpc>
                <a:spcPct val="100000"/>
              </a:lnSpc>
              <a:spcBef>
                <a:spcPts val="1417"/>
              </a:spcBef>
              <a:buNone/>
            </a:pPr>
            <a:endParaRPr b="0" lang="en-PH" sz="3200" spc="-1" strike="noStrike">
              <a:latin typeface="Arial"/>
            </a:endParaRPr>
          </a:p>
          <a:p>
            <a:pPr algn="just">
              <a:lnSpc>
                <a:spcPct val="100000"/>
              </a:lnSpc>
              <a:buNone/>
            </a:pPr>
            <a:r>
              <a:rPr b="0" lang="en-PH" sz="1800" spc="-1" strike="noStrike">
                <a:latin typeface="Lato"/>
              </a:rPr>
              <a:t> </a:t>
            </a:r>
            <a:r>
              <a:rPr b="0" lang="en-PH" sz="1800" spc="-1" strike="noStrike">
                <a:latin typeface="Lato"/>
              </a:rPr>
              <a:t>	</a:t>
            </a:r>
            <a:r>
              <a:rPr b="1" lang="en-PH" sz="1800" spc="-1" strike="noStrike">
                <a:latin typeface="Lato"/>
              </a:rPr>
              <a:t>	</a:t>
            </a:r>
            <a:endParaRPr b="0" lang="en-PH" sz="1800" spc="-1" strike="noStrike">
              <a:latin typeface="Arial"/>
            </a:endParaRPr>
          </a:p>
          <a:p>
            <a:pPr algn="just">
              <a:lnSpc>
                <a:spcPct val="100000"/>
              </a:lnSpc>
              <a:buNone/>
            </a:pPr>
            <a:r>
              <a:rPr b="1" lang="en-PH" sz="1800" spc="-1" strike="noStrike">
                <a:latin typeface="Lato"/>
              </a:rPr>
              <a:t> </a:t>
            </a:r>
            <a:r>
              <a:rPr b="1" lang="en-PH" sz="1800" spc="-1" strike="noStrike">
                <a:latin typeface="Lato"/>
              </a:rPr>
              <a:t>	</a:t>
            </a:r>
            <a:r>
              <a:rPr b="1" lang="en-PH" sz="1800" spc="-1" strike="noStrike">
                <a:latin typeface="Lato"/>
              </a:rPr>
              <a:t>	</a:t>
            </a:r>
            <a:endParaRPr b="0" lang="en-PH" sz="1800" spc="-1" strike="noStrike">
              <a:latin typeface="Arial"/>
            </a:endParaRPr>
          </a:p>
          <a:p>
            <a:pPr algn="just">
              <a:lnSpc>
                <a:spcPct val="100000"/>
              </a:lnSpc>
              <a:buNone/>
            </a:pPr>
            <a:r>
              <a:rPr b="1" lang="en-PH" sz="1800" spc="-1" strike="noStrike">
                <a:latin typeface="Lato"/>
              </a:rPr>
              <a:t>Example: </a:t>
            </a:r>
            <a:br/>
            <a:r>
              <a:rPr b="0" lang="en-PH" sz="1800" spc="-1" strike="noStrike">
                <a:latin typeface="Lato"/>
              </a:rPr>
              <a:t>	</a:t>
            </a:r>
            <a:r>
              <a:rPr b="0" lang="en-PH" sz="1800" spc="-1" strike="noStrike">
                <a:latin typeface="Lato"/>
              </a:rPr>
              <a:t>	</a:t>
            </a:r>
            <a:br/>
            <a:r>
              <a:rPr b="0" lang="en-PH" sz="1800" spc="-1" strike="noStrike">
                <a:latin typeface="Lato"/>
              </a:rPr>
              <a:t>	</a:t>
            </a:r>
            <a:r>
              <a:rPr b="0" lang="en-PH" sz="1800" spc="-1" strike="noStrike">
                <a:latin typeface="Lato"/>
              </a:rPr>
              <a:t>	</a:t>
            </a:r>
            <a:r>
              <a:rPr b="0" lang="en-PH" sz="1800" spc="-1" strike="noStrike">
                <a:latin typeface="Lato"/>
              </a:rPr>
              <a:t>the butter left in the warm room melted, and when you tasted it, it still tasted the same. The ice cubes placed in the basin of water melted, making the water cool, and, still, it was water: from solid ice cubes to liquid water.</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the salt water. When all the water evaporated and you tasted the residue, it was still salty. Describing the modeling clay, changing its shape does not change it.</a:t>
            </a:r>
            <a:endParaRPr b="0" lang="en-PH" sz="1800" spc="-1" strike="noStrike">
              <a:latin typeface="Arial"/>
            </a:endParaRPr>
          </a:p>
          <a:p>
            <a:pPr algn="just">
              <a:lnSpc>
                <a:spcPct val="100000"/>
              </a:lnSpc>
              <a:spcBef>
                <a:spcPts val="283"/>
              </a:spcBef>
              <a:spcAft>
                <a:spcPts val="283"/>
              </a:spcAft>
              <a:buNone/>
            </a:pPr>
            <a:r>
              <a:rPr b="1" lang="en-US" sz="1800" spc="-1" strike="noStrike">
                <a:latin typeface="Lato"/>
              </a:rPr>
              <a:t> </a:t>
            </a:r>
            <a:r>
              <a:rPr b="1" lang="en-US" sz="1800" spc="-1" strike="noStrike">
                <a:latin typeface="Lato"/>
              </a:rPr>
              <a:t>	</a:t>
            </a:r>
            <a:endParaRPr b="0" lang="en-PH" sz="1800" spc="-1" strike="noStrike">
              <a:latin typeface="Arial"/>
            </a:endParaRPr>
          </a:p>
          <a:p>
            <a:pPr algn="just">
              <a:lnSpc>
                <a:spcPct val="100000"/>
              </a:lnSpc>
              <a:spcBef>
                <a:spcPts val="283"/>
              </a:spcBef>
              <a:spcAft>
                <a:spcPts val="283"/>
              </a:spcAft>
              <a:buNone/>
            </a:pPr>
            <a:br/>
            <a:endParaRPr b="0" lang="en-PH" sz="1800" spc="-1" strike="noStrike">
              <a:latin typeface="Arial"/>
            </a:endParaRPr>
          </a:p>
          <a:p>
            <a:pPr algn="just">
              <a:lnSpc>
                <a:spcPct val="100000"/>
              </a:lnSpc>
              <a:spcBef>
                <a:spcPts val="283"/>
              </a:spcBef>
              <a:spcAft>
                <a:spcPts val="283"/>
              </a:spcAft>
              <a:buNone/>
            </a:pPr>
            <a:endParaRPr b="0" lang="en-PH" sz="1800" spc="-1" strike="noStrike">
              <a:latin typeface="Arial"/>
            </a:endParaRPr>
          </a:p>
          <a:p>
            <a:pPr algn="just">
              <a:lnSpc>
                <a:spcPct val="100000"/>
              </a:lnSpc>
              <a:spcBef>
                <a:spcPts val="283"/>
              </a:spcBef>
              <a:spcAft>
                <a:spcPts val="283"/>
              </a:spcAft>
              <a:buNone/>
            </a:pPr>
            <a:endParaRPr b="0" lang="en-PH" sz="1800" spc="-1" strike="noStrike">
              <a:latin typeface="Arial"/>
            </a:endParaRPr>
          </a:p>
          <a:p>
            <a:pPr algn="just">
              <a:lnSpc>
                <a:spcPct val="100000"/>
              </a:lnSpc>
              <a:spcBef>
                <a:spcPts val="1701"/>
              </a:spcBef>
              <a:spcAft>
                <a:spcPts val="283"/>
              </a:spcAft>
              <a:buNone/>
            </a:pPr>
            <a:endParaRPr b="0" lang="en-PH" sz="1800" spc="-1" strike="noStrike">
              <a:latin typeface="Arial"/>
            </a:endParaRPr>
          </a:p>
          <a:p>
            <a:pPr algn="just">
              <a:lnSpc>
                <a:spcPct val="100000"/>
              </a:lnSpc>
              <a:spcBef>
                <a:spcPts val="283"/>
              </a:spcBef>
              <a:spcAft>
                <a:spcPts val="283"/>
              </a:spcAft>
              <a:buNone/>
            </a:pPr>
            <a:endParaRPr b="0" lang="en-PH" sz="1800" spc="-1" strike="noStrike">
              <a:latin typeface="Arial"/>
            </a:endParaRPr>
          </a:p>
          <a:p>
            <a:pPr algn="just">
              <a:lnSpc>
                <a:spcPct val="100000"/>
              </a:lnSpc>
              <a:spcBef>
                <a:spcPts val="283"/>
              </a:spcBef>
              <a:spcAft>
                <a:spcPts val="283"/>
              </a:spcAft>
              <a:buNone/>
            </a:pPr>
            <a:endParaRPr b="0" lang="en-PH" sz="1800" spc="-1" strike="noStrike">
              <a:latin typeface="Arial"/>
            </a:endParaRPr>
          </a:p>
          <a:p>
            <a:pPr algn="just">
              <a:lnSpc>
                <a:spcPct val="100000"/>
              </a:lnSpc>
              <a:spcBef>
                <a:spcPts val="283"/>
              </a:spcBef>
              <a:spcAft>
                <a:spcPts val="283"/>
              </a:spcAft>
              <a:buNone/>
            </a:pPr>
            <a:endParaRPr b="0" lang="en-PH" sz="1800" spc="-1" strike="noStrike">
              <a:latin typeface="Arial"/>
            </a:endParaRPr>
          </a:p>
        </p:txBody>
      </p:sp>
      <p:sp>
        <p:nvSpPr>
          <p:cNvPr id="255" name=""/>
          <p:cNvSpPr/>
          <p:nvPr/>
        </p:nvSpPr>
        <p:spPr>
          <a:xfrm>
            <a:off x="720000" y="360000"/>
            <a:ext cx="9177480" cy="717480"/>
          </a:xfrm>
          <a:prstGeom prst="rect">
            <a:avLst/>
          </a:prstGeom>
          <a:noFill/>
          <a:ln w="0">
            <a:noFill/>
          </a:ln>
        </p:spPr>
        <p:style>
          <a:lnRef idx="0"/>
          <a:fillRef idx="0"/>
          <a:effectRef idx="0"/>
          <a:fontRef idx="minor"/>
        </p:style>
      </p:sp>
      <p:sp>
        <p:nvSpPr>
          <p:cNvPr id="256" name=""/>
          <p:cNvSpPr/>
          <p:nvPr/>
        </p:nvSpPr>
        <p:spPr>
          <a:xfrm>
            <a:off x="2856240" y="828000"/>
            <a:ext cx="6479640" cy="71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to"/>
                <a:ea typeface="PingFang SC"/>
              </a:rPr>
              <a:t>Physical Changes in Matter</a:t>
            </a:r>
            <a:endParaRPr b="0" lang="en-PH" sz="3000" spc="-1" strike="noStrike">
              <a:latin typeface="Arial"/>
            </a:endParaRPr>
          </a:p>
        </p:txBody>
      </p:sp>
      <p:sp>
        <p:nvSpPr>
          <p:cNvPr id="257" name=""/>
          <p:cNvSpPr/>
          <p:nvPr/>
        </p:nvSpPr>
        <p:spPr>
          <a:xfrm>
            <a:off x="540000" y="2340000"/>
            <a:ext cx="10619640" cy="899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buNone/>
            </a:pPr>
            <a:r>
              <a:rPr b="1" lang="en-PH" sz="1800" spc="-1" strike="noStrike">
                <a:solidFill>
                  <a:srgbClr val="000000"/>
                </a:solidFill>
                <a:latin typeface="Lato"/>
                <a:ea typeface="DejaVu Sans"/>
              </a:rPr>
              <a:t>Physical changes</a:t>
            </a:r>
            <a:r>
              <a:rPr b="0" lang="en-PH" sz="1800" spc="-1" strike="noStrike">
                <a:solidFill>
                  <a:srgbClr val="000000"/>
                </a:solidFill>
                <a:latin typeface="Lato"/>
                <a:ea typeface="DejaVu Sans"/>
              </a:rPr>
              <a:t> - changes in the observable properties of a material without the formation of new material are called Physical changes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p:nvPr>
        </p:nvSpPr>
        <p:spPr>
          <a:xfrm>
            <a:off x="180000" y="1440000"/>
            <a:ext cx="11590920" cy="718560"/>
          </a:xfrm>
          <a:prstGeom prst="rect">
            <a:avLst/>
          </a:prstGeom>
          <a:noFill/>
          <a:ln w="0">
            <a:noFill/>
          </a:ln>
        </p:spPr>
        <p:txBody>
          <a:bodyPr lIns="90000" rIns="90000" tIns="45000" bIns="45000" anchor="t">
            <a:noAutofit/>
          </a:bodyPr>
          <a:p>
            <a:pPr>
              <a:lnSpc>
                <a:spcPct val="100000"/>
              </a:lnSpc>
              <a:buNone/>
            </a:pPr>
            <a:endParaRPr b="0" lang="en-PH" sz="3200" spc="-1" strike="noStrike">
              <a:latin typeface="Arial"/>
            </a:endParaRPr>
          </a:p>
          <a:p>
            <a:pPr>
              <a:lnSpc>
                <a:spcPct val="100000"/>
              </a:lnSpc>
              <a:buNone/>
            </a:pPr>
            <a:r>
              <a:rPr b="0" lang="en-PH" sz="1800" spc="-1" strike="noStrike">
                <a:solidFill>
                  <a:srgbClr val="000000"/>
                </a:solidFill>
                <a:latin typeface="Lato"/>
                <a:ea typeface="~ãþ"/>
              </a:rPr>
              <a:t> </a:t>
            </a:r>
            <a:endParaRPr b="0" lang="en-PH" sz="1800" spc="-1" strike="noStrike">
              <a:latin typeface="Arial"/>
            </a:endParaRPr>
          </a:p>
        </p:txBody>
      </p:sp>
      <p:pic>
        <p:nvPicPr>
          <p:cNvPr id="259" name="" descr=""/>
          <p:cNvPicPr/>
          <p:nvPr/>
        </p:nvPicPr>
        <p:blipFill>
          <a:blip r:embed="rId1"/>
          <a:stretch/>
        </p:blipFill>
        <p:spPr>
          <a:xfrm>
            <a:off x="2679840" y="2340000"/>
            <a:ext cx="6832080" cy="3438000"/>
          </a:xfrm>
          <a:prstGeom prst="rect">
            <a:avLst/>
          </a:prstGeom>
          <a:ln w="0">
            <a:noFill/>
          </a:ln>
        </p:spPr>
      </p:pic>
      <p:sp>
        <p:nvSpPr>
          <p:cNvPr id="260" name=""/>
          <p:cNvSpPr/>
          <p:nvPr/>
        </p:nvSpPr>
        <p:spPr>
          <a:xfrm>
            <a:off x="2856240" y="828000"/>
            <a:ext cx="6479640" cy="71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to"/>
                <a:ea typeface="PingFang SC"/>
              </a:rPr>
              <a:t>Physical Changes in Matter</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2"/>
          <p:cNvSpPr/>
          <p:nvPr/>
        </p:nvSpPr>
        <p:spPr>
          <a:xfrm>
            <a:off x="515880" y="1800000"/>
            <a:ext cx="11159640" cy="4139640"/>
          </a:xfrm>
          <a:prstGeom prst="rect">
            <a:avLst/>
          </a:prstGeom>
          <a:noFill/>
          <a:ln w="0">
            <a:noFill/>
          </a:ln>
        </p:spPr>
        <p:style>
          <a:lnRef idx="0"/>
          <a:fillRef idx="0"/>
          <a:effectRef idx="0"/>
          <a:fontRef idx="minor"/>
        </p:style>
        <p:txBody>
          <a:bodyPr lIns="90000" rIns="90000" tIns="45000" bIns="45000" anchor="t">
            <a:noAutofit/>
          </a:bodyPr>
          <a:p>
            <a:pPr>
              <a:lnSpc>
                <a:spcPct val="115000"/>
              </a:lnSpc>
              <a:spcBef>
                <a:spcPts val="1417"/>
              </a:spcBef>
              <a:buNone/>
            </a:pPr>
            <a:r>
              <a:rPr b="0" lang="en-PH" sz="1800" spc="-1" strike="noStrike">
                <a:solidFill>
                  <a:srgbClr val="000000"/>
                </a:solidFill>
                <a:latin typeface="Lato"/>
                <a:ea typeface="~ãþ"/>
              </a:rPr>
              <a:t> </a:t>
            </a:r>
            <a:r>
              <a:rPr b="0" lang="en-PH" sz="1800" spc="-1" strike="noStrike">
                <a:solidFill>
                  <a:srgbClr val="000000"/>
                </a:solidFill>
                <a:latin typeface="Lato"/>
                <a:ea typeface="~ãþ"/>
              </a:rPr>
              <a:t>	</a:t>
            </a:r>
            <a:r>
              <a:rPr b="0" lang="en-PH" sz="1800" spc="-1" strike="noStrike">
                <a:solidFill>
                  <a:srgbClr val="000000"/>
                </a:solidFill>
                <a:latin typeface="Lato"/>
                <a:ea typeface="~ãþ"/>
              </a:rPr>
              <a:t>	</a:t>
            </a:r>
            <a:r>
              <a:rPr b="0" lang="en-PH" sz="1800" spc="-1" strike="noStrike">
                <a:solidFill>
                  <a:srgbClr val="000000"/>
                </a:solidFill>
                <a:latin typeface="Lato"/>
                <a:ea typeface="~ãþ"/>
              </a:rPr>
              <a:t>The shows that temperature can bring about physical changes in matter. An increase in </a:t>
            </a:r>
            <a:r>
              <a:rPr b="0" lang="en-PH" sz="1800" spc="-1" strike="noStrike">
                <a:solidFill>
                  <a:srgbClr val="000000"/>
                </a:solidFill>
                <a:latin typeface="Lato"/>
                <a:ea typeface="~ãþ"/>
              </a:rPr>
              <a:t>	</a:t>
            </a:r>
            <a:r>
              <a:rPr b="0" lang="en-PH" sz="1800" spc="-1" strike="noStrike">
                <a:solidFill>
                  <a:srgbClr val="000000"/>
                </a:solidFill>
                <a:latin typeface="Lato"/>
                <a:ea typeface="~ãþ"/>
              </a:rPr>
              <a:t>temperature can cause solids to change their state into liquid. A decrease in temperature can cause liquids to turn into solids.</a:t>
            </a:r>
            <a:br/>
            <a:r>
              <a:rPr b="0" lang="en-PH" sz="1800" spc="-1" strike="noStrike">
                <a:solidFill>
                  <a:srgbClr val="000000"/>
                </a:solidFill>
                <a:latin typeface="Lato"/>
                <a:ea typeface="~ãþ"/>
              </a:rPr>
              <a:t> </a:t>
            </a:r>
            <a:br/>
            <a:r>
              <a:rPr b="0" lang="en-PH" sz="1800" spc="-1" strike="noStrike">
                <a:solidFill>
                  <a:srgbClr val="000000"/>
                </a:solidFill>
                <a:latin typeface="Lato"/>
                <a:ea typeface="~ãþ"/>
              </a:rPr>
              <a:t>	</a:t>
            </a:r>
            <a:r>
              <a:rPr b="0" lang="en-PH" sz="1800" spc="-1" strike="noStrike">
                <a:solidFill>
                  <a:srgbClr val="000000"/>
                </a:solidFill>
                <a:latin typeface="Lato"/>
                <a:ea typeface="~ãþ"/>
              </a:rPr>
              <a:t>Water exists in three forms: </a:t>
            </a:r>
            <a:r>
              <a:rPr b="1" lang="en-PH" sz="1800" spc="-1" strike="noStrike">
                <a:solidFill>
                  <a:srgbClr val="000000"/>
                </a:solidFill>
                <a:latin typeface="Lato"/>
                <a:ea typeface="~ãþ"/>
              </a:rPr>
              <a:t>solid</a:t>
            </a:r>
            <a:r>
              <a:rPr b="0" lang="en-PH" sz="1800" spc="-1" strike="noStrike">
                <a:solidFill>
                  <a:srgbClr val="000000"/>
                </a:solidFill>
                <a:latin typeface="Lato"/>
                <a:ea typeface="~ãþ"/>
              </a:rPr>
              <a:t>, </a:t>
            </a:r>
            <a:r>
              <a:rPr b="1" lang="en-PH" sz="1800" spc="-1" strike="noStrike">
                <a:solidFill>
                  <a:srgbClr val="000000"/>
                </a:solidFill>
                <a:latin typeface="Lato"/>
                <a:ea typeface="~ãþ"/>
              </a:rPr>
              <a:t>liquid</a:t>
            </a:r>
            <a:r>
              <a:rPr b="0" lang="en-PH" sz="1800" spc="-1" strike="noStrike">
                <a:solidFill>
                  <a:srgbClr val="000000"/>
                </a:solidFill>
                <a:latin typeface="Lato"/>
                <a:ea typeface="~ãþ"/>
              </a:rPr>
              <a:t>, and </a:t>
            </a:r>
            <a:r>
              <a:rPr b="1" lang="en-PH" sz="1800" spc="-1" strike="noStrike">
                <a:solidFill>
                  <a:srgbClr val="000000"/>
                </a:solidFill>
                <a:latin typeface="Lato"/>
                <a:ea typeface="~ãþ"/>
              </a:rPr>
              <a:t>gas</a:t>
            </a:r>
            <a:r>
              <a:rPr b="0" lang="en-PH" sz="1800" spc="-1" strike="noStrike">
                <a:solidFill>
                  <a:srgbClr val="000000"/>
                </a:solidFill>
                <a:latin typeface="Lato"/>
                <a:ea typeface="~ãþ"/>
              </a:rPr>
              <a:t>.The water changes its state into solid, liquid, or gas, but it is still water. Freezing, melting, and evaporation are examples of </a:t>
            </a:r>
            <a:r>
              <a:rPr b="1" lang="en-PH" sz="1800" spc="-1" strike="noStrike">
                <a:solidFill>
                  <a:srgbClr val="000000"/>
                </a:solidFill>
                <a:latin typeface="Lato"/>
                <a:ea typeface="~ãþ"/>
              </a:rPr>
              <a:t>physical changes.</a:t>
            </a:r>
            <a:endParaRPr b="0" lang="en-PH" sz="1800" spc="-1" strike="noStrike">
              <a:latin typeface="Lato"/>
            </a:endParaRPr>
          </a:p>
          <a:p>
            <a:pPr lvl="2" marL="1296000" indent="-288000">
              <a:lnSpc>
                <a:spcPct val="115000"/>
              </a:lnSpc>
              <a:spcBef>
                <a:spcPts val="850"/>
              </a:spcBef>
              <a:buClr>
                <a:srgbClr val="000000"/>
              </a:buClr>
              <a:buSzPct val="45000"/>
              <a:buFont typeface="Wingdings" charset="2"/>
              <a:buChar char=""/>
            </a:pPr>
            <a:r>
              <a:rPr b="1" lang="en-PH" sz="1800" spc="-1" strike="noStrike">
                <a:solidFill>
                  <a:srgbClr val="000000"/>
                </a:solidFill>
                <a:latin typeface="Lato"/>
                <a:ea typeface="~ãþ"/>
              </a:rPr>
              <a:t>Example of Solid: </a:t>
            </a:r>
            <a:br/>
            <a:r>
              <a:rPr b="0" lang="en-PH" sz="1800" spc="-1" strike="noStrike">
                <a:solidFill>
                  <a:srgbClr val="000000"/>
                </a:solidFill>
                <a:latin typeface="Lato"/>
                <a:ea typeface="~ãþ"/>
              </a:rPr>
              <a:t>When you put the water inside the freezer, it is turned into a solid ice cube in the process called </a:t>
            </a:r>
            <a:r>
              <a:rPr b="1" lang="en-PH" sz="1800" spc="-1" strike="noStrike">
                <a:solidFill>
                  <a:srgbClr val="000000"/>
                </a:solidFill>
                <a:latin typeface="Lato"/>
                <a:ea typeface="~ãþ"/>
              </a:rPr>
              <a:t>freezing</a:t>
            </a:r>
            <a:r>
              <a:rPr b="1" lang="en-PH" sz="1800" spc="-1" strike="noStrike">
                <a:solidFill>
                  <a:srgbClr val="000000"/>
                </a:solidFill>
                <a:latin typeface="Lato"/>
                <a:ea typeface="pî_x005F_x0019_èþ"/>
              </a:rPr>
              <a:t>.</a:t>
            </a:r>
            <a:endParaRPr b="0" lang="en-PH" sz="1800" spc="-1" strike="noStrike">
              <a:latin typeface="Lato"/>
            </a:endParaRPr>
          </a:p>
          <a:p>
            <a:pPr lvl="2" marL="1296000" indent="-288000">
              <a:lnSpc>
                <a:spcPct val="115000"/>
              </a:lnSpc>
              <a:spcBef>
                <a:spcPts val="850"/>
              </a:spcBef>
              <a:buClr>
                <a:srgbClr val="000000"/>
              </a:buClr>
              <a:buSzPct val="45000"/>
              <a:buFont typeface="Wingdings" charset="2"/>
              <a:buChar char=""/>
            </a:pPr>
            <a:r>
              <a:rPr b="1" lang="en-PH" sz="1800" spc="-1" strike="noStrike">
                <a:solidFill>
                  <a:srgbClr val="000000"/>
                </a:solidFill>
                <a:latin typeface="Lato"/>
                <a:ea typeface="pî_x005F_x0019_èþ"/>
              </a:rPr>
              <a:t>Example of Liquid:</a:t>
            </a:r>
            <a:br/>
            <a:r>
              <a:rPr b="0" lang="en-PH" sz="1800" spc="-1" strike="noStrike">
                <a:solidFill>
                  <a:srgbClr val="000000"/>
                </a:solidFill>
                <a:latin typeface="Lato"/>
                <a:ea typeface="pî_x005F_x0019_èþ"/>
              </a:rPr>
              <a:t>When the ice cubes in your activity were mixed with tap water at room temperature, they were changed into liquid. This process is called </a:t>
            </a:r>
            <a:r>
              <a:rPr b="1" lang="en-PH" sz="1800" spc="-1" strike="noStrike">
                <a:solidFill>
                  <a:srgbClr val="000000"/>
                </a:solidFill>
                <a:latin typeface="Lato"/>
                <a:ea typeface="pî_x005F_x0019_èþ"/>
              </a:rPr>
              <a:t>melting.</a:t>
            </a:r>
            <a:endParaRPr b="0" lang="en-PH" sz="1800" spc="-1" strike="noStrike">
              <a:latin typeface="Lato"/>
            </a:endParaRPr>
          </a:p>
        </p:txBody>
      </p:sp>
      <p:sp>
        <p:nvSpPr>
          <p:cNvPr id="262" name=""/>
          <p:cNvSpPr/>
          <p:nvPr/>
        </p:nvSpPr>
        <p:spPr>
          <a:xfrm>
            <a:off x="2856240" y="828000"/>
            <a:ext cx="6479640" cy="71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to"/>
                <a:ea typeface="PingFang SC"/>
              </a:rPr>
              <a:t>Physical Changes in Matter</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
          <p:cNvSpPr/>
          <p:nvPr/>
        </p:nvSpPr>
        <p:spPr>
          <a:xfrm>
            <a:off x="4680000" y="3881160"/>
            <a:ext cx="178560" cy="344160"/>
          </a:xfrm>
          <a:prstGeom prst="rect">
            <a:avLst/>
          </a:prstGeom>
          <a:noFill/>
          <a:ln w="0">
            <a:noFill/>
          </a:ln>
        </p:spPr>
        <p:style>
          <a:lnRef idx="0"/>
          <a:fillRef idx="0"/>
          <a:effectRef idx="0"/>
          <a:fontRef idx="minor"/>
        </p:style>
      </p:sp>
      <p:sp>
        <p:nvSpPr>
          <p:cNvPr id="264" name=""/>
          <p:cNvSpPr/>
          <p:nvPr/>
        </p:nvSpPr>
        <p:spPr>
          <a:xfrm>
            <a:off x="695880" y="2412000"/>
            <a:ext cx="10799640" cy="292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Example of Gas: </a:t>
            </a:r>
            <a:br/>
            <a:r>
              <a:rPr b="0" lang="en-PH" sz="1800" spc="-1" strike="noStrike">
                <a:latin typeface="Lato"/>
              </a:rPr>
              <a:t>	</a:t>
            </a:r>
            <a:r>
              <a:rPr b="0" lang="en-PH" sz="1800" spc="-1" strike="noStrike">
                <a:latin typeface="Lato"/>
                <a:ea typeface="pî_x005F_x0019_èþ"/>
              </a:rPr>
              <a:t>When the liquid water is subjected to heat, it turned into gas. This process is called </a:t>
            </a:r>
            <a:r>
              <a:rPr b="1" lang="en-PH" sz="1800" spc="-1" strike="noStrike">
                <a:latin typeface="Lato"/>
                <a:ea typeface="pî_x005F_x0019_èþ"/>
              </a:rPr>
              <a:t>evaporation.</a:t>
            </a:r>
            <a:r>
              <a:rPr b="0" lang="en-PH" sz="1800" spc="-1" strike="noStrike">
                <a:latin typeface="Lato"/>
                <a:ea typeface="pî_x005F_x0019_èþ"/>
              </a:rPr>
              <a:t> </a:t>
            </a:r>
            <a:br/>
            <a:r>
              <a:rPr b="0" lang="en-PH" sz="1800" spc="-1" strike="noStrike">
                <a:latin typeface="Lato"/>
                <a:ea typeface="pî_x005F_x0019_èþ"/>
              </a:rPr>
              <a:t>The opposite of evaporation is </a:t>
            </a:r>
            <a:r>
              <a:rPr b="1" lang="en-PH" sz="1800" spc="-1" strike="noStrike">
                <a:latin typeface="Lato"/>
                <a:ea typeface="pî_x005F_x0019_èþ"/>
              </a:rPr>
              <a:t>condensation</a:t>
            </a:r>
            <a:r>
              <a:rPr b="0" lang="en-PH" sz="1800" spc="-1" strike="noStrike">
                <a:latin typeface="Lato"/>
                <a:ea typeface="pî_x005F_x0019_èþ"/>
              </a:rPr>
              <a:t>. It happens when a gas material is changed to liquid.</a:t>
            </a:r>
            <a:endParaRPr b="0" lang="en-PH" sz="1800" spc="-1" strike="noStrike">
              <a:latin typeface="Lato"/>
            </a:endParaRPr>
          </a:p>
          <a:p>
            <a:pPr algn="just">
              <a:lnSpc>
                <a:spcPct val="100000"/>
              </a:lnSpc>
              <a:buNone/>
            </a:pPr>
            <a:endParaRPr b="0" lang="en-PH" sz="1800" spc="-1" strike="noStrike">
              <a:latin typeface="Lato"/>
            </a:endParaRPr>
          </a:p>
          <a:p>
            <a:pPr algn="just">
              <a:lnSpc>
                <a:spcPct val="100000"/>
              </a:lnSpc>
              <a:buNone/>
            </a:pPr>
            <a:r>
              <a:rPr b="1" lang="en-PH" sz="1800" spc="-1" strike="noStrike">
                <a:latin typeface="Lato"/>
                <a:ea typeface="pî_x005F_x0019_èþ"/>
              </a:rPr>
              <a:t>	</a:t>
            </a:r>
            <a:r>
              <a:rPr b="1" lang="en-PH" sz="1800" spc="-1" strike="noStrike">
                <a:latin typeface="Lato"/>
                <a:ea typeface="pî_x005F_x0019_èþ"/>
              </a:rPr>
              <a:t>Sublimation- </a:t>
            </a:r>
            <a:r>
              <a:rPr b="0" lang="en-PH" sz="1800" spc="-1" strike="noStrike">
                <a:latin typeface="Lato"/>
                <a:ea typeface="pî_x005F_x0019_èþ"/>
              </a:rPr>
              <a:t>This change from solid to gas without undergoing the liquid phase.</a:t>
            </a:r>
            <a:endParaRPr b="0" lang="en-PH" sz="1800" spc="-1" strike="noStrike">
              <a:latin typeface="Lato"/>
            </a:endParaRPr>
          </a:p>
          <a:p>
            <a:pPr algn="just">
              <a:lnSpc>
                <a:spcPct val="100000"/>
              </a:lnSpc>
              <a:buNone/>
            </a:pPr>
            <a:r>
              <a:rPr b="1" lang="en-PH" sz="1800" spc="-1" strike="noStrike">
                <a:latin typeface="Lato"/>
                <a:ea typeface="pî_x005F_x0019_èþ"/>
              </a:rPr>
              <a:t>Example: </a:t>
            </a:r>
            <a:r>
              <a:rPr b="0" lang="en-PH" sz="1800" spc="-1" strike="noStrike">
                <a:latin typeface="Lato"/>
                <a:ea typeface="pî_x005F_x0019_èþ"/>
              </a:rPr>
              <a:t>Moth balls small white balls that your mother puts in the cabinet to keep cockroaches away. What you will notice is just the smell, but there is </a:t>
            </a:r>
            <a:r>
              <a:rPr b="0" lang="en-PH" sz="1800" spc="-1" strike="noStrike" u="sng">
                <a:uFillTx/>
                <a:latin typeface="Lato"/>
                <a:ea typeface="pî_x005F_x0019_èþ"/>
              </a:rPr>
              <a:t>no wet</a:t>
            </a:r>
            <a:r>
              <a:rPr b="0" lang="en-PH" sz="1800" spc="-1" strike="noStrike">
                <a:latin typeface="Lato"/>
                <a:ea typeface="pî_x005F_x0019_èþ"/>
              </a:rPr>
              <a:t> area left when all these white balls disappear. These physical changes happen due to just one condition: it is the difference in temperature where the materials are exposed.</a:t>
            </a:r>
            <a:endParaRPr b="0" lang="en-PH" sz="1800" spc="-1" strike="noStrike">
              <a:latin typeface="Lato"/>
            </a:endParaRPr>
          </a:p>
        </p:txBody>
      </p:sp>
      <p:sp>
        <p:nvSpPr>
          <p:cNvPr id="265" name=""/>
          <p:cNvSpPr/>
          <p:nvPr/>
        </p:nvSpPr>
        <p:spPr>
          <a:xfrm>
            <a:off x="2856240" y="828000"/>
            <a:ext cx="6479640" cy="71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to"/>
                <a:ea typeface="PingFang SC"/>
              </a:rPr>
              <a:t>Physical Changes in Matter</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
          <p:cNvSpPr/>
          <p:nvPr/>
        </p:nvSpPr>
        <p:spPr>
          <a:xfrm>
            <a:off x="3240000" y="541800"/>
            <a:ext cx="6659280" cy="71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000" spc="-1" strike="noStrike">
                <a:solidFill>
                  <a:srgbClr val="000000"/>
                </a:solidFill>
                <a:latin typeface="Lato"/>
                <a:ea typeface="PingFang SC"/>
              </a:rPr>
              <a:t>Physical Changes in Matter</a:t>
            </a:r>
            <a:endParaRPr b="0" lang="en-PH" sz="3000" spc="-1" strike="noStrike">
              <a:latin typeface="Arial"/>
            </a:endParaRPr>
          </a:p>
        </p:txBody>
      </p:sp>
      <p:sp>
        <p:nvSpPr>
          <p:cNvPr id="267" name=""/>
          <p:cNvSpPr/>
          <p:nvPr/>
        </p:nvSpPr>
        <p:spPr>
          <a:xfrm>
            <a:off x="-165600" y="3358080"/>
            <a:ext cx="264240" cy="497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400" spc="-1" strike="noStrike">
                <a:solidFill>
                  <a:srgbClr val="000000"/>
                </a:solidFill>
                <a:latin typeface="Lato"/>
                <a:ea typeface="DejaVu Sans"/>
              </a:rPr>
              <a:t>:</a:t>
            </a:r>
            <a:endParaRPr b="0" lang="en-PH" sz="2400" spc="-1" strike="noStrike">
              <a:latin typeface="Arial"/>
            </a:endParaRPr>
          </a:p>
        </p:txBody>
      </p:sp>
      <p:sp>
        <p:nvSpPr>
          <p:cNvPr id="268" name=""/>
          <p:cNvSpPr/>
          <p:nvPr/>
        </p:nvSpPr>
        <p:spPr>
          <a:xfrm>
            <a:off x="335880" y="2412000"/>
            <a:ext cx="11519640" cy="216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latin typeface="Lato"/>
              </a:rPr>
              <a:t>	</a:t>
            </a:r>
            <a:r>
              <a:rPr b="1" lang="en-PH" sz="1800" spc="-1" strike="noStrike">
                <a:latin typeface="Lato"/>
              </a:rPr>
              <a:t>Physical change</a:t>
            </a:r>
            <a:r>
              <a:rPr b="0" lang="en-PH" sz="1800" spc="-1" strike="noStrike">
                <a:latin typeface="Lato"/>
              </a:rPr>
              <a:t> can happen when you </a:t>
            </a:r>
            <a:r>
              <a:rPr b="1" lang="en-PH" sz="1800" spc="-1" strike="noStrike">
                <a:latin typeface="Lato"/>
              </a:rPr>
              <a:t>bend, press, cut, or hammer the materials</a:t>
            </a:r>
            <a:r>
              <a:rPr b="0" lang="en-PH" sz="1800" spc="-1" strike="noStrike">
                <a:latin typeface="Lato"/>
              </a:rPr>
              <a:t>. When bent, pressed, cut, or hammered, materials may change their size, shape, texture, and other physical properties. </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There is no new material formed, only their physical characteristics were changed. Materials that can be pressed, folded, and hammered are called </a:t>
            </a:r>
            <a:r>
              <a:rPr b="1" lang="en-PH" sz="1800" spc="-1" strike="noStrike">
                <a:latin typeface="Lato"/>
              </a:rPr>
              <a:t>malleable materials</a:t>
            </a:r>
            <a:r>
              <a:rPr b="0" lang="en-PH" sz="1800" spc="-1" strike="noStrike">
                <a:latin typeface="Lato"/>
              </a:rPr>
              <a:t>. This property is called </a:t>
            </a:r>
            <a:r>
              <a:rPr b="1" lang="en-PH" sz="1800" spc="-1" strike="noStrike">
                <a:latin typeface="Lato"/>
              </a:rPr>
              <a:t>malleability</a:t>
            </a:r>
            <a:r>
              <a:rPr b="0" lang="en-PH" sz="1800" spc="-1" strike="noStrike">
                <a:latin typeface="Lato"/>
              </a:rPr>
              <a:t>. Malleability is the property of a material to be hammered into thin and flimsy sheets. To be able to cut these materials, they have to transform into very thin wires. Materials that can be cut and made into thin wires are called </a:t>
            </a:r>
            <a:r>
              <a:rPr b="1" lang="en-PH" sz="1800" spc="-1" strike="noStrike">
                <a:latin typeface="Lato"/>
              </a:rPr>
              <a:t>ductile</a:t>
            </a:r>
            <a:r>
              <a:rPr b="0" lang="en-PH" sz="1800" spc="-1" strike="noStrike">
                <a:latin typeface="Lato"/>
              </a:rPr>
              <a:t>. </a:t>
            </a:r>
            <a:r>
              <a:rPr b="1" lang="en-PH" sz="1800" spc="-1" strike="noStrike">
                <a:latin typeface="Lato"/>
              </a:rPr>
              <a:t>Ductility</a:t>
            </a:r>
            <a:r>
              <a:rPr b="0" lang="en-PH" sz="1800" spc="-1" strike="noStrike">
                <a:latin typeface="Lato"/>
              </a:rPr>
              <a:t> is the property of matter, particularly metals, that can be drawn to make wires.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p:nvPr>
        </p:nvSpPr>
        <p:spPr>
          <a:xfrm>
            <a:off x="360000" y="1917000"/>
            <a:ext cx="11519640" cy="746640"/>
          </a:xfrm>
          <a:prstGeom prst="rect">
            <a:avLst/>
          </a:prstGeom>
          <a:noFill/>
          <a:ln w="0">
            <a:noFill/>
          </a:ln>
        </p:spPr>
        <p:txBody>
          <a:bodyPr lIns="90000" rIns="90000" tIns="45000" bIns="45000" anchor="t">
            <a:noAutofit/>
          </a:bodyPr>
          <a:p>
            <a:pPr algn="just">
              <a:lnSpc>
                <a:spcPct val="100000"/>
              </a:lnSpc>
              <a:buNone/>
            </a:pPr>
            <a:r>
              <a:rPr b="1" lang="en-PH" sz="1800" spc="-1" strike="noStrike">
                <a:latin typeface="Lato"/>
                <a:ea typeface="AppleSystemUIFont"/>
              </a:rPr>
              <a:t>Directions:</a:t>
            </a:r>
            <a:r>
              <a:rPr b="0" lang="en-PH" sz="1800" spc="-1" strike="noStrike">
                <a:latin typeface="Lato"/>
                <a:ea typeface="AppleSystemUIFont"/>
              </a:rPr>
              <a:t> Study the given puzzle below. Look for 10 words that refer to the different ways on how to change the physical properties of materials.</a:t>
            </a:r>
            <a:endParaRPr b="0" lang="en-PH" sz="1800" spc="-1" strike="noStrike">
              <a:latin typeface="Arial"/>
            </a:endParaRPr>
          </a:p>
        </p:txBody>
      </p:sp>
      <p:pic>
        <p:nvPicPr>
          <p:cNvPr id="270" name="" descr=""/>
          <p:cNvPicPr/>
          <p:nvPr/>
        </p:nvPicPr>
        <p:blipFill>
          <a:blip r:embed="rId1"/>
          <a:stretch/>
        </p:blipFill>
        <p:spPr>
          <a:xfrm>
            <a:off x="2882880" y="2520000"/>
            <a:ext cx="6425640" cy="3581640"/>
          </a:xfrm>
          <a:prstGeom prst="rect">
            <a:avLst/>
          </a:prstGeom>
          <a:ln w="0">
            <a:noFill/>
          </a:ln>
        </p:spPr>
      </p:pic>
      <p:sp>
        <p:nvSpPr>
          <p:cNvPr id="271" name=""/>
          <p:cNvSpPr/>
          <p:nvPr/>
        </p:nvSpPr>
        <p:spPr>
          <a:xfrm>
            <a:off x="2855880" y="720000"/>
            <a:ext cx="6479640" cy="71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to"/>
                <a:ea typeface="PingFang SC"/>
              </a:rPr>
              <a:t>Physical Changes in Matter</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p:nvPr>
        </p:nvSpPr>
        <p:spPr>
          <a:xfrm>
            <a:off x="3989880" y="2340000"/>
            <a:ext cx="4211640" cy="2879640"/>
          </a:xfrm>
          <a:prstGeom prst="rect">
            <a:avLst/>
          </a:prstGeom>
          <a:noFill/>
          <a:ln w="0">
            <a:noFill/>
          </a:ln>
        </p:spPr>
        <p:txBody>
          <a:bodyPr lIns="90000" rIns="90000" tIns="45000" bIns="45000" anchor="t">
            <a:noAutofit/>
          </a:bodyPr>
          <a:p>
            <a:pPr>
              <a:lnSpc>
                <a:spcPct val="100000"/>
              </a:lnSpc>
              <a:buNone/>
            </a:pPr>
            <a:r>
              <a:rPr b="0" lang="en-PH" sz="1800" spc="-1" strike="noStrike">
                <a:latin typeface="Lato"/>
                <a:ea typeface="AppleSystemUIFont"/>
              </a:rPr>
              <a:t>1. Pressing</a:t>
            </a:r>
            <a:br/>
            <a:r>
              <a:rPr b="0" lang="en-PH" sz="1800" spc="-1" strike="noStrike">
                <a:latin typeface="Lato"/>
                <a:ea typeface="AppleSystemUIFont"/>
              </a:rPr>
              <a:t>2. Hammering </a:t>
            </a:r>
            <a:endParaRPr b="0" lang="en-PH" sz="1800" spc="-1" strike="noStrike">
              <a:latin typeface="Arial"/>
            </a:endParaRPr>
          </a:p>
          <a:p>
            <a:pPr>
              <a:lnSpc>
                <a:spcPct val="100000"/>
              </a:lnSpc>
              <a:buNone/>
            </a:pPr>
            <a:r>
              <a:rPr b="0" lang="en-PH" sz="1800" spc="-1" strike="noStrike">
                <a:latin typeface="Lato"/>
                <a:ea typeface="AppleSystemUIFont"/>
              </a:rPr>
              <a:t>3. Freezing </a:t>
            </a:r>
            <a:endParaRPr b="0" lang="en-PH" sz="1800" spc="-1" strike="noStrike">
              <a:latin typeface="Arial"/>
            </a:endParaRPr>
          </a:p>
          <a:p>
            <a:pPr>
              <a:lnSpc>
                <a:spcPct val="100000"/>
              </a:lnSpc>
              <a:buNone/>
            </a:pPr>
            <a:r>
              <a:rPr b="0" lang="en-PH" sz="1800" spc="-1" strike="noStrike">
                <a:latin typeface="Lato"/>
                <a:ea typeface="AppleSystemUIFont"/>
              </a:rPr>
              <a:t>4. Stretch </a:t>
            </a:r>
            <a:endParaRPr b="0" lang="en-PH" sz="1800" spc="-1" strike="noStrike">
              <a:latin typeface="Arial"/>
            </a:endParaRPr>
          </a:p>
          <a:p>
            <a:pPr>
              <a:lnSpc>
                <a:spcPct val="100000"/>
              </a:lnSpc>
              <a:buNone/>
            </a:pPr>
            <a:r>
              <a:rPr b="0" lang="en-PH" sz="1800" spc="-1" strike="noStrike">
                <a:latin typeface="Lato"/>
                <a:ea typeface="AppleSystemUIFont"/>
              </a:rPr>
              <a:t>5. Cutting</a:t>
            </a:r>
            <a:endParaRPr b="0" lang="en-PH" sz="1800" spc="-1" strike="noStrike">
              <a:latin typeface="Arial"/>
            </a:endParaRPr>
          </a:p>
          <a:p>
            <a:pPr>
              <a:lnSpc>
                <a:spcPct val="100000"/>
              </a:lnSpc>
              <a:buNone/>
            </a:pPr>
            <a:r>
              <a:rPr b="0" lang="en-PH" sz="1800" spc="-1" strike="noStrike">
                <a:latin typeface="Lato"/>
                <a:ea typeface="AppleSystemUIFont"/>
              </a:rPr>
              <a:t>6. Mix</a:t>
            </a:r>
            <a:endParaRPr b="0" lang="en-PH" sz="1800" spc="-1" strike="noStrike">
              <a:latin typeface="Arial"/>
            </a:endParaRPr>
          </a:p>
          <a:p>
            <a:pPr>
              <a:lnSpc>
                <a:spcPct val="100000"/>
              </a:lnSpc>
              <a:buNone/>
            </a:pPr>
            <a:r>
              <a:rPr b="0" lang="en-PH" sz="1800" spc="-1" strike="noStrike">
                <a:latin typeface="Lato"/>
                <a:ea typeface="AppleSystemUIFont"/>
              </a:rPr>
              <a:t>7. Folding</a:t>
            </a:r>
            <a:endParaRPr b="0" lang="en-PH" sz="1800" spc="-1" strike="noStrike">
              <a:latin typeface="Arial"/>
            </a:endParaRPr>
          </a:p>
          <a:p>
            <a:pPr>
              <a:lnSpc>
                <a:spcPct val="100000"/>
              </a:lnSpc>
              <a:buNone/>
            </a:pPr>
            <a:r>
              <a:rPr b="0" lang="en-PH" sz="1800" spc="-1" strike="noStrike">
                <a:latin typeface="Lato"/>
                <a:ea typeface="AppleSystemUIFont"/>
              </a:rPr>
              <a:t>8. Evaporation</a:t>
            </a:r>
            <a:endParaRPr b="0" lang="en-PH" sz="1800" spc="-1" strike="noStrike">
              <a:latin typeface="Arial"/>
            </a:endParaRPr>
          </a:p>
          <a:p>
            <a:pPr>
              <a:lnSpc>
                <a:spcPct val="100000"/>
              </a:lnSpc>
              <a:buNone/>
            </a:pPr>
            <a:r>
              <a:rPr b="0" lang="en-PH" sz="1800" spc="-1" strike="noStrike">
                <a:latin typeface="Lato"/>
                <a:ea typeface="AppleSystemUIFont"/>
              </a:rPr>
              <a:t>9. Bending</a:t>
            </a:r>
            <a:endParaRPr b="0" lang="en-PH" sz="1800" spc="-1" strike="noStrike">
              <a:latin typeface="Arial"/>
            </a:endParaRPr>
          </a:p>
          <a:p>
            <a:pPr>
              <a:lnSpc>
                <a:spcPct val="100000"/>
              </a:lnSpc>
              <a:buNone/>
            </a:pPr>
            <a:r>
              <a:rPr b="0" lang="en-PH" sz="1800" spc="-1" strike="noStrike">
                <a:latin typeface="Lato"/>
                <a:ea typeface="AppleSystemUIFont"/>
              </a:rPr>
              <a:t>10.Tearing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br/>
            <a:endParaRPr b="0" lang="en-PH" sz="1800" spc="-1" strike="noStrike">
              <a:latin typeface="Arial"/>
            </a:endParaRPr>
          </a:p>
          <a:p>
            <a:pPr>
              <a:lnSpc>
                <a:spcPct val="100000"/>
              </a:lnSpc>
              <a:buNone/>
            </a:pPr>
            <a:endParaRPr b="0" lang="en-PH" sz="1800" spc="-1" strike="noStrike">
              <a:latin typeface="Arial"/>
            </a:endParaRPr>
          </a:p>
        </p:txBody>
      </p:sp>
      <p:sp>
        <p:nvSpPr>
          <p:cNvPr id="273" name=""/>
          <p:cNvSpPr/>
          <p:nvPr/>
        </p:nvSpPr>
        <p:spPr>
          <a:xfrm>
            <a:off x="5105880" y="1800000"/>
            <a:ext cx="1979640" cy="53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Answer Key </a:t>
            </a:r>
            <a:endParaRPr b="0" lang="en-PH" sz="2000" spc="-1" strike="noStrike">
              <a:latin typeface="Arial"/>
            </a:endParaRPr>
          </a:p>
        </p:txBody>
      </p:sp>
      <p:sp>
        <p:nvSpPr>
          <p:cNvPr id="274" name=""/>
          <p:cNvSpPr/>
          <p:nvPr/>
        </p:nvSpPr>
        <p:spPr>
          <a:xfrm>
            <a:off x="2855880" y="720000"/>
            <a:ext cx="6479640" cy="71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to"/>
                <a:ea typeface="PingFang SC"/>
              </a:rPr>
              <a:t>Physical Changes in Matter</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583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2023-07-10T17:43:55Z</dcterms:modified>
  <cp:revision>54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