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11.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6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_rels/slideLayout71.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3.xml.rels" ContentType="application/vnd.openxmlformats-package.relationships+xml"/>
  <Override PartName="/ppt/slideLayouts/_rels/slideLayout67.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72.xml.rels" ContentType="application/vnd.openxmlformats-package.relationships+xml"/>
  <Override PartName="/ppt/slideLayouts/_rels/slideLayout63.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55.xml.rels" ContentType="application/vnd.openxmlformats-package.relationships+xml"/>
  <Override PartName="/ppt/slideLayouts/_rels/slideLayout62.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61.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xml.rels" ContentType="application/vnd.openxmlformats-package.relationships+xml"/>
  <Override PartName="/ppt/slideLayouts/_rels/slideLayout68.xml.rels" ContentType="application/vnd.openxmlformats-package.relationships+xml"/>
  <Override PartName="/ppt/slideLayouts/_rels/slideLayout57.xml.rels" ContentType="application/vnd.openxmlformats-package.relationships+xml"/>
  <Override PartName="/ppt/slideLayouts/_rels/slideLayout70.xml.rels" ContentType="application/vnd.openxmlformats-package.relationships+xml"/>
  <Override PartName="/ppt/slideLayouts/_rels/slideLayout46.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69.xml.rels" ContentType="application/vnd.openxmlformats-package.relationships+xml"/>
  <Override PartName="/ppt/slideLayouts/_rels/slideLayout5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7.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43.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42.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64.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48.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51.xml.rels" ContentType="application/vnd.openxmlformats-package.relationships+xml"/>
  <Override PartName="/ppt/slideLayouts/_rels/slideLayout17.xml.rels" ContentType="application/vnd.openxmlformats-package.relationships+xml"/>
  <Override PartName="/ppt/slideLayouts/_rels/slideLayout36.xml.rels" ContentType="application/vnd.openxmlformats-package.relationships+xml"/>
  <Override PartName="/ppt/slideLayouts/_rels/slideLayout2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8.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7.xml" ContentType="application/vnd.openxmlformats-officedocument.presentationml.slideLayout+xml"/>
  <Override PartName="/ppt/slideLayouts/slideLayout64.xml" ContentType="application/vnd.openxmlformats-officedocument.presentationml.slideLayout+xml"/>
  <Override PartName="/ppt/slideLayouts/slideLayout55.xml" ContentType="application/vnd.openxmlformats-officedocument.presentationml.slideLayout+xml"/>
  <Override PartName="/ppt/slideLayouts/slideLayout37.xml" ContentType="application/vnd.openxmlformats-officedocument.presentationml.slideLayout+xml"/>
  <Override PartName="/ppt/slideLayouts/slideLayout70.xml" ContentType="application/vnd.openxmlformats-officedocument.presentationml.slideLayout+xml"/>
  <Override PartName="/ppt/slideLayouts/slideLayout65.xml" ContentType="application/vnd.openxmlformats-officedocument.presentationml.slideLayout+xml"/>
  <Override PartName="/ppt/slideLayouts/slideLayout56.xml" ContentType="application/vnd.openxmlformats-officedocument.presentationml.slideLayout+xml"/>
  <Override PartName="/ppt/slideLayouts/slideLayout38.xml" ContentType="application/vnd.openxmlformats-officedocument.presentationml.slideLayout+xml"/>
  <Override PartName="/ppt/slideLayouts/slideLayout71.xml" ContentType="application/vnd.openxmlformats-officedocument.presentationml.slideLayout+xml"/>
  <Override PartName="/ppt/slideLayouts/slideLayout66.xml" ContentType="application/vnd.openxmlformats-officedocument.presentationml.slideLayout+xml"/>
  <Override PartName="/ppt/slideLayouts/slideLayout57.xml" ContentType="application/vnd.openxmlformats-officedocument.presentationml.slideLayout+xml"/>
  <Override PartName="/ppt/slideLayouts/slideLayout39.xml" ContentType="application/vnd.openxmlformats-officedocument.presentationml.slideLayout+xml"/>
  <Override PartName="/ppt/slideLayouts/slideLayout72.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1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1.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49280" cy="681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56160" cy="2756160"/>
          </a:xfrm>
          <a:prstGeom prst="rect">
            <a:avLst/>
          </a:prstGeom>
          <a:ln w="0">
            <a:noFill/>
          </a:ln>
        </p:spPr>
      </p:pic>
      <p:sp>
        <p:nvSpPr>
          <p:cNvPr id="2" name="Rectangle 5"/>
          <p:cNvSpPr/>
          <p:nvPr/>
        </p:nvSpPr>
        <p:spPr>
          <a:xfrm>
            <a:off x="3487320" y="1475280"/>
            <a:ext cx="8661600" cy="3819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61600" cy="3412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49280" cy="592200"/>
          </a:xfrm>
          <a:prstGeom prst="rect">
            <a:avLst/>
          </a:prstGeom>
          <a:ln w="0">
            <a:noFill/>
          </a:ln>
        </p:spPr>
      </p:pic>
      <p:sp>
        <p:nvSpPr>
          <p:cNvPr id="43" name="Rectangle 7"/>
          <p:cNvSpPr/>
          <p:nvPr/>
        </p:nvSpPr>
        <p:spPr>
          <a:xfrm>
            <a:off x="10868760" y="0"/>
            <a:ext cx="927720" cy="927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991800" cy="991800"/>
          </a:xfrm>
          <a:prstGeom prst="rect">
            <a:avLst/>
          </a:prstGeom>
          <a:ln w="0">
            <a:noFill/>
          </a:ln>
        </p:spPr>
      </p:pic>
      <p:sp>
        <p:nvSpPr>
          <p:cNvPr id="45" name="TextBox 9"/>
          <p:cNvSpPr/>
          <p:nvPr/>
        </p:nvSpPr>
        <p:spPr>
          <a:xfrm>
            <a:off x="185400" y="6362280"/>
            <a:ext cx="4649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360000" y="6352200"/>
            <a:ext cx="2673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49280" cy="592200"/>
          </a:xfrm>
          <a:prstGeom prst="rect">
            <a:avLst/>
          </a:prstGeom>
          <a:ln w="0">
            <a:noFill/>
          </a:ln>
        </p:spPr>
      </p:pic>
      <p:sp>
        <p:nvSpPr>
          <p:cNvPr id="86" name="Rectangle 7"/>
          <p:cNvSpPr/>
          <p:nvPr/>
        </p:nvSpPr>
        <p:spPr>
          <a:xfrm>
            <a:off x="10868760" y="0"/>
            <a:ext cx="927720" cy="927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991800" cy="991800"/>
          </a:xfrm>
          <a:prstGeom prst="rect">
            <a:avLst/>
          </a:prstGeom>
          <a:ln w="0">
            <a:noFill/>
          </a:ln>
        </p:spPr>
      </p:pic>
      <p:sp>
        <p:nvSpPr>
          <p:cNvPr id="88" name="TextBox 9"/>
          <p:cNvSpPr/>
          <p:nvPr/>
        </p:nvSpPr>
        <p:spPr>
          <a:xfrm>
            <a:off x="185400" y="6362280"/>
            <a:ext cx="4649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360000" y="6352200"/>
            <a:ext cx="2673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91"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49280" cy="592200"/>
          </a:xfrm>
          <a:prstGeom prst="rect">
            <a:avLst/>
          </a:prstGeom>
          <a:ln w="0">
            <a:noFill/>
          </a:ln>
        </p:spPr>
      </p:pic>
      <p:sp>
        <p:nvSpPr>
          <p:cNvPr id="129" name="Rectangle 7"/>
          <p:cNvSpPr/>
          <p:nvPr/>
        </p:nvSpPr>
        <p:spPr>
          <a:xfrm>
            <a:off x="10868760" y="0"/>
            <a:ext cx="927720" cy="927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991800" cy="991800"/>
          </a:xfrm>
          <a:prstGeom prst="rect">
            <a:avLst/>
          </a:prstGeom>
          <a:ln w="0">
            <a:noFill/>
          </a:ln>
        </p:spPr>
      </p:pic>
      <p:sp>
        <p:nvSpPr>
          <p:cNvPr id="131" name="TextBox 9"/>
          <p:cNvSpPr/>
          <p:nvPr/>
        </p:nvSpPr>
        <p:spPr>
          <a:xfrm>
            <a:off x="185400" y="6362280"/>
            <a:ext cx="4649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360000" y="6352200"/>
            <a:ext cx="2673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Picture 18" descr=""/>
          <p:cNvPicPr/>
          <p:nvPr/>
        </p:nvPicPr>
        <p:blipFill>
          <a:blip r:embed="rId2"/>
          <a:stretch/>
        </p:blipFill>
        <p:spPr>
          <a:xfrm>
            <a:off x="0" y="6242760"/>
            <a:ext cx="12149280" cy="592200"/>
          </a:xfrm>
          <a:prstGeom prst="rect">
            <a:avLst/>
          </a:prstGeom>
          <a:ln w="0">
            <a:noFill/>
          </a:ln>
        </p:spPr>
      </p:pic>
      <p:sp>
        <p:nvSpPr>
          <p:cNvPr id="172" name="Rectangle 7"/>
          <p:cNvSpPr/>
          <p:nvPr/>
        </p:nvSpPr>
        <p:spPr>
          <a:xfrm>
            <a:off x="10868760" y="0"/>
            <a:ext cx="927720" cy="927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73" name="Picture 10" descr=""/>
          <p:cNvPicPr/>
          <p:nvPr/>
        </p:nvPicPr>
        <p:blipFill>
          <a:blip r:embed="rId3"/>
          <a:stretch/>
        </p:blipFill>
        <p:spPr>
          <a:xfrm>
            <a:off x="10857240" y="-64440"/>
            <a:ext cx="991800" cy="991800"/>
          </a:xfrm>
          <a:prstGeom prst="rect">
            <a:avLst/>
          </a:prstGeom>
          <a:ln w="0">
            <a:noFill/>
          </a:ln>
        </p:spPr>
      </p:pic>
      <p:sp>
        <p:nvSpPr>
          <p:cNvPr id="174" name="TextBox 9"/>
          <p:cNvSpPr/>
          <p:nvPr/>
        </p:nvSpPr>
        <p:spPr>
          <a:xfrm>
            <a:off x="185400" y="6362280"/>
            <a:ext cx="4649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75" name="TextBox 11"/>
          <p:cNvSpPr/>
          <p:nvPr/>
        </p:nvSpPr>
        <p:spPr>
          <a:xfrm>
            <a:off x="9360000" y="6352200"/>
            <a:ext cx="2673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4" name="New REX Education Mission Logo V.png" descr="New REX Education Mission Logo V.png"/>
          <p:cNvPicPr/>
          <p:nvPr/>
        </p:nvPicPr>
        <p:blipFill>
          <a:blip r:embed="rId2"/>
          <a:stretch/>
        </p:blipFill>
        <p:spPr>
          <a:xfrm>
            <a:off x="2755800" y="1508760"/>
            <a:ext cx="6573600" cy="3341880"/>
          </a:xfrm>
          <a:prstGeom prst="rect">
            <a:avLst/>
          </a:prstGeom>
          <a:ln w="12700">
            <a:noFill/>
          </a:ln>
        </p:spPr>
      </p:pic>
      <p:sp>
        <p:nvSpPr>
          <p:cNvPr id="2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216"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TextBox 7"/>
          <p:cNvSpPr/>
          <p:nvPr/>
        </p:nvSpPr>
        <p:spPr>
          <a:xfrm>
            <a:off x="4218840" y="3022200"/>
            <a:ext cx="7449120" cy="699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DejaVu Sans"/>
              </a:rPr>
              <a:t>Repormasyon</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PlaceHolder 1"/>
          <p:cNvSpPr>
            <a:spLocks noGrp="1"/>
          </p:cNvSpPr>
          <p:nvPr>
            <p:ph type="title"/>
          </p:nvPr>
        </p:nvSpPr>
        <p:spPr>
          <a:xfrm>
            <a:off x="609480" y="273600"/>
            <a:ext cx="10959480" cy="113184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87" name="PlaceHolder 9"/>
          <p:cNvSpPr/>
          <p:nvPr/>
        </p:nvSpPr>
        <p:spPr>
          <a:xfrm>
            <a:off x="609480" y="1604880"/>
            <a:ext cx="10946160" cy="3951000"/>
          </a:xfrm>
          <a:prstGeom prst="rect">
            <a:avLst/>
          </a:prstGeom>
          <a:noFill/>
          <a:ln w="0">
            <a:noFill/>
          </a:ln>
        </p:spPr>
        <p:style>
          <a:lnRef idx="0"/>
          <a:fillRef idx="0"/>
          <a:effectRef idx="0"/>
          <a:fontRef idx="minor"/>
        </p:style>
      </p:sp>
      <p:sp>
        <p:nvSpPr>
          <p:cNvPr id="288" name="PlaceHolder 11"/>
          <p:cNvSpPr/>
          <p:nvPr/>
        </p:nvSpPr>
        <p:spPr>
          <a:xfrm>
            <a:off x="609840" y="1604520"/>
            <a:ext cx="10946160" cy="3951000"/>
          </a:xfrm>
          <a:prstGeom prst="rect">
            <a:avLst/>
          </a:prstGeom>
          <a:noFill/>
          <a:ln w="0">
            <a:noFill/>
          </a:ln>
        </p:spPr>
        <p:style>
          <a:lnRef idx="0"/>
          <a:fillRef idx="0"/>
          <a:effectRef idx="0"/>
          <a:fontRef idx="minor"/>
        </p:style>
      </p:sp>
      <p:sp>
        <p:nvSpPr>
          <p:cNvPr id="289" name="PlaceHolder 2"/>
          <p:cNvSpPr>
            <a:spLocks noGrp="1"/>
          </p:cNvSpPr>
          <p:nvPr>
            <p:ph/>
          </p:nvPr>
        </p:nvSpPr>
        <p:spPr>
          <a:xfrm>
            <a:off x="609480" y="1604520"/>
            <a:ext cx="10959480" cy="450720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rPr>
              <a:t>PANUTO</a:t>
            </a:r>
            <a:r>
              <a:rPr b="0" lang="en-PH" sz="1800" spc="-1" strike="noStrike">
                <a:solidFill>
                  <a:srgbClr val="000000"/>
                </a:solidFill>
                <a:latin typeface="Lato"/>
              </a:rPr>
              <a:t>: </a:t>
            </a:r>
            <a:r>
              <a:rPr b="0" lang="en-PH" sz="1800" spc="-1" strike="noStrike">
                <a:solidFill>
                  <a:srgbClr val="000000"/>
                </a:solidFill>
                <a:latin typeface="Lato"/>
                <a:ea typeface="AppleSystemUIFont"/>
              </a:rPr>
              <a:t>Sagutin ang sumusunod na tanong.</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1. Kung nagsagawa ang Simbahang Katoliko ng mga reporma nang mas maaga, magkakaroon pa rin kaya ng Repormasyon?</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2. Bakit nagsagawa ng Kontra-Repormasyon ang Simbahang Katoliko?</a:t>
            </a:r>
            <a:endParaRPr b="0" lang="en-PH" sz="1800" spc="-1" strike="noStrike">
              <a:latin typeface="Arial"/>
            </a:endParaRPr>
          </a:p>
        </p:txBody>
      </p:sp>
      <p:sp>
        <p:nvSpPr>
          <p:cNvPr id="290" name=""/>
          <p:cNvSpPr/>
          <p:nvPr/>
        </p:nvSpPr>
        <p:spPr>
          <a:xfrm>
            <a:off x="9540000" y="3060000"/>
            <a:ext cx="1073520" cy="385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BUNGA</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PlaceHolder 1"/>
          <p:cNvSpPr>
            <a:spLocks noGrp="1"/>
          </p:cNvSpPr>
          <p:nvPr>
            <p:ph type="title"/>
          </p:nvPr>
        </p:nvSpPr>
        <p:spPr>
          <a:xfrm>
            <a:off x="609480" y="273600"/>
            <a:ext cx="10968120" cy="114048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92" name="PlaceHolder 21"/>
          <p:cNvSpPr/>
          <p:nvPr/>
        </p:nvSpPr>
        <p:spPr>
          <a:xfrm>
            <a:off x="609480" y="1604880"/>
            <a:ext cx="10946160" cy="3951000"/>
          </a:xfrm>
          <a:prstGeom prst="rect">
            <a:avLst/>
          </a:prstGeom>
          <a:noFill/>
          <a:ln w="0">
            <a:noFill/>
          </a:ln>
        </p:spPr>
        <p:style>
          <a:lnRef idx="0"/>
          <a:fillRef idx="0"/>
          <a:effectRef idx="0"/>
          <a:fontRef idx="minor"/>
        </p:style>
      </p:sp>
      <p:sp>
        <p:nvSpPr>
          <p:cNvPr id="293" name="PlaceHolder 22"/>
          <p:cNvSpPr/>
          <p:nvPr/>
        </p:nvSpPr>
        <p:spPr>
          <a:xfrm>
            <a:off x="609840" y="1604520"/>
            <a:ext cx="10946160" cy="3951000"/>
          </a:xfrm>
          <a:prstGeom prst="rect">
            <a:avLst/>
          </a:prstGeom>
          <a:noFill/>
          <a:ln w="0">
            <a:noFill/>
          </a:ln>
        </p:spPr>
        <p:style>
          <a:lnRef idx="0"/>
          <a:fillRef idx="0"/>
          <a:effectRef idx="0"/>
          <a:fontRef idx="minor"/>
        </p:style>
      </p:sp>
      <p:sp>
        <p:nvSpPr>
          <p:cNvPr id="294" name=""/>
          <p:cNvSpPr/>
          <p:nvPr/>
        </p:nvSpPr>
        <p:spPr>
          <a:xfrm>
            <a:off x="9540000" y="3060000"/>
            <a:ext cx="1073520" cy="385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BUNGA</a:t>
            </a:r>
            <a:endParaRPr b="0" lang="en-PH" sz="2000" spc="-1" strike="noStrike">
              <a:latin typeface="Arial"/>
            </a:endParaRPr>
          </a:p>
        </p:txBody>
      </p:sp>
      <p:sp>
        <p:nvSpPr>
          <p:cNvPr id="295" name="PlaceHolder 2"/>
          <p:cNvSpPr>
            <a:spLocks noGrp="1"/>
          </p:cNvSpPr>
          <p:nvPr>
            <p:ph/>
          </p:nvPr>
        </p:nvSpPr>
        <p:spPr>
          <a:xfrm>
            <a:off x="609480" y="1604520"/>
            <a:ext cx="10968120" cy="3972960"/>
          </a:xfrm>
          <a:prstGeom prst="rect">
            <a:avLst/>
          </a:prstGeom>
          <a:noFill/>
          <a:ln w="0">
            <a:noFill/>
          </a:ln>
        </p:spPr>
        <p:txBody>
          <a:bodyPr lIns="0" rIns="0" tIns="0" bIns="0" anchor="t">
            <a:normAutofit/>
          </a:bodyPr>
          <a:p>
            <a:pPr algn="just">
              <a:lnSpc>
                <a:spcPct val="100000"/>
              </a:lnSpc>
              <a:buNone/>
            </a:pPr>
            <a:r>
              <a:rPr b="0" lang="en-PH" sz="1800" spc="-1" strike="noStrike">
                <a:latin typeface="Lato"/>
              </a:rPr>
              <a:t>1. Sa aking palagay, maaaring hindi nasira ang imahen ng Simbahang Katoliko kung maaga pa lamang ay</a:t>
            </a:r>
            <a:endParaRPr b="0" lang="en-PH" sz="1800" spc="-1" strike="noStrike">
              <a:latin typeface="Arial"/>
            </a:endParaRPr>
          </a:p>
          <a:p>
            <a:pPr algn="just">
              <a:lnSpc>
                <a:spcPct val="100000"/>
              </a:lnSpc>
              <a:buNone/>
            </a:pPr>
            <a:r>
              <a:rPr b="0" lang="en-PH" sz="1800" spc="-1" strike="noStrike">
                <a:latin typeface="Lato"/>
              </a:rPr>
              <a:t>nagsagawa na sila ng reporma at hindi na ito nagdulot sa pagkabuo ng Repormasyon.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rPr>
              <a:t>2. Nagsagawa ng Kontra-Repormasyon ang Simbahang Katoliko upang mapigilan ang ang unti-unting</a:t>
            </a:r>
            <a:endParaRPr b="0" lang="en-PH" sz="1800" spc="-1" strike="noStrike">
              <a:latin typeface="Arial"/>
            </a:endParaRPr>
          </a:p>
          <a:p>
            <a:pPr algn="just">
              <a:lnSpc>
                <a:spcPct val="100000"/>
              </a:lnSpc>
              <a:buNone/>
            </a:pPr>
            <a:r>
              <a:rPr b="0" lang="en-PH" sz="1800" spc="-1" strike="noStrike">
                <a:latin typeface="Lato"/>
              </a:rPr>
              <a:t>paglakas ng Protestantismo at magkaroon din ng reporma sa Simbahan.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4"/>
          <p:cNvSpPr/>
          <p:nvPr/>
        </p:nvSpPr>
        <p:spPr>
          <a:xfrm>
            <a:off x="609840" y="2520000"/>
            <a:ext cx="10946520" cy="3587760"/>
          </a:xfrm>
          <a:prstGeom prst="rect">
            <a:avLst/>
          </a:prstGeom>
          <a:noFill/>
          <a:ln w="76320">
            <a:noFill/>
          </a:ln>
        </p:spPr>
        <p:style>
          <a:lnRef idx="0"/>
          <a:fillRef idx="0"/>
          <a:effectRef idx="0"/>
          <a:fontRef idx="minor"/>
        </p:style>
      </p:sp>
      <p:sp>
        <p:nvSpPr>
          <p:cNvPr id="255" name="PlaceHolder 1"/>
          <p:cNvSpPr>
            <a:spLocks noGrp="1"/>
          </p:cNvSpPr>
          <p:nvPr>
            <p:ph/>
          </p:nvPr>
        </p:nvSpPr>
        <p:spPr>
          <a:xfrm>
            <a:off x="609480" y="1604520"/>
            <a:ext cx="10969560" cy="3974400"/>
          </a:xfrm>
          <a:prstGeom prst="rect">
            <a:avLst/>
          </a:prstGeom>
          <a:noFill/>
          <a:ln w="0">
            <a:noFill/>
          </a:ln>
        </p:spPr>
        <p:txBody>
          <a:bodyPr lIns="0" rIns="0" tIns="0" bIns="0" anchor="t">
            <a:normAutofit/>
          </a:bodyPr>
          <a:p>
            <a:pPr algn="just">
              <a:lnSpc>
                <a:spcPct val="100000"/>
              </a:lnSpc>
              <a:buNone/>
            </a:pPr>
            <a:r>
              <a:rPr b="1" lang="en-PH" sz="2000" spc="-1" strike="noStrike">
                <a:latin typeface="Lato"/>
                <a:ea typeface="AppleSystemUIFont"/>
              </a:rPr>
              <a:t>Sa panahon ng Renaissance, napasok ang Simbahang Katoliko sa isang magulong sitwasyon. Ang mga Kristiyano mula sa iba’t ibang antas ng tao sa lipunan ay naging mulat sa nagaganap na katiwalian at makamundong gawain sa Simbahan. Mula sa bibig ng isang magsasaka/magbubukid, winika niya ang ganito:</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i="1" lang="en-PH" sz="2000" spc="-1" strike="noStrike">
                <a:latin typeface="Lato"/>
                <a:ea typeface="AppleSystemUIFont"/>
              </a:rPr>
              <a:t>“</a:t>
            </a:r>
            <a:r>
              <a:rPr b="1" i="1" lang="en-PH" sz="2000" spc="-1" strike="noStrike">
                <a:latin typeface="Lato"/>
                <a:ea typeface="AppleSystemUIFont"/>
              </a:rPr>
              <a:t>Instead of saving the soul of the dead and sending them to heaven, the clergy gorge themselves at banquets after funerals. They are wicked wolves! They would like to devour us all, dead or alive.”</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latin typeface="Lato"/>
                <a:ea typeface="AppleSystemUIFont"/>
              </a:rPr>
              <a:t>Mula sa ganitong damdamin, sumibol ang bagong panawagan para sa reporma o pagbabago. Sa Panahong Medyibal, sinikap ng Simbahan na linisin ang kanilang institusyon. Ngunit noong 1500, nagkaroon ng tinatawag na Repormasyon sa Europa. Ang Repormasyon ay isang kilusan para sa malaking pagbabago sa relihiyon. Layunin nito na baguhin ang pamamalakad ng Simbahang Katoliko.</a:t>
            </a:r>
            <a:endParaRPr b="0" lang="en-PH" sz="2000" spc="-1" strike="noStrike">
              <a:latin typeface="Arial"/>
            </a:endParaRPr>
          </a:p>
        </p:txBody>
      </p:sp>
      <p:sp>
        <p:nvSpPr>
          <p:cNvPr id="256" name="PlaceHolder 3"/>
          <p:cNvSpPr/>
          <p:nvPr/>
        </p:nvSpPr>
        <p:spPr>
          <a:xfrm>
            <a:off x="609480" y="198000"/>
            <a:ext cx="10005840" cy="1058400"/>
          </a:xfrm>
          <a:prstGeom prst="rect">
            <a:avLst/>
          </a:prstGeom>
          <a:solidFill>
            <a:srgbClr val="8e86ae"/>
          </a:solidFill>
          <a:ln w="76320">
            <a:solidFill>
              <a:srgbClr val="55308d"/>
            </a:solidFill>
            <a:round/>
          </a:ln>
        </p:spPr>
        <p:style>
          <a:lnRef idx="0"/>
          <a:fillRef idx="0"/>
          <a:effectRef idx="0"/>
          <a:fontRef idx="minor"/>
        </p:style>
        <p:txBody>
          <a:bodyPr lIns="38160" rIns="38160" tIns="38160" bIns="38160" anchor="ctr">
            <a:noAutofit/>
          </a:bodyPr>
          <a:p>
            <a:pPr algn="ctr">
              <a:lnSpc>
                <a:spcPct val="100000"/>
              </a:lnSpc>
              <a:buNone/>
            </a:pPr>
            <a:r>
              <a:rPr b="1" lang="en-US" sz="4000" spc="-1" strike="noStrike">
                <a:solidFill>
                  <a:srgbClr val="ffe994"/>
                </a:solidFill>
                <a:latin typeface="Lato"/>
                <a:ea typeface="DejaVu Sans"/>
              </a:rPr>
              <a:t>Ang Repormasyon</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6"/>
          <p:cNvSpPr/>
          <p:nvPr/>
        </p:nvSpPr>
        <p:spPr>
          <a:xfrm>
            <a:off x="609840" y="2520000"/>
            <a:ext cx="10946520" cy="3587760"/>
          </a:xfrm>
          <a:prstGeom prst="rect">
            <a:avLst/>
          </a:prstGeom>
          <a:noFill/>
          <a:ln w="76320">
            <a:noFill/>
          </a:ln>
        </p:spPr>
        <p:style>
          <a:lnRef idx="0"/>
          <a:fillRef idx="0"/>
          <a:effectRef idx="0"/>
          <a:fontRef idx="minor"/>
        </p:style>
      </p:sp>
      <p:sp>
        <p:nvSpPr>
          <p:cNvPr id="258" name="PlaceHolder 1"/>
          <p:cNvSpPr>
            <a:spLocks noGrp="1"/>
          </p:cNvSpPr>
          <p:nvPr>
            <p:ph/>
          </p:nvPr>
        </p:nvSpPr>
        <p:spPr>
          <a:xfrm>
            <a:off x="609480" y="1440000"/>
            <a:ext cx="10969560" cy="4679280"/>
          </a:xfrm>
          <a:prstGeom prst="rect">
            <a:avLst/>
          </a:prstGeom>
          <a:noFill/>
          <a:ln w="0">
            <a:noFill/>
          </a:ln>
        </p:spPr>
        <p:txBody>
          <a:bodyPr lIns="0" rIns="0" tIns="0" bIns="0" anchor="t">
            <a:normAutofit fontScale="83000"/>
          </a:bodyPr>
          <a:p>
            <a:pPr algn="just">
              <a:lnSpc>
                <a:spcPct val="100000"/>
              </a:lnSpc>
              <a:buNone/>
            </a:pPr>
            <a:r>
              <a:rPr b="1" lang="en-PH" sz="2000" spc="-1" strike="noStrike">
                <a:latin typeface="Lato"/>
                <a:ea typeface="AppleSystemUIFont"/>
              </a:rPr>
              <a:t>Noong ika-14 at 15 siglo, tinuligsa nina John Hus at John Wycliffe ang mga kaugalian ng Simbahang Katoliko. Ang kanilang paniniwala ay nag-ugat sa kanilang mga opinyon na ang Simbahan ay nagiging makamundo at tiwali.</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latin typeface="Lato"/>
                <a:ea typeface="AppleSystemUIFont"/>
              </a:rPr>
              <a:t>Pagsapit ng ika-16 siglo, ang hindi pagsang-ayon sa Simbahan ay lumawak, lalo na sa Germany dulot ng sumusunod:</a:t>
            </a:r>
            <a:endParaRPr b="0" lang="en-PH" sz="2000" spc="-1" strike="noStrike">
              <a:latin typeface="Arial"/>
            </a:endParaRPr>
          </a:p>
          <a:p>
            <a:pPr algn="just">
              <a:lnSpc>
                <a:spcPct val="100000"/>
              </a:lnSpc>
              <a:buNone/>
            </a:pPr>
            <a:r>
              <a:rPr b="1" lang="en-PH" sz="2000" spc="-1" strike="noStrike">
                <a:latin typeface="Lato"/>
                <a:ea typeface="AppleSystemUIFont"/>
              </a:rPr>
              <a:t>1. Kontrolado ng mga paring Italyano ang karamihan sa mga posisyon sa Simbahan.</a:t>
            </a:r>
            <a:endParaRPr b="0" lang="en-PH" sz="2000" spc="-1" strike="noStrike">
              <a:latin typeface="Arial"/>
            </a:endParaRPr>
          </a:p>
          <a:p>
            <a:pPr algn="just">
              <a:lnSpc>
                <a:spcPct val="100000"/>
              </a:lnSpc>
              <a:buNone/>
            </a:pPr>
            <a:r>
              <a:rPr b="1" lang="en-PH" sz="2000" spc="-1" strike="noStrike">
                <a:latin typeface="Lato"/>
                <a:ea typeface="AppleSystemUIFont"/>
              </a:rPr>
              <a:t>2. Mabigat na buwis ang hinihingi ng Simbahan.</a:t>
            </a:r>
            <a:endParaRPr b="0" lang="en-PH" sz="2000" spc="-1" strike="noStrike">
              <a:latin typeface="Arial"/>
            </a:endParaRPr>
          </a:p>
          <a:p>
            <a:pPr algn="just">
              <a:lnSpc>
                <a:spcPct val="100000"/>
              </a:lnSpc>
              <a:buNone/>
            </a:pPr>
            <a:r>
              <a:rPr b="1" lang="en-PH" sz="2000" spc="-1" strike="noStrike">
                <a:latin typeface="Lato"/>
                <a:ea typeface="AppleSystemUIFont"/>
              </a:rPr>
              <a:t>3. Ang mga katiwalian sa Simbahan tulad ng pagbebenta ng indulhensiya. Ang indulhensiya ay pagbibigay kapatawaran sa mga kasalanan. Ang isang makasalanan ay dapat mangumpisal sa pari, humingi ng kapatawaran, magpakita ng pagpapakumbaba sa pamamagitan ng pagsisisi, at pagpapabuti sa pamamagitan ng pag-aayuno at pagdarasal.</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latin typeface="Lato"/>
                <a:ea typeface="AppleSystemUIFont"/>
              </a:rPr>
              <a:t>Ang pagbebenta ng indulhensiya ay nakita nang hayagang nangampanya upang mangalap ng pondo si Papa Leo X noong 1514 para sa pagsasaayos ng simbahang St. Peter sa Rome.</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latin typeface="Lato"/>
                <a:ea typeface="AppleSystemUIFont"/>
              </a:rPr>
              <a:t>Ang mga kadahilanang ito ang nagbigay-daan sa protestang isinagawa ni Martin Luther, isang mongheng Aleman na nagturo ng Bibliya sa Unibersidad ng Wittenberg. Nabagabag siya sa damdaming makasalanan at nangamba na baka hindi makapasok sa langit. Pagkaraang pag-aralan ang kaniyang emosyon, naging kumbinsido siya na ang tao ay maaaring maisalba lamang sa tulong ng grasya at pananampalataya sa Diyos. Tunghayan natin sa pamamagitan ng fl ow chart na ito ang mga naging tugon ni Martin Luther tungkol sa naging protesta niya sa patakaran ng Simbahan.</a:t>
            </a:r>
            <a:endParaRPr b="0" lang="en-PH" sz="2000" spc="-1" strike="noStrike">
              <a:latin typeface="Arial"/>
            </a:endParaRPr>
          </a:p>
        </p:txBody>
      </p:sp>
      <p:sp>
        <p:nvSpPr>
          <p:cNvPr id="259" name="PlaceHolder 8"/>
          <p:cNvSpPr/>
          <p:nvPr/>
        </p:nvSpPr>
        <p:spPr>
          <a:xfrm>
            <a:off x="609480" y="198000"/>
            <a:ext cx="10005840" cy="1058400"/>
          </a:xfrm>
          <a:prstGeom prst="rect">
            <a:avLst/>
          </a:prstGeom>
          <a:solidFill>
            <a:srgbClr val="8e86ae"/>
          </a:solidFill>
          <a:ln w="76320">
            <a:solidFill>
              <a:srgbClr val="55308d"/>
            </a:solidFill>
            <a:round/>
          </a:ln>
        </p:spPr>
        <p:style>
          <a:lnRef idx="0"/>
          <a:fillRef idx="0"/>
          <a:effectRef idx="0"/>
          <a:fontRef idx="minor"/>
        </p:style>
        <p:txBody>
          <a:bodyPr lIns="38160" rIns="38160" tIns="38160" bIns="38160" anchor="ctr">
            <a:noAutofit/>
          </a:bodyPr>
          <a:p>
            <a:pPr algn="ctr">
              <a:lnSpc>
                <a:spcPct val="100000"/>
              </a:lnSpc>
              <a:buNone/>
            </a:pPr>
            <a:r>
              <a:rPr b="1" lang="en-US" sz="4000" spc="-1" strike="noStrike">
                <a:solidFill>
                  <a:srgbClr val="ffe994"/>
                </a:solidFill>
                <a:latin typeface="Lato"/>
                <a:ea typeface="AppleSystemUIFont"/>
              </a:rPr>
              <a:t>Mga Dahilan ng Repormasyon</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PlaceHolder 5"/>
          <p:cNvSpPr/>
          <p:nvPr/>
        </p:nvSpPr>
        <p:spPr>
          <a:xfrm>
            <a:off x="609840" y="2484000"/>
            <a:ext cx="10946520" cy="3587760"/>
          </a:xfrm>
          <a:prstGeom prst="rect">
            <a:avLst/>
          </a:prstGeom>
          <a:noFill/>
          <a:ln w="76320">
            <a:noFill/>
          </a:ln>
        </p:spPr>
        <p:style>
          <a:lnRef idx="0"/>
          <a:fillRef idx="0"/>
          <a:effectRef idx="0"/>
          <a:fontRef idx="minor"/>
        </p:style>
      </p:sp>
      <p:sp>
        <p:nvSpPr>
          <p:cNvPr id="261" name="PlaceHolder 12"/>
          <p:cNvSpPr/>
          <p:nvPr/>
        </p:nvSpPr>
        <p:spPr>
          <a:xfrm>
            <a:off x="609480" y="198000"/>
            <a:ext cx="10005840" cy="1058400"/>
          </a:xfrm>
          <a:prstGeom prst="rect">
            <a:avLst/>
          </a:prstGeom>
          <a:solidFill>
            <a:srgbClr val="8e86ae"/>
          </a:solidFill>
          <a:ln w="76320">
            <a:solidFill>
              <a:srgbClr val="55308d"/>
            </a:solidFill>
            <a:round/>
          </a:ln>
        </p:spPr>
        <p:style>
          <a:lnRef idx="0"/>
          <a:fillRef idx="0"/>
          <a:effectRef idx="0"/>
          <a:fontRef idx="minor"/>
        </p:style>
        <p:txBody>
          <a:bodyPr lIns="38160" rIns="38160" tIns="38160" bIns="38160" anchor="ctr">
            <a:noAutofit/>
          </a:bodyPr>
          <a:p>
            <a:pPr algn="ctr">
              <a:lnSpc>
                <a:spcPct val="100000"/>
              </a:lnSpc>
              <a:buNone/>
            </a:pPr>
            <a:r>
              <a:rPr b="1" lang="en-US" sz="4000" spc="-1" strike="noStrike">
                <a:solidFill>
                  <a:srgbClr val="ffe994"/>
                </a:solidFill>
                <a:latin typeface="Lato"/>
                <a:ea typeface="AppleSystemUIFont"/>
              </a:rPr>
              <a:t>Mga Dahilan ng Repormasyon</a:t>
            </a:r>
            <a:endParaRPr b="0" lang="en-PH" sz="4000" spc="-1" strike="noStrike">
              <a:latin typeface="Arial"/>
            </a:endParaRPr>
          </a:p>
        </p:txBody>
      </p:sp>
      <p:sp>
        <p:nvSpPr>
          <p:cNvPr id="262" name=""/>
          <p:cNvSpPr/>
          <p:nvPr/>
        </p:nvSpPr>
        <p:spPr>
          <a:xfrm>
            <a:off x="720000" y="1440000"/>
            <a:ext cx="2879280" cy="719280"/>
          </a:xfrm>
          <a:custGeom>
            <a:avLst/>
            <a:gdLst/>
            <a:ahLst/>
            <a:rect l="l" t="t" r="r" b="b"/>
            <a:pathLst>
              <a:path w="8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7667" y="2001"/>
                </a:lnTo>
                <a:lnTo>
                  <a:pt x="7668" y="2001"/>
                </a:lnTo>
                <a:cubicBezTo>
                  <a:pt x="7726" y="2001"/>
                  <a:pt x="7784" y="1986"/>
                  <a:pt x="7834" y="1956"/>
                </a:cubicBezTo>
                <a:cubicBezTo>
                  <a:pt x="7885" y="1927"/>
                  <a:pt x="7927" y="1885"/>
                  <a:pt x="7956" y="1834"/>
                </a:cubicBezTo>
                <a:cubicBezTo>
                  <a:pt x="7986" y="1784"/>
                  <a:pt x="8001" y="1726"/>
                  <a:pt x="8001" y="1668"/>
                </a:cubicBezTo>
                <a:lnTo>
                  <a:pt x="8001" y="333"/>
                </a:lnTo>
                <a:lnTo>
                  <a:pt x="8001" y="334"/>
                </a:lnTo>
                <a:lnTo>
                  <a:pt x="8001" y="334"/>
                </a:lnTo>
                <a:cubicBezTo>
                  <a:pt x="8001" y="275"/>
                  <a:pt x="7986" y="217"/>
                  <a:pt x="7956" y="167"/>
                </a:cubicBezTo>
                <a:cubicBezTo>
                  <a:pt x="7927" y="116"/>
                  <a:pt x="7885" y="74"/>
                  <a:pt x="7834" y="45"/>
                </a:cubicBezTo>
                <a:cubicBezTo>
                  <a:pt x="7784" y="15"/>
                  <a:pt x="7726" y="0"/>
                  <a:pt x="7668" y="0"/>
                </a:cubicBezTo>
                <a:lnTo>
                  <a:pt x="333" y="0"/>
                </a:lnTo>
              </a:path>
            </a:pathLst>
          </a:custGeom>
          <a:solidFill>
            <a:srgbClr val="fff5ce"/>
          </a:solidFill>
          <a:ln w="72000">
            <a:solidFill>
              <a:srgbClr val="395511"/>
            </a:solidFill>
            <a:round/>
          </a:ln>
        </p:spPr>
        <p:style>
          <a:lnRef idx="0"/>
          <a:fillRef idx="0"/>
          <a:effectRef idx="0"/>
          <a:fontRef idx="minor"/>
        </p:style>
        <p:txBody>
          <a:bodyPr lIns="126000" rIns="126000" tIns="81000" bIns="81000" anchor="ctr">
            <a:noAutofit/>
          </a:bodyPr>
          <a:p>
            <a:pPr algn="ctr">
              <a:lnSpc>
                <a:spcPct val="100000"/>
              </a:lnSpc>
              <a:buNone/>
            </a:pPr>
            <a:r>
              <a:rPr b="1" lang="en-PH" sz="2000" spc="-1" strike="noStrike">
                <a:solidFill>
                  <a:srgbClr val="395511"/>
                </a:solidFill>
                <a:latin typeface="Lato"/>
                <a:ea typeface="DejaVu Sans"/>
              </a:rPr>
              <a:t>MARTIN LUTHER</a:t>
            </a:r>
            <a:endParaRPr b="0" lang="en-PH" sz="2000" spc="-1" strike="noStrike">
              <a:latin typeface="Arial"/>
            </a:endParaRPr>
          </a:p>
        </p:txBody>
      </p:sp>
      <p:sp>
        <p:nvSpPr>
          <p:cNvPr id="263" name=""/>
          <p:cNvSpPr/>
          <p:nvPr/>
        </p:nvSpPr>
        <p:spPr>
          <a:xfrm>
            <a:off x="3780000" y="1548000"/>
            <a:ext cx="719280" cy="539280"/>
          </a:xfrm>
          <a:custGeom>
            <a:avLst/>
            <a:gdLst/>
            <a:ahLst/>
            <a:rect l="l" t="t" r="r" b="b"/>
            <a:pathLst>
              <a:path w="2002" h="1502">
                <a:moveTo>
                  <a:pt x="0" y="375"/>
                </a:moveTo>
                <a:lnTo>
                  <a:pt x="1500" y="375"/>
                </a:lnTo>
                <a:lnTo>
                  <a:pt x="1500" y="0"/>
                </a:lnTo>
                <a:lnTo>
                  <a:pt x="2001" y="750"/>
                </a:lnTo>
                <a:lnTo>
                  <a:pt x="1500" y="1501"/>
                </a:lnTo>
                <a:lnTo>
                  <a:pt x="1500" y="1125"/>
                </a:lnTo>
                <a:lnTo>
                  <a:pt x="0" y="1125"/>
                </a:lnTo>
                <a:lnTo>
                  <a:pt x="0" y="375"/>
                </a:lnTo>
              </a:path>
            </a:pathLst>
          </a:custGeom>
          <a:solidFill>
            <a:srgbClr val="395511"/>
          </a:solidFill>
          <a:ln w="36000">
            <a:solidFill>
              <a:srgbClr val="395511"/>
            </a:solidFill>
            <a:round/>
          </a:ln>
        </p:spPr>
        <p:style>
          <a:lnRef idx="0"/>
          <a:fillRef idx="0"/>
          <a:effectRef idx="0"/>
          <a:fontRef idx="minor"/>
        </p:style>
      </p:sp>
      <p:sp>
        <p:nvSpPr>
          <p:cNvPr id="264" name=""/>
          <p:cNvSpPr/>
          <p:nvPr/>
        </p:nvSpPr>
        <p:spPr>
          <a:xfrm>
            <a:off x="4680000" y="1368000"/>
            <a:ext cx="6119640" cy="1151640"/>
          </a:xfrm>
          <a:prstGeom prst="rect">
            <a:avLst/>
          </a:prstGeom>
          <a:solidFill>
            <a:srgbClr val="fff5ce"/>
          </a:solidFill>
          <a:ln w="36000">
            <a:solidFill>
              <a:srgbClr val="395511"/>
            </a:solidFill>
            <a:round/>
          </a:ln>
        </p:spPr>
        <p:style>
          <a:lnRef idx="0"/>
          <a:fillRef idx="0"/>
          <a:effectRef idx="0"/>
          <a:fontRef idx="minor"/>
        </p:style>
        <p:txBody>
          <a:bodyPr lIns="108000" rIns="108000" tIns="63000" bIns="63000" anchor="ctr">
            <a:noAutofit/>
          </a:bodyPr>
          <a:p>
            <a:pPr algn="just">
              <a:lnSpc>
                <a:spcPct val="100000"/>
              </a:lnSpc>
              <a:buNone/>
            </a:pPr>
            <a:r>
              <a:rPr b="1" lang="en-PH" sz="1400" spc="-1" strike="noStrike">
                <a:solidFill>
                  <a:srgbClr val="000000"/>
                </a:solidFill>
                <a:latin typeface="Lato"/>
                <a:ea typeface="AppleSystemUIFont"/>
              </a:rPr>
              <a:t>Noong Oktubre 31, 1517, nagpaskil siya ng isang dokumento na tinatawag na “95 Theses” sa pintuan ng Simbahan ng Wittenberg. Naglalaman ito ng kaniyang protesta sa patakaran ng Simbahan, ang pagbebenta ng indulhensiya o indulgences upang matamo ang kaligtasan.</a:t>
            </a:r>
            <a:endParaRPr b="0" lang="en-PH" sz="1400" spc="-1" strike="noStrike">
              <a:latin typeface="Arial"/>
            </a:endParaRPr>
          </a:p>
        </p:txBody>
      </p:sp>
      <p:sp>
        <p:nvSpPr>
          <p:cNvPr id="265" name=""/>
          <p:cNvSpPr/>
          <p:nvPr/>
        </p:nvSpPr>
        <p:spPr>
          <a:xfrm>
            <a:off x="1656000" y="2340000"/>
            <a:ext cx="539640" cy="755640"/>
          </a:xfrm>
          <a:custGeom>
            <a:avLst/>
            <a:gdLst/>
            <a:ahLst/>
            <a:rect l="l" t="t" r="r" b="b"/>
            <a:pathLst>
              <a:path w="841" h="854">
                <a:moveTo>
                  <a:pt x="517" y="247"/>
                </a:moveTo>
                <a:lnTo>
                  <a:pt x="517" y="415"/>
                </a:lnTo>
                <a:lnTo>
                  <a:pt x="264" y="415"/>
                </a:lnTo>
                <a:lnTo>
                  <a:pt x="264" y="0"/>
                </a:lnTo>
                <a:lnTo>
                  <a:pt x="0" y="0"/>
                </a:lnTo>
                <a:lnTo>
                  <a:pt x="0" y="680"/>
                </a:lnTo>
                <a:lnTo>
                  <a:pt x="517" y="680"/>
                </a:lnTo>
                <a:lnTo>
                  <a:pt x="517" y="854"/>
                </a:lnTo>
                <a:lnTo>
                  <a:pt x="841" y="547"/>
                </a:lnTo>
                <a:lnTo>
                  <a:pt x="517" y="247"/>
                </a:lnTo>
                <a:close/>
              </a:path>
            </a:pathLst>
          </a:custGeom>
          <a:solidFill>
            <a:srgbClr val="395511"/>
          </a:solidFill>
          <a:ln w="36000">
            <a:solidFill>
              <a:srgbClr val="395511"/>
            </a:solidFill>
            <a:round/>
          </a:ln>
        </p:spPr>
        <p:style>
          <a:lnRef idx="0"/>
          <a:fillRef idx="0"/>
          <a:effectRef idx="0"/>
          <a:fontRef idx="minor"/>
        </p:style>
      </p:sp>
      <p:sp>
        <p:nvSpPr>
          <p:cNvPr id="266" name=""/>
          <p:cNvSpPr/>
          <p:nvPr/>
        </p:nvSpPr>
        <p:spPr>
          <a:xfrm>
            <a:off x="2304000" y="2628000"/>
            <a:ext cx="6119640" cy="1151640"/>
          </a:xfrm>
          <a:prstGeom prst="rect">
            <a:avLst/>
          </a:prstGeom>
          <a:solidFill>
            <a:srgbClr val="fff5ce"/>
          </a:solidFill>
          <a:ln w="36000">
            <a:solidFill>
              <a:srgbClr val="395511"/>
            </a:solidFill>
            <a:round/>
          </a:ln>
        </p:spPr>
        <p:style>
          <a:lnRef idx="0"/>
          <a:fillRef idx="0"/>
          <a:effectRef idx="0"/>
          <a:fontRef idx="minor"/>
        </p:style>
        <p:txBody>
          <a:bodyPr lIns="108000" rIns="108000" tIns="63000" bIns="63000" anchor="ctr">
            <a:noAutofit/>
          </a:bodyPr>
          <a:p>
            <a:pPr algn="just">
              <a:lnSpc>
                <a:spcPct val="100000"/>
              </a:lnSpc>
              <a:buNone/>
            </a:pPr>
            <a:r>
              <a:rPr b="1" lang="en-PH" sz="1400" spc="-1" strike="noStrike">
                <a:solidFill>
                  <a:srgbClr val="000000"/>
                </a:solidFill>
                <a:latin typeface="Lato"/>
                <a:ea typeface="AppleSystemUIFont"/>
              </a:rPr>
              <a:t>Binalaan si Luther ng Papa na siya ay papatawan ng parusang excommunication. Ang excommunication ay ang pagtitiwalag ng Simbahang Katoliko sa isang miyembro na tumutuligsa sa mga aral, patakaran, at paniniwala ng Simbahang Katoliko kung hindi niya babawiin ang mga sinabi niya.</a:t>
            </a:r>
            <a:endParaRPr b="0" lang="en-PH" sz="1400" spc="-1" strike="noStrike">
              <a:latin typeface="Arial"/>
            </a:endParaRPr>
          </a:p>
        </p:txBody>
      </p:sp>
      <p:sp>
        <p:nvSpPr>
          <p:cNvPr id="267" name=""/>
          <p:cNvSpPr/>
          <p:nvPr/>
        </p:nvSpPr>
        <p:spPr>
          <a:xfrm>
            <a:off x="2304000" y="3888000"/>
            <a:ext cx="6119640" cy="1043640"/>
          </a:xfrm>
          <a:prstGeom prst="rect">
            <a:avLst/>
          </a:prstGeom>
          <a:solidFill>
            <a:srgbClr val="fff5ce"/>
          </a:solidFill>
          <a:ln w="36000">
            <a:solidFill>
              <a:srgbClr val="395511"/>
            </a:solidFill>
            <a:round/>
          </a:ln>
        </p:spPr>
        <p:style>
          <a:lnRef idx="0"/>
          <a:fillRef idx="0"/>
          <a:effectRef idx="0"/>
          <a:fontRef idx="minor"/>
        </p:style>
        <p:txBody>
          <a:bodyPr lIns="108000" rIns="108000" tIns="63000" bIns="63000" anchor="ctr">
            <a:noAutofit/>
          </a:bodyPr>
          <a:p>
            <a:pPr algn="just">
              <a:lnSpc>
                <a:spcPct val="100000"/>
              </a:lnSpc>
              <a:buNone/>
            </a:pPr>
            <a:r>
              <a:rPr b="1" lang="en-PH" sz="1400" spc="-1" strike="noStrike">
                <a:solidFill>
                  <a:srgbClr val="000000"/>
                </a:solidFill>
                <a:latin typeface="Lato"/>
                <a:ea typeface="AppleSystemUIFont"/>
              </a:rPr>
              <a:t>Upang sagutin ang protesta ni Luther at ang nabubuong kilusan ng mga Protestante, binuo ng Simbahang Katoliko ang Diet of Worms, isang asembleya ng mga estado ng emperador ng Banal na Imperyong Romano na ginanap sa Worms, Germany.</a:t>
            </a:r>
            <a:endParaRPr b="0" lang="en-PH" sz="1400" spc="-1" strike="noStrike">
              <a:latin typeface="Arial"/>
            </a:endParaRPr>
          </a:p>
        </p:txBody>
      </p:sp>
      <p:sp>
        <p:nvSpPr>
          <p:cNvPr id="268" name=""/>
          <p:cNvSpPr/>
          <p:nvPr/>
        </p:nvSpPr>
        <p:spPr>
          <a:xfrm>
            <a:off x="2304000" y="5040000"/>
            <a:ext cx="6119640" cy="1043640"/>
          </a:xfrm>
          <a:prstGeom prst="rect">
            <a:avLst/>
          </a:prstGeom>
          <a:solidFill>
            <a:srgbClr val="fff5ce"/>
          </a:solidFill>
          <a:ln w="36000">
            <a:solidFill>
              <a:srgbClr val="395511"/>
            </a:solidFill>
            <a:round/>
          </a:ln>
        </p:spPr>
        <p:style>
          <a:lnRef idx="0"/>
          <a:fillRef idx="0"/>
          <a:effectRef idx="0"/>
          <a:fontRef idx="minor"/>
        </p:style>
        <p:txBody>
          <a:bodyPr lIns="108000" rIns="108000" tIns="63000" bIns="63000" anchor="ctr">
            <a:noAutofit/>
          </a:bodyPr>
          <a:p>
            <a:pPr algn="just">
              <a:lnSpc>
                <a:spcPct val="100000"/>
              </a:lnSpc>
              <a:buNone/>
            </a:pPr>
            <a:r>
              <a:rPr b="1" lang="en-PH" sz="1100" spc="-1" strike="noStrike">
                <a:solidFill>
                  <a:srgbClr val="000000"/>
                </a:solidFill>
                <a:latin typeface="Lato"/>
                <a:ea typeface="AppleSystemUIFont"/>
              </a:rPr>
              <a:t>Ipinatawag si Luther sa Diet upang ipaliwanag ang panig niya. Pagkatapos, inilabas ng Simbahan ang Edict of Worms, isang decree na nagpangalan kay Luther na isang bandido at heretic o erehe at ipinagbawal ang kaniyang mga kasulatan at pagtuturo. Ipinaaresto si Luther ngunit ipinakulong na lamang siya ni Frederick III (The Wise) sa kaniyang kastilyo sa Wartburg, Germany. Si Frederick III ay isa sa mga sumuporta at dumepensa kay Luther at siya ring nagtatag ng Unibersidad ng Wittenberg sa Germany.</a:t>
            </a:r>
            <a:endParaRPr b="0" lang="en-PH" sz="1100" spc="-1" strike="noStrike">
              <a:latin typeface="Arial"/>
            </a:endParaRPr>
          </a:p>
        </p:txBody>
      </p:sp>
      <p:sp>
        <p:nvSpPr>
          <p:cNvPr id="269" name=""/>
          <p:cNvSpPr/>
          <p:nvPr/>
        </p:nvSpPr>
        <p:spPr>
          <a:xfrm rot="16111200">
            <a:off x="1520640" y="3339000"/>
            <a:ext cx="719640" cy="720000"/>
          </a:xfrm>
          <a:custGeom>
            <a:avLst/>
            <a:gdLst/>
            <a:ahLst/>
            <a:rect l="l" t="t" r="r" b="b"/>
            <a:pathLst>
              <a:path w="2253" h="1496">
                <a:moveTo>
                  <a:pt x="742" y="999"/>
                </a:moveTo>
                <a:lnTo>
                  <a:pt x="742" y="974"/>
                </a:lnTo>
                <a:lnTo>
                  <a:pt x="745" y="949"/>
                </a:lnTo>
                <a:lnTo>
                  <a:pt x="748" y="924"/>
                </a:lnTo>
                <a:lnTo>
                  <a:pt x="752" y="899"/>
                </a:lnTo>
                <a:lnTo>
                  <a:pt x="758" y="875"/>
                </a:lnTo>
                <a:lnTo>
                  <a:pt x="765" y="850"/>
                </a:lnTo>
                <a:lnTo>
                  <a:pt x="773" y="825"/>
                </a:lnTo>
                <a:lnTo>
                  <a:pt x="782" y="802"/>
                </a:lnTo>
                <a:lnTo>
                  <a:pt x="792" y="779"/>
                </a:lnTo>
                <a:lnTo>
                  <a:pt x="804" y="757"/>
                </a:lnTo>
                <a:lnTo>
                  <a:pt x="817" y="734"/>
                </a:lnTo>
                <a:lnTo>
                  <a:pt x="831" y="713"/>
                </a:lnTo>
                <a:lnTo>
                  <a:pt x="845" y="693"/>
                </a:lnTo>
                <a:lnTo>
                  <a:pt x="861" y="672"/>
                </a:lnTo>
                <a:lnTo>
                  <a:pt x="878" y="654"/>
                </a:lnTo>
                <a:lnTo>
                  <a:pt x="896" y="635"/>
                </a:lnTo>
                <a:lnTo>
                  <a:pt x="914" y="618"/>
                </a:lnTo>
                <a:lnTo>
                  <a:pt x="934" y="601"/>
                </a:lnTo>
                <a:lnTo>
                  <a:pt x="954" y="587"/>
                </a:lnTo>
                <a:lnTo>
                  <a:pt x="975" y="571"/>
                </a:lnTo>
                <a:lnTo>
                  <a:pt x="997" y="559"/>
                </a:lnTo>
                <a:lnTo>
                  <a:pt x="1019" y="546"/>
                </a:lnTo>
                <a:lnTo>
                  <a:pt x="1042" y="536"/>
                </a:lnTo>
                <a:lnTo>
                  <a:pt x="1066" y="526"/>
                </a:lnTo>
                <a:lnTo>
                  <a:pt x="1090" y="517"/>
                </a:lnTo>
                <a:lnTo>
                  <a:pt x="1114" y="510"/>
                </a:lnTo>
                <a:lnTo>
                  <a:pt x="1138" y="504"/>
                </a:lnTo>
                <a:lnTo>
                  <a:pt x="1163" y="498"/>
                </a:lnTo>
                <a:lnTo>
                  <a:pt x="1189" y="495"/>
                </a:lnTo>
                <a:lnTo>
                  <a:pt x="1214" y="492"/>
                </a:lnTo>
                <a:lnTo>
                  <a:pt x="1239" y="491"/>
                </a:lnTo>
                <a:lnTo>
                  <a:pt x="1265" y="491"/>
                </a:lnTo>
                <a:lnTo>
                  <a:pt x="1290" y="492"/>
                </a:lnTo>
                <a:lnTo>
                  <a:pt x="1315" y="495"/>
                </a:lnTo>
                <a:lnTo>
                  <a:pt x="1341" y="499"/>
                </a:lnTo>
                <a:lnTo>
                  <a:pt x="1366" y="504"/>
                </a:lnTo>
                <a:lnTo>
                  <a:pt x="1390" y="510"/>
                </a:lnTo>
                <a:lnTo>
                  <a:pt x="1414" y="518"/>
                </a:lnTo>
                <a:lnTo>
                  <a:pt x="1438" y="525"/>
                </a:lnTo>
                <a:lnTo>
                  <a:pt x="1462" y="536"/>
                </a:lnTo>
                <a:lnTo>
                  <a:pt x="1485" y="547"/>
                </a:lnTo>
                <a:lnTo>
                  <a:pt x="1507" y="559"/>
                </a:lnTo>
                <a:lnTo>
                  <a:pt x="1529" y="572"/>
                </a:lnTo>
                <a:lnTo>
                  <a:pt x="1550" y="586"/>
                </a:lnTo>
                <a:lnTo>
                  <a:pt x="1570" y="602"/>
                </a:lnTo>
                <a:lnTo>
                  <a:pt x="1590" y="617"/>
                </a:lnTo>
                <a:lnTo>
                  <a:pt x="1608" y="636"/>
                </a:lnTo>
                <a:lnTo>
                  <a:pt x="1626" y="653"/>
                </a:lnTo>
                <a:lnTo>
                  <a:pt x="1643" y="673"/>
                </a:lnTo>
                <a:lnTo>
                  <a:pt x="1659" y="693"/>
                </a:lnTo>
                <a:lnTo>
                  <a:pt x="1673" y="713"/>
                </a:lnTo>
                <a:lnTo>
                  <a:pt x="1687" y="735"/>
                </a:lnTo>
                <a:lnTo>
                  <a:pt x="1700" y="757"/>
                </a:lnTo>
                <a:lnTo>
                  <a:pt x="1712" y="779"/>
                </a:lnTo>
                <a:lnTo>
                  <a:pt x="1722" y="803"/>
                </a:lnTo>
                <a:lnTo>
                  <a:pt x="1731" y="826"/>
                </a:lnTo>
                <a:lnTo>
                  <a:pt x="1739" y="849"/>
                </a:lnTo>
                <a:lnTo>
                  <a:pt x="1746" y="875"/>
                </a:lnTo>
                <a:lnTo>
                  <a:pt x="1752" y="899"/>
                </a:lnTo>
                <a:lnTo>
                  <a:pt x="1756" y="924"/>
                </a:lnTo>
                <a:lnTo>
                  <a:pt x="1759" y="950"/>
                </a:lnTo>
                <a:lnTo>
                  <a:pt x="1761" y="975"/>
                </a:lnTo>
                <a:lnTo>
                  <a:pt x="1762" y="1000"/>
                </a:lnTo>
                <a:lnTo>
                  <a:pt x="2252" y="1001"/>
                </a:lnTo>
                <a:lnTo>
                  <a:pt x="2251" y="951"/>
                </a:lnTo>
                <a:lnTo>
                  <a:pt x="2247" y="901"/>
                </a:lnTo>
                <a:lnTo>
                  <a:pt x="2241" y="853"/>
                </a:lnTo>
                <a:lnTo>
                  <a:pt x="2232" y="803"/>
                </a:lnTo>
                <a:lnTo>
                  <a:pt x="2221" y="754"/>
                </a:lnTo>
                <a:lnTo>
                  <a:pt x="2208" y="706"/>
                </a:lnTo>
                <a:lnTo>
                  <a:pt x="2192" y="659"/>
                </a:lnTo>
                <a:lnTo>
                  <a:pt x="2173" y="612"/>
                </a:lnTo>
                <a:lnTo>
                  <a:pt x="2153" y="567"/>
                </a:lnTo>
                <a:lnTo>
                  <a:pt x="2130" y="522"/>
                </a:lnTo>
                <a:lnTo>
                  <a:pt x="2105" y="479"/>
                </a:lnTo>
                <a:lnTo>
                  <a:pt x="2078" y="437"/>
                </a:lnTo>
                <a:lnTo>
                  <a:pt x="2049" y="397"/>
                </a:lnTo>
                <a:lnTo>
                  <a:pt x="2018" y="358"/>
                </a:lnTo>
                <a:lnTo>
                  <a:pt x="1985" y="320"/>
                </a:lnTo>
                <a:lnTo>
                  <a:pt x="1950" y="284"/>
                </a:lnTo>
                <a:lnTo>
                  <a:pt x="1914" y="250"/>
                </a:lnTo>
                <a:lnTo>
                  <a:pt x="1876" y="218"/>
                </a:lnTo>
                <a:lnTo>
                  <a:pt x="1836" y="188"/>
                </a:lnTo>
                <a:lnTo>
                  <a:pt x="1795" y="160"/>
                </a:lnTo>
                <a:lnTo>
                  <a:pt x="1752" y="134"/>
                </a:lnTo>
                <a:lnTo>
                  <a:pt x="1708" y="110"/>
                </a:lnTo>
                <a:lnTo>
                  <a:pt x="1663" y="89"/>
                </a:lnTo>
                <a:lnTo>
                  <a:pt x="1617" y="69"/>
                </a:lnTo>
                <a:lnTo>
                  <a:pt x="1570" y="52"/>
                </a:lnTo>
                <a:lnTo>
                  <a:pt x="1523" y="37"/>
                </a:lnTo>
                <a:lnTo>
                  <a:pt x="1476" y="25"/>
                </a:lnTo>
                <a:lnTo>
                  <a:pt x="1426" y="15"/>
                </a:lnTo>
                <a:lnTo>
                  <a:pt x="1376" y="8"/>
                </a:lnTo>
                <a:lnTo>
                  <a:pt x="1327" y="2"/>
                </a:lnTo>
                <a:lnTo>
                  <a:pt x="1277" y="0"/>
                </a:lnTo>
                <a:lnTo>
                  <a:pt x="1227" y="0"/>
                </a:lnTo>
                <a:lnTo>
                  <a:pt x="1177" y="2"/>
                </a:lnTo>
                <a:lnTo>
                  <a:pt x="1128" y="8"/>
                </a:lnTo>
                <a:lnTo>
                  <a:pt x="1079" y="15"/>
                </a:lnTo>
                <a:lnTo>
                  <a:pt x="1029" y="25"/>
                </a:lnTo>
                <a:lnTo>
                  <a:pt x="981" y="36"/>
                </a:lnTo>
                <a:lnTo>
                  <a:pt x="935" y="52"/>
                </a:lnTo>
                <a:lnTo>
                  <a:pt x="887" y="69"/>
                </a:lnTo>
                <a:lnTo>
                  <a:pt x="842" y="89"/>
                </a:lnTo>
                <a:lnTo>
                  <a:pt x="796" y="110"/>
                </a:lnTo>
                <a:lnTo>
                  <a:pt x="752" y="133"/>
                </a:lnTo>
                <a:lnTo>
                  <a:pt x="709" y="159"/>
                </a:lnTo>
                <a:lnTo>
                  <a:pt x="668" y="187"/>
                </a:lnTo>
                <a:lnTo>
                  <a:pt x="629" y="217"/>
                </a:lnTo>
                <a:lnTo>
                  <a:pt x="590" y="249"/>
                </a:lnTo>
                <a:lnTo>
                  <a:pt x="554" y="283"/>
                </a:lnTo>
                <a:lnTo>
                  <a:pt x="519" y="319"/>
                </a:lnTo>
                <a:lnTo>
                  <a:pt x="486" y="357"/>
                </a:lnTo>
                <a:lnTo>
                  <a:pt x="455" y="397"/>
                </a:lnTo>
                <a:lnTo>
                  <a:pt x="426" y="437"/>
                </a:lnTo>
                <a:lnTo>
                  <a:pt x="399" y="478"/>
                </a:lnTo>
                <a:lnTo>
                  <a:pt x="374" y="522"/>
                </a:lnTo>
                <a:lnTo>
                  <a:pt x="351" y="566"/>
                </a:lnTo>
                <a:lnTo>
                  <a:pt x="331" y="612"/>
                </a:lnTo>
                <a:lnTo>
                  <a:pt x="312" y="658"/>
                </a:lnTo>
                <a:lnTo>
                  <a:pt x="296" y="706"/>
                </a:lnTo>
                <a:lnTo>
                  <a:pt x="283" y="753"/>
                </a:lnTo>
                <a:lnTo>
                  <a:pt x="272" y="802"/>
                </a:lnTo>
                <a:lnTo>
                  <a:pt x="262" y="852"/>
                </a:lnTo>
                <a:lnTo>
                  <a:pt x="257" y="901"/>
                </a:lnTo>
                <a:lnTo>
                  <a:pt x="253" y="951"/>
                </a:lnTo>
                <a:lnTo>
                  <a:pt x="252" y="1001"/>
                </a:lnTo>
                <a:lnTo>
                  <a:pt x="0" y="1000"/>
                </a:lnTo>
                <a:lnTo>
                  <a:pt x="497" y="1495"/>
                </a:lnTo>
                <a:lnTo>
                  <a:pt x="993" y="1001"/>
                </a:lnTo>
                <a:lnTo>
                  <a:pt x="742" y="999"/>
                </a:lnTo>
              </a:path>
            </a:pathLst>
          </a:custGeom>
          <a:solidFill>
            <a:srgbClr val="395511"/>
          </a:solidFill>
          <a:ln w="36000">
            <a:solidFill>
              <a:srgbClr val="395511"/>
            </a:solidFill>
            <a:round/>
          </a:ln>
        </p:spPr>
        <p:style>
          <a:lnRef idx="0"/>
          <a:fillRef idx="0"/>
          <a:effectRef idx="0"/>
          <a:fontRef idx="minor"/>
        </p:style>
      </p:sp>
      <p:sp>
        <p:nvSpPr>
          <p:cNvPr id="270" name=""/>
          <p:cNvSpPr/>
          <p:nvPr/>
        </p:nvSpPr>
        <p:spPr>
          <a:xfrm rot="16111200">
            <a:off x="1505160" y="4536360"/>
            <a:ext cx="719640" cy="720000"/>
          </a:xfrm>
          <a:custGeom>
            <a:avLst/>
            <a:gdLst/>
            <a:ahLst/>
            <a:rect l="l" t="t" r="r" b="b"/>
            <a:pathLst>
              <a:path w="2252" h="1496">
                <a:moveTo>
                  <a:pt x="741" y="999"/>
                </a:moveTo>
                <a:lnTo>
                  <a:pt x="742" y="974"/>
                </a:lnTo>
                <a:lnTo>
                  <a:pt x="744" y="949"/>
                </a:lnTo>
                <a:lnTo>
                  <a:pt x="747" y="923"/>
                </a:lnTo>
                <a:lnTo>
                  <a:pt x="752" y="898"/>
                </a:lnTo>
                <a:lnTo>
                  <a:pt x="757" y="875"/>
                </a:lnTo>
                <a:lnTo>
                  <a:pt x="764" y="850"/>
                </a:lnTo>
                <a:lnTo>
                  <a:pt x="772" y="825"/>
                </a:lnTo>
                <a:lnTo>
                  <a:pt x="781" y="802"/>
                </a:lnTo>
                <a:lnTo>
                  <a:pt x="791" y="778"/>
                </a:lnTo>
                <a:lnTo>
                  <a:pt x="803" y="757"/>
                </a:lnTo>
                <a:lnTo>
                  <a:pt x="816" y="734"/>
                </a:lnTo>
                <a:lnTo>
                  <a:pt x="830" y="712"/>
                </a:lnTo>
                <a:lnTo>
                  <a:pt x="844" y="693"/>
                </a:lnTo>
                <a:lnTo>
                  <a:pt x="861" y="672"/>
                </a:lnTo>
                <a:lnTo>
                  <a:pt x="877" y="654"/>
                </a:lnTo>
                <a:lnTo>
                  <a:pt x="896" y="635"/>
                </a:lnTo>
                <a:lnTo>
                  <a:pt x="913" y="618"/>
                </a:lnTo>
                <a:lnTo>
                  <a:pt x="933" y="601"/>
                </a:lnTo>
                <a:lnTo>
                  <a:pt x="953" y="587"/>
                </a:lnTo>
                <a:lnTo>
                  <a:pt x="974" y="571"/>
                </a:lnTo>
                <a:lnTo>
                  <a:pt x="997" y="559"/>
                </a:lnTo>
                <a:lnTo>
                  <a:pt x="1018" y="546"/>
                </a:lnTo>
                <a:lnTo>
                  <a:pt x="1041" y="536"/>
                </a:lnTo>
                <a:lnTo>
                  <a:pt x="1065" y="526"/>
                </a:lnTo>
                <a:lnTo>
                  <a:pt x="1090" y="517"/>
                </a:lnTo>
                <a:lnTo>
                  <a:pt x="1113" y="510"/>
                </a:lnTo>
                <a:lnTo>
                  <a:pt x="1137" y="503"/>
                </a:lnTo>
                <a:lnTo>
                  <a:pt x="1162" y="498"/>
                </a:lnTo>
                <a:lnTo>
                  <a:pt x="1188" y="495"/>
                </a:lnTo>
                <a:lnTo>
                  <a:pt x="1213" y="491"/>
                </a:lnTo>
                <a:lnTo>
                  <a:pt x="1238" y="491"/>
                </a:lnTo>
                <a:lnTo>
                  <a:pt x="1264" y="491"/>
                </a:lnTo>
                <a:lnTo>
                  <a:pt x="1289" y="491"/>
                </a:lnTo>
                <a:lnTo>
                  <a:pt x="1314" y="495"/>
                </a:lnTo>
                <a:lnTo>
                  <a:pt x="1340" y="499"/>
                </a:lnTo>
                <a:lnTo>
                  <a:pt x="1365" y="503"/>
                </a:lnTo>
                <a:lnTo>
                  <a:pt x="1389" y="510"/>
                </a:lnTo>
                <a:lnTo>
                  <a:pt x="1413" y="518"/>
                </a:lnTo>
                <a:lnTo>
                  <a:pt x="1438" y="525"/>
                </a:lnTo>
                <a:lnTo>
                  <a:pt x="1461" y="536"/>
                </a:lnTo>
                <a:lnTo>
                  <a:pt x="1484" y="546"/>
                </a:lnTo>
                <a:lnTo>
                  <a:pt x="1506" y="559"/>
                </a:lnTo>
                <a:lnTo>
                  <a:pt x="1528" y="572"/>
                </a:lnTo>
                <a:lnTo>
                  <a:pt x="1549" y="586"/>
                </a:lnTo>
                <a:lnTo>
                  <a:pt x="1570" y="602"/>
                </a:lnTo>
                <a:lnTo>
                  <a:pt x="1589" y="617"/>
                </a:lnTo>
                <a:lnTo>
                  <a:pt x="1607" y="636"/>
                </a:lnTo>
                <a:lnTo>
                  <a:pt x="1625" y="653"/>
                </a:lnTo>
                <a:lnTo>
                  <a:pt x="1642" y="673"/>
                </a:lnTo>
                <a:lnTo>
                  <a:pt x="1658" y="693"/>
                </a:lnTo>
                <a:lnTo>
                  <a:pt x="1672" y="712"/>
                </a:lnTo>
                <a:lnTo>
                  <a:pt x="1686" y="735"/>
                </a:lnTo>
                <a:lnTo>
                  <a:pt x="1700" y="757"/>
                </a:lnTo>
                <a:lnTo>
                  <a:pt x="1711" y="779"/>
                </a:lnTo>
                <a:lnTo>
                  <a:pt x="1721" y="803"/>
                </a:lnTo>
                <a:lnTo>
                  <a:pt x="1730" y="826"/>
                </a:lnTo>
                <a:lnTo>
                  <a:pt x="1738" y="849"/>
                </a:lnTo>
                <a:lnTo>
                  <a:pt x="1746" y="874"/>
                </a:lnTo>
                <a:lnTo>
                  <a:pt x="1751" y="899"/>
                </a:lnTo>
                <a:lnTo>
                  <a:pt x="1755" y="924"/>
                </a:lnTo>
                <a:lnTo>
                  <a:pt x="1759" y="950"/>
                </a:lnTo>
                <a:lnTo>
                  <a:pt x="1760" y="975"/>
                </a:lnTo>
                <a:lnTo>
                  <a:pt x="1761" y="1000"/>
                </a:lnTo>
                <a:lnTo>
                  <a:pt x="2251" y="1001"/>
                </a:lnTo>
                <a:lnTo>
                  <a:pt x="2250" y="951"/>
                </a:lnTo>
                <a:lnTo>
                  <a:pt x="2246" y="901"/>
                </a:lnTo>
                <a:lnTo>
                  <a:pt x="2240" y="852"/>
                </a:lnTo>
                <a:lnTo>
                  <a:pt x="2232" y="803"/>
                </a:lnTo>
                <a:lnTo>
                  <a:pt x="2220" y="754"/>
                </a:lnTo>
                <a:lnTo>
                  <a:pt x="2207" y="705"/>
                </a:lnTo>
                <a:lnTo>
                  <a:pt x="2191" y="659"/>
                </a:lnTo>
                <a:lnTo>
                  <a:pt x="2173" y="612"/>
                </a:lnTo>
                <a:lnTo>
                  <a:pt x="2152" y="567"/>
                </a:lnTo>
                <a:lnTo>
                  <a:pt x="2129" y="521"/>
                </a:lnTo>
                <a:lnTo>
                  <a:pt x="2104" y="479"/>
                </a:lnTo>
                <a:lnTo>
                  <a:pt x="2077" y="437"/>
                </a:lnTo>
                <a:lnTo>
                  <a:pt x="2048" y="397"/>
                </a:lnTo>
                <a:lnTo>
                  <a:pt x="2017" y="357"/>
                </a:lnTo>
                <a:lnTo>
                  <a:pt x="1984" y="320"/>
                </a:lnTo>
                <a:lnTo>
                  <a:pt x="1949" y="284"/>
                </a:lnTo>
                <a:lnTo>
                  <a:pt x="1913" y="250"/>
                </a:lnTo>
                <a:lnTo>
                  <a:pt x="1875" y="218"/>
                </a:lnTo>
                <a:lnTo>
                  <a:pt x="1836" y="188"/>
                </a:lnTo>
                <a:lnTo>
                  <a:pt x="1794" y="159"/>
                </a:lnTo>
                <a:lnTo>
                  <a:pt x="1751" y="133"/>
                </a:lnTo>
                <a:lnTo>
                  <a:pt x="1708" y="110"/>
                </a:lnTo>
                <a:lnTo>
                  <a:pt x="1662" y="89"/>
                </a:lnTo>
                <a:lnTo>
                  <a:pt x="1617" y="69"/>
                </a:lnTo>
                <a:lnTo>
                  <a:pt x="1569" y="52"/>
                </a:lnTo>
                <a:lnTo>
                  <a:pt x="1522" y="36"/>
                </a:lnTo>
                <a:lnTo>
                  <a:pt x="1475" y="25"/>
                </a:lnTo>
                <a:lnTo>
                  <a:pt x="1425" y="15"/>
                </a:lnTo>
                <a:lnTo>
                  <a:pt x="1375" y="7"/>
                </a:lnTo>
                <a:lnTo>
                  <a:pt x="1326" y="2"/>
                </a:lnTo>
                <a:lnTo>
                  <a:pt x="1276" y="0"/>
                </a:lnTo>
                <a:lnTo>
                  <a:pt x="1226" y="0"/>
                </a:lnTo>
                <a:lnTo>
                  <a:pt x="1176" y="2"/>
                </a:lnTo>
                <a:lnTo>
                  <a:pt x="1127" y="8"/>
                </a:lnTo>
                <a:lnTo>
                  <a:pt x="1078" y="15"/>
                </a:lnTo>
                <a:lnTo>
                  <a:pt x="1029" y="24"/>
                </a:lnTo>
                <a:lnTo>
                  <a:pt x="980" y="36"/>
                </a:lnTo>
                <a:lnTo>
                  <a:pt x="934" y="52"/>
                </a:lnTo>
                <a:lnTo>
                  <a:pt x="886" y="69"/>
                </a:lnTo>
                <a:lnTo>
                  <a:pt x="841" y="88"/>
                </a:lnTo>
                <a:lnTo>
                  <a:pt x="795" y="109"/>
                </a:lnTo>
                <a:lnTo>
                  <a:pt x="752" y="133"/>
                </a:lnTo>
                <a:lnTo>
                  <a:pt x="708" y="159"/>
                </a:lnTo>
                <a:lnTo>
                  <a:pt x="667" y="187"/>
                </a:lnTo>
                <a:lnTo>
                  <a:pt x="628" y="217"/>
                </a:lnTo>
                <a:lnTo>
                  <a:pt x="590" y="249"/>
                </a:lnTo>
                <a:lnTo>
                  <a:pt x="554" y="283"/>
                </a:lnTo>
                <a:lnTo>
                  <a:pt x="519" y="319"/>
                </a:lnTo>
                <a:lnTo>
                  <a:pt x="486" y="357"/>
                </a:lnTo>
                <a:lnTo>
                  <a:pt x="455" y="396"/>
                </a:lnTo>
                <a:lnTo>
                  <a:pt x="426" y="437"/>
                </a:lnTo>
                <a:lnTo>
                  <a:pt x="398" y="478"/>
                </a:lnTo>
                <a:lnTo>
                  <a:pt x="373" y="521"/>
                </a:lnTo>
                <a:lnTo>
                  <a:pt x="350" y="566"/>
                </a:lnTo>
                <a:lnTo>
                  <a:pt x="330" y="611"/>
                </a:lnTo>
                <a:lnTo>
                  <a:pt x="311" y="658"/>
                </a:lnTo>
                <a:lnTo>
                  <a:pt x="295" y="705"/>
                </a:lnTo>
                <a:lnTo>
                  <a:pt x="282" y="753"/>
                </a:lnTo>
                <a:lnTo>
                  <a:pt x="271" y="802"/>
                </a:lnTo>
                <a:lnTo>
                  <a:pt x="262" y="852"/>
                </a:lnTo>
                <a:lnTo>
                  <a:pt x="256" y="900"/>
                </a:lnTo>
                <a:lnTo>
                  <a:pt x="252" y="950"/>
                </a:lnTo>
                <a:lnTo>
                  <a:pt x="251" y="1000"/>
                </a:lnTo>
                <a:lnTo>
                  <a:pt x="0" y="1000"/>
                </a:lnTo>
                <a:lnTo>
                  <a:pt x="496" y="1495"/>
                </a:lnTo>
                <a:lnTo>
                  <a:pt x="992" y="1001"/>
                </a:lnTo>
                <a:lnTo>
                  <a:pt x="741" y="999"/>
                </a:lnTo>
              </a:path>
            </a:pathLst>
          </a:custGeom>
          <a:solidFill>
            <a:srgbClr val="395511"/>
          </a:solidFill>
          <a:ln w="36000">
            <a:solidFill>
              <a:srgbClr val="395511"/>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PlaceHolder 7"/>
          <p:cNvSpPr/>
          <p:nvPr/>
        </p:nvSpPr>
        <p:spPr>
          <a:xfrm>
            <a:off x="609840" y="2484000"/>
            <a:ext cx="10946520" cy="3587760"/>
          </a:xfrm>
          <a:prstGeom prst="rect">
            <a:avLst/>
          </a:prstGeom>
          <a:noFill/>
          <a:ln w="76320">
            <a:noFill/>
          </a:ln>
        </p:spPr>
        <p:style>
          <a:lnRef idx="0"/>
          <a:fillRef idx="0"/>
          <a:effectRef idx="0"/>
          <a:fontRef idx="minor"/>
        </p:style>
      </p:sp>
      <p:sp>
        <p:nvSpPr>
          <p:cNvPr id="272" name="PlaceHolder 10"/>
          <p:cNvSpPr/>
          <p:nvPr/>
        </p:nvSpPr>
        <p:spPr>
          <a:xfrm>
            <a:off x="609480" y="198000"/>
            <a:ext cx="10005840" cy="1058400"/>
          </a:xfrm>
          <a:prstGeom prst="rect">
            <a:avLst/>
          </a:prstGeom>
          <a:solidFill>
            <a:srgbClr val="8e86ae"/>
          </a:solidFill>
          <a:ln w="76320">
            <a:solidFill>
              <a:srgbClr val="55308d"/>
            </a:solidFill>
            <a:round/>
          </a:ln>
        </p:spPr>
        <p:style>
          <a:lnRef idx="0"/>
          <a:fillRef idx="0"/>
          <a:effectRef idx="0"/>
          <a:fontRef idx="minor"/>
        </p:style>
        <p:txBody>
          <a:bodyPr lIns="38160" rIns="38160" tIns="38160" bIns="38160" anchor="ctr">
            <a:noAutofit/>
          </a:bodyPr>
          <a:p>
            <a:pPr algn="ctr">
              <a:lnSpc>
                <a:spcPct val="100000"/>
              </a:lnSpc>
              <a:buNone/>
            </a:pPr>
            <a:r>
              <a:rPr b="1" lang="en-US" sz="3800" spc="-1" strike="noStrike">
                <a:solidFill>
                  <a:srgbClr val="ffe994"/>
                </a:solidFill>
                <a:latin typeface="Lato"/>
                <a:ea typeface="AppleSystemUIFont"/>
              </a:rPr>
              <a:t>Iba pang Nagtatag ng Repormasyon sa Europa</a:t>
            </a:r>
            <a:endParaRPr b="0" lang="en-PH" sz="3800" spc="-1" strike="noStrike">
              <a:latin typeface="Arial"/>
            </a:endParaRPr>
          </a:p>
        </p:txBody>
      </p:sp>
      <p:sp>
        <p:nvSpPr>
          <p:cNvPr id="273" name="PlaceHolder 1"/>
          <p:cNvSpPr>
            <a:spLocks noGrp="1"/>
          </p:cNvSpPr>
          <p:nvPr>
            <p:ph/>
          </p:nvPr>
        </p:nvSpPr>
        <p:spPr>
          <a:xfrm>
            <a:off x="609480" y="1604520"/>
            <a:ext cx="10972080" cy="3976920"/>
          </a:xfrm>
          <a:prstGeom prst="rect">
            <a:avLst/>
          </a:prstGeom>
          <a:noFill/>
          <a:ln w="0">
            <a:noFill/>
          </a:ln>
        </p:spPr>
        <p:txBody>
          <a:bodyPr lIns="0" rIns="0" tIns="0" bIns="0" anchor="t">
            <a:normAutofit/>
          </a:bodyPr>
          <a:p>
            <a:pPr algn="just">
              <a:lnSpc>
                <a:spcPct val="100000"/>
              </a:lnSpc>
              <a:spcBef>
                <a:spcPts val="1417"/>
              </a:spcBef>
              <a:buNone/>
            </a:pPr>
            <a:endParaRPr b="0" lang="en-PH" sz="3200" spc="-1" strike="noStrike">
              <a:latin typeface="Arial"/>
            </a:endParaRPr>
          </a:p>
          <a:p>
            <a:pPr algn="just">
              <a:lnSpc>
                <a:spcPct val="100000"/>
              </a:lnSpc>
              <a:spcBef>
                <a:spcPts val="1417"/>
              </a:spcBef>
              <a:buNone/>
            </a:pPr>
            <a:r>
              <a:rPr b="1" lang="en-PH" sz="2000" spc="-1" strike="noStrike">
                <a:latin typeface="Lato"/>
                <a:ea typeface="AppleSystemUIFont"/>
              </a:rPr>
              <a:t>Ang pagtutol ni Luther sa indulhensiya at pagkuwestiyon sa kapangyarihan ng Papa at sa iba pang patakaran ng Simbahan ay nag-udyok din sa ibang tao na magsimulang ilabas ang kanilang mga pag-aalinlangan tungkol sa Simbahan. Tunghayan natin sa talahanayan ang iba pang kilalang personalidad na naimpluwensiyahan ni Luther.</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PlaceHolder 13"/>
          <p:cNvSpPr/>
          <p:nvPr/>
        </p:nvSpPr>
        <p:spPr>
          <a:xfrm>
            <a:off x="609840" y="2484000"/>
            <a:ext cx="10946520" cy="3587760"/>
          </a:xfrm>
          <a:prstGeom prst="rect">
            <a:avLst/>
          </a:prstGeom>
          <a:noFill/>
          <a:ln w="76320">
            <a:noFill/>
          </a:ln>
        </p:spPr>
        <p:style>
          <a:lnRef idx="0"/>
          <a:fillRef idx="0"/>
          <a:effectRef idx="0"/>
          <a:fontRef idx="minor"/>
        </p:style>
      </p:sp>
      <p:sp>
        <p:nvSpPr>
          <p:cNvPr id="275" name="PlaceHolder 14"/>
          <p:cNvSpPr/>
          <p:nvPr/>
        </p:nvSpPr>
        <p:spPr>
          <a:xfrm>
            <a:off x="609480" y="198000"/>
            <a:ext cx="10005840" cy="1058400"/>
          </a:xfrm>
          <a:prstGeom prst="rect">
            <a:avLst/>
          </a:prstGeom>
          <a:solidFill>
            <a:srgbClr val="8e86ae"/>
          </a:solidFill>
          <a:ln w="76320">
            <a:solidFill>
              <a:srgbClr val="55308d"/>
            </a:solidFill>
            <a:round/>
          </a:ln>
        </p:spPr>
        <p:style>
          <a:lnRef idx="0"/>
          <a:fillRef idx="0"/>
          <a:effectRef idx="0"/>
          <a:fontRef idx="minor"/>
        </p:style>
        <p:txBody>
          <a:bodyPr lIns="38160" rIns="38160" tIns="38160" bIns="38160" anchor="ctr">
            <a:noAutofit/>
          </a:bodyPr>
          <a:p>
            <a:pPr algn="ctr">
              <a:lnSpc>
                <a:spcPct val="100000"/>
              </a:lnSpc>
              <a:buNone/>
            </a:pPr>
            <a:r>
              <a:rPr b="1" lang="en-US" sz="3800" spc="-1" strike="noStrike">
                <a:solidFill>
                  <a:srgbClr val="ffe994"/>
                </a:solidFill>
                <a:latin typeface="Lato"/>
                <a:ea typeface="AppleSystemUIFont"/>
              </a:rPr>
              <a:t>Iba pang Nagtatag ng Repormasyon sa Europa</a:t>
            </a:r>
            <a:endParaRPr b="0" lang="en-PH" sz="3800" spc="-1" strike="noStrike">
              <a:latin typeface="Arial"/>
            </a:endParaRPr>
          </a:p>
        </p:txBody>
      </p:sp>
      <p:graphicFrame>
        <p:nvGraphicFramePr>
          <p:cNvPr id="276" name=""/>
          <p:cNvGraphicFramePr/>
          <p:nvPr/>
        </p:nvGraphicFramePr>
        <p:xfrm>
          <a:off x="743760" y="1463040"/>
          <a:ext cx="10775880" cy="2620440"/>
        </p:xfrm>
        <a:graphic>
          <a:graphicData uri="http://schemas.openxmlformats.org/drawingml/2006/table">
            <a:tbl>
              <a:tblPr/>
              <a:tblGrid>
                <a:gridCol w="5387400"/>
                <a:gridCol w="5388840"/>
              </a:tblGrid>
              <a:tr h="517680">
                <a:tc gridSpan="2">
                  <a:txBody>
                    <a:bodyPr lIns="90000" rIns="90000" anchor="ctr">
                      <a:noAutofit/>
                    </a:bodyPr>
                    <a:p>
                      <a:pPr algn="ctr">
                        <a:lnSpc>
                          <a:spcPct val="100000"/>
                        </a:lnSpc>
                        <a:buNone/>
                      </a:pPr>
                      <a:r>
                        <a:rPr b="1" lang="en-PH" sz="2000" spc="-1" strike="noStrike">
                          <a:solidFill>
                            <a:srgbClr val="fff5ce"/>
                          </a:solidFill>
                          <a:latin typeface="Lato"/>
                          <a:ea typeface="AppleSystemUIFont"/>
                        </a:rPr>
                        <a:t>Repormasyon ni John Calvin</a:t>
                      </a:r>
                      <a:endParaRPr b="0" lang="en-PH" sz="20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bf0041"/>
                    </a:solidFill>
                  </a:tcPr>
                </a:tc>
                <a:tc hMerge="1">
                  <a:tcPr anchor="t" marL="90000" marR="90000">
                    <a:solidFill>
                      <a:srgbClr val="729fcf"/>
                    </a:solidFill>
                  </a:tcPr>
                </a:tc>
              </a:tr>
              <a:tr h="549360">
                <a:tc>
                  <a:txBody>
                    <a:bodyPr lIns="90000" rIns="90000" anchor="ctr">
                      <a:noAutofit/>
                    </a:bodyPr>
                    <a:p>
                      <a:pPr>
                        <a:lnSpc>
                          <a:spcPct val="100000"/>
                        </a:lnSpc>
                        <a:buNone/>
                      </a:pPr>
                      <a:r>
                        <a:rPr b="1" lang="en-PH" sz="2000" spc="-1" strike="noStrike">
                          <a:latin typeface="Lato"/>
                          <a:ea typeface="AppleSystemUIFont"/>
                        </a:rPr>
                        <a:t>Relihiyon: Calvinism</a:t>
                      </a:r>
                      <a:endParaRPr b="0" lang="en-PH" sz="20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7d1d5"/>
                    </a:solidFill>
                  </a:tcPr>
                </a:tc>
                <a:tc>
                  <a:txBody>
                    <a:bodyPr lIns="90000" rIns="90000" anchor="ctr">
                      <a:noAutofit/>
                    </a:bodyPr>
                    <a:p>
                      <a:pPr>
                        <a:lnSpc>
                          <a:spcPct val="100000"/>
                        </a:lnSpc>
                        <a:buNone/>
                      </a:pPr>
                      <a:r>
                        <a:rPr b="1" lang="en-PH" sz="2000" spc="-1" strike="noStrike">
                          <a:latin typeface="Lato"/>
                          <a:ea typeface="AppleSystemUIFont"/>
                        </a:rPr>
                        <a:t>Nagtatag: John Calvin</a:t>
                      </a:r>
                      <a:endParaRPr b="0" lang="en-PH" sz="20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7d1d5"/>
                    </a:solidFill>
                  </a:tcPr>
                </a:tc>
              </a:tr>
              <a:tr h="1553760">
                <a:tc gridSpan="2">
                  <a:txBody>
                    <a:bodyPr lIns="90000" rIns="90000" anchor="ctr">
                      <a:noAutofit/>
                    </a:bodyPr>
                    <a:p>
                      <a:pPr algn="just">
                        <a:lnSpc>
                          <a:spcPct val="100000"/>
                        </a:lnSpc>
                        <a:buNone/>
                      </a:pPr>
                      <a:r>
                        <a:rPr b="1" lang="en-PH" sz="2000" spc="-1" strike="noStrike">
                          <a:latin typeface="Lato"/>
                        </a:rPr>
                        <a:t>Mga pangunahing-aral:</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latin typeface="Lato"/>
                        </a:rPr>
                        <a:t>1. Naniniwala siya sa ideya ng predestination, isang ideya na ang Diyos ang nakaaalam kung sino ang dapat tumanggap ng kaligtasan.</a:t>
                      </a:r>
                      <a:endParaRPr b="0" lang="en-PH" sz="2000" spc="-1" strike="noStrike">
                        <a:latin typeface="Arial"/>
                      </a:endParaRPr>
                    </a:p>
                    <a:p>
                      <a:pPr algn="just">
                        <a:lnSpc>
                          <a:spcPct val="100000"/>
                        </a:lnSpc>
                        <a:buNone/>
                      </a:pPr>
                      <a:r>
                        <a:rPr b="1" lang="en-PH" sz="2000" spc="-1" strike="noStrike">
                          <a:latin typeface="Lato"/>
                        </a:rPr>
                        <a:t>2. Katulad ni Martin Luther, naniniwala si Calvin na ang kaligtasan ay maaaring matamo lamang sa pamamagitan ng pananampalataya.</a:t>
                      </a:r>
                      <a:endParaRPr b="0" lang="en-PH" sz="2000" spc="-1" strike="noStrike">
                        <a:latin typeface="Arial"/>
                      </a:endParaRPr>
                    </a:p>
                    <a:p>
                      <a:pPr algn="just">
                        <a:lnSpc>
                          <a:spcPct val="100000"/>
                        </a:lnSpc>
                        <a:buNone/>
                      </a:pPr>
                      <a:r>
                        <a:rPr b="1" lang="en-PH" sz="2000" spc="-1" strike="noStrike">
                          <a:latin typeface="Lato"/>
                        </a:rPr>
                        <a:t>3. Naniniwala rin siya na ang Bibliya lamang ang makapagbibigay ng katotohanan tungkol sa relihiyon ngunit kaniyang idinagdag na ang Diyos ay makapangyarihan sa lahat at ang mga tao ay likas na makasalanan.</a:t>
                      </a:r>
                      <a:endParaRPr b="0" lang="en-PH" sz="20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f5ce"/>
                    </a:solidFill>
                  </a:tcPr>
                </a:tc>
                <a:tc hMerge="1">
                  <a:tcPr anchor="t" marL="90000" marR="90000">
                    <a:solidFill>
                      <a:srgbClr val="729fcf"/>
                    </a:solidFill>
                  </a:tcPr>
                </a:tc>
              </a:tr>
            </a:tbl>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PlaceHolder 15"/>
          <p:cNvSpPr/>
          <p:nvPr/>
        </p:nvSpPr>
        <p:spPr>
          <a:xfrm>
            <a:off x="609840" y="2484000"/>
            <a:ext cx="10946520" cy="3587760"/>
          </a:xfrm>
          <a:prstGeom prst="rect">
            <a:avLst/>
          </a:prstGeom>
          <a:noFill/>
          <a:ln w="76320">
            <a:noFill/>
          </a:ln>
        </p:spPr>
        <p:style>
          <a:lnRef idx="0"/>
          <a:fillRef idx="0"/>
          <a:effectRef idx="0"/>
          <a:fontRef idx="minor"/>
        </p:style>
      </p:sp>
      <p:sp>
        <p:nvSpPr>
          <p:cNvPr id="278" name="PlaceHolder 16"/>
          <p:cNvSpPr/>
          <p:nvPr/>
        </p:nvSpPr>
        <p:spPr>
          <a:xfrm>
            <a:off x="609480" y="198000"/>
            <a:ext cx="10005840" cy="1058400"/>
          </a:xfrm>
          <a:prstGeom prst="rect">
            <a:avLst/>
          </a:prstGeom>
          <a:solidFill>
            <a:srgbClr val="8e86ae"/>
          </a:solidFill>
          <a:ln w="76320">
            <a:solidFill>
              <a:srgbClr val="55308d"/>
            </a:solidFill>
            <a:round/>
          </a:ln>
        </p:spPr>
        <p:style>
          <a:lnRef idx="0"/>
          <a:fillRef idx="0"/>
          <a:effectRef idx="0"/>
          <a:fontRef idx="minor"/>
        </p:style>
        <p:txBody>
          <a:bodyPr lIns="38160" rIns="38160" tIns="38160" bIns="38160" anchor="ctr">
            <a:noAutofit/>
          </a:bodyPr>
          <a:p>
            <a:pPr algn="ctr">
              <a:lnSpc>
                <a:spcPct val="100000"/>
              </a:lnSpc>
              <a:buNone/>
            </a:pPr>
            <a:r>
              <a:rPr b="1" lang="en-US" sz="3800" spc="-1" strike="noStrike">
                <a:solidFill>
                  <a:srgbClr val="ffe994"/>
                </a:solidFill>
                <a:latin typeface="Lato"/>
                <a:ea typeface="AppleSystemUIFont"/>
              </a:rPr>
              <a:t>Iba pang Nagtatag ng Repormasyon sa Europa</a:t>
            </a:r>
            <a:endParaRPr b="0" lang="en-PH" sz="3800" spc="-1" strike="noStrike">
              <a:latin typeface="Arial"/>
            </a:endParaRPr>
          </a:p>
        </p:txBody>
      </p:sp>
      <p:graphicFrame>
        <p:nvGraphicFramePr>
          <p:cNvPr id="279" name=""/>
          <p:cNvGraphicFramePr/>
          <p:nvPr/>
        </p:nvGraphicFramePr>
        <p:xfrm>
          <a:off x="743760" y="1463040"/>
          <a:ext cx="10775880" cy="2620440"/>
        </p:xfrm>
        <a:graphic>
          <a:graphicData uri="http://schemas.openxmlformats.org/drawingml/2006/table">
            <a:tbl>
              <a:tblPr/>
              <a:tblGrid>
                <a:gridCol w="5387400"/>
                <a:gridCol w="5388840"/>
              </a:tblGrid>
              <a:tr h="517680">
                <a:tc gridSpan="2">
                  <a:txBody>
                    <a:bodyPr lIns="90000" rIns="90000" anchor="ctr">
                      <a:noAutofit/>
                    </a:bodyPr>
                    <a:p>
                      <a:pPr algn="ctr">
                        <a:lnSpc>
                          <a:spcPct val="100000"/>
                        </a:lnSpc>
                        <a:buNone/>
                      </a:pPr>
                      <a:r>
                        <a:rPr b="1" lang="en-PH" sz="2000" spc="-1" strike="noStrike">
                          <a:solidFill>
                            <a:srgbClr val="fff5ce"/>
                          </a:solidFill>
                          <a:latin typeface="Lato"/>
                          <a:ea typeface="AppleSystemUIFont"/>
                        </a:rPr>
                        <a:t>Repormasyon sa England</a:t>
                      </a:r>
                      <a:endParaRPr b="0" lang="en-PH" sz="20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bf0041"/>
                    </a:solidFill>
                  </a:tcPr>
                </a:tc>
                <a:tc hMerge="1">
                  <a:tcPr anchor="t" marL="90000" marR="90000">
                    <a:solidFill>
                      <a:srgbClr val="729fcf"/>
                    </a:solidFill>
                  </a:tcPr>
                </a:tc>
              </a:tr>
              <a:tr h="549360">
                <a:tc>
                  <a:txBody>
                    <a:bodyPr lIns="90000" rIns="90000" anchor="ctr">
                      <a:noAutofit/>
                    </a:bodyPr>
                    <a:p>
                      <a:pPr>
                        <a:lnSpc>
                          <a:spcPct val="100000"/>
                        </a:lnSpc>
                        <a:buNone/>
                      </a:pPr>
                      <a:r>
                        <a:rPr b="1" lang="en-PH" sz="2000" spc="-1" strike="noStrike">
                          <a:latin typeface="Lato"/>
                          <a:ea typeface="AppleSystemUIFont"/>
                        </a:rPr>
                        <a:t>Relihiyon: Anglican Church</a:t>
                      </a:r>
                      <a:endParaRPr b="0" lang="en-PH" sz="20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7d1d5"/>
                    </a:solidFill>
                  </a:tcPr>
                </a:tc>
                <a:tc>
                  <a:txBody>
                    <a:bodyPr lIns="90000" rIns="90000" anchor="ctr">
                      <a:noAutofit/>
                    </a:bodyPr>
                    <a:p>
                      <a:pPr>
                        <a:lnSpc>
                          <a:spcPct val="100000"/>
                        </a:lnSpc>
                        <a:buNone/>
                      </a:pPr>
                      <a:r>
                        <a:rPr b="1" lang="en-PH" sz="2000" spc="-1" strike="noStrike">
                          <a:latin typeface="Lato"/>
                          <a:ea typeface="AppleSystemUIFont"/>
                        </a:rPr>
                        <a:t>Nagtatag: Haring Henry VIII</a:t>
                      </a:r>
                      <a:endParaRPr b="0" lang="en-PH" sz="20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7d1d5"/>
                    </a:solidFill>
                  </a:tcPr>
                </a:tc>
              </a:tr>
              <a:tr h="1553760">
                <a:tc gridSpan="2">
                  <a:txBody>
                    <a:bodyPr lIns="90000" rIns="90000" anchor="ctr">
                      <a:noAutofit/>
                    </a:bodyPr>
                    <a:p>
                      <a:pPr algn="just">
                        <a:lnSpc>
                          <a:spcPct val="100000"/>
                        </a:lnSpc>
                        <a:buNone/>
                      </a:pPr>
                      <a:r>
                        <a:rPr b="1" lang="en-PH" sz="2000" spc="-1" strike="noStrike">
                          <a:latin typeface="Lato"/>
                          <a:ea typeface="AppleSystemUIFont"/>
                        </a:rPr>
                        <a:t>Dahilan: Gustong ipawalang bisa ang kaniyang kasal kay Catherine of Aragon sa kadahilanang gusto niyang magkaroon ng anak na lalaki bilang magiging tagapagmana niya. Tinanggihan ni Papa Clement VII na ipawalang bisa ang kasal kaya hinimok ni Haring Henry VIII ang Parlamento na aprubahan ang paghihiwalay ng Simbahan sa Rome.</a:t>
                      </a:r>
                      <a:endParaRPr b="0" lang="en-PH" sz="20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ff5ce"/>
                    </a:solidFill>
                  </a:tcPr>
                </a:tc>
                <a:tc hMerge="1">
                  <a:tcPr anchor="t" marL="90000" marR="90000">
                    <a:solidFill>
                      <a:srgbClr val="729fcf"/>
                    </a:solidFill>
                  </a:tcPr>
                </a:tc>
              </a:tr>
            </a:tbl>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PlaceHolder 17"/>
          <p:cNvSpPr/>
          <p:nvPr/>
        </p:nvSpPr>
        <p:spPr>
          <a:xfrm>
            <a:off x="609840" y="2484000"/>
            <a:ext cx="10946520" cy="3587760"/>
          </a:xfrm>
          <a:prstGeom prst="rect">
            <a:avLst/>
          </a:prstGeom>
          <a:noFill/>
          <a:ln w="76320">
            <a:noFill/>
          </a:ln>
        </p:spPr>
        <p:style>
          <a:lnRef idx="0"/>
          <a:fillRef idx="0"/>
          <a:effectRef idx="0"/>
          <a:fontRef idx="minor"/>
        </p:style>
      </p:sp>
      <p:sp>
        <p:nvSpPr>
          <p:cNvPr id="281" name="PlaceHolder 18"/>
          <p:cNvSpPr/>
          <p:nvPr/>
        </p:nvSpPr>
        <p:spPr>
          <a:xfrm>
            <a:off x="609480" y="198000"/>
            <a:ext cx="10005840" cy="1058400"/>
          </a:xfrm>
          <a:prstGeom prst="rect">
            <a:avLst/>
          </a:prstGeom>
          <a:solidFill>
            <a:srgbClr val="8e86ae"/>
          </a:solidFill>
          <a:ln w="76320">
            <a:solidFill>
              <a:srgbClr val="55308d"/>
            </a:solidFill>
            <a:round/>
          </a:ln>
        </p:spPr>
        <p:style>
          <a:lnRef idx="0"/>
          <a:fillRef idx="0"/>
          <a:effectRef idx="0"/>
          <a:fontRef idx="minor"/>
        </p:style>
        <p:txBody>
          <a:bodyPr lIns="38160" rIns="38160" tIns="38160" bIns="38160" anchor="ctr">
            <a:noAutofit/>
          </a:bodyPr>
          <a:p>
            <a:pPr algn="ctr">
              <a:lnSpc>
                <a:spcPct val="100000"/>
              </a:lnSpc>
              <a:buNone/>
            </a:pPr>
            <a:r>
              <a:rPr b="1" lang="en-US" sz="3600" spc="-1" strike="noStrike">
                <a:solidFill>
                  <a:srgbClr val="ffe994"/>
                </a:solidFill>
                <a:latin typeface="Lato"/>
                <a:ea typeface="AppleSystemUIFont"/>
              </a:rPr>
              <a:t>Ang Kontra-Repormasyon ng Simbahang Katoliko</a:t>
            </a:r>
            <a:endParaRPr b="0" lang="en-PH" sz="3600" spc="-1" strike="noStrike">
              <a:latin typeface="Arial"/>
            </a:endParaRPr>
          </a:p>
        </p:txBody>
      </p:sp>
      <p:sp>
        <p:nvSpPr>
          <p:cNvPr id="282" name="PlaceHolder 1"/>
          <p:cNvSpPr>
            <a:spLocks noGrp="1"/>
          </p:cNvSpPr>
          <p:nvPr>
            <p:ph/>
          </p:nvPr>
        </p:nvSpPr>
        <p:spPr>
          <a:xfrm>
            <a:off x="609480" y="1604520"/>
            <a:ext cx="10972080" cy="3976920"/>
          </a:xfrm>
          <a:prstGeom prst="rect">
            <a:avLst/>
          </a:prstGeom>
          <a:noFill/>
          <a:ln w="0">
            <a:noFill/>
          </a:ln>
        </p:spPr>
        <p:txBody>
          <a:bodyPr lIns="0" rIns="0" tIns="0" bIns="0" anchor="t">
            <a:normAutofit/>
          </a:bodyPr>
          <a:p>
            <a:pPr algn="just">
              <a:lnSpc>
                <a:spcPct val="100000"/>
              </a:lnSpc>
              <a:spcBef>
                <a:spcPts val="1417"/>
              </a:spcBef>
              <a:buNone/>
            </a:pPr>
            <a:endParaRPr b="0" lang="en-PH" sz="3200" spc="-1" strike="noStrike">
              <a:latin typeface="Arial"/>
            </a:endParaRPr>
          </a:p>
          <a:p>
            <a:pPr algn="just">
              <a:lnSpc>
                <a:spcPct val="100000"/>
              </a:lnSpc>
              <a:spcBef>
                <a:spcPts val="1417"/>
              </a:spcBef>
              <a:buNone/>
            </a:pPr>
            <a:r>
              <a:rPr b="1" lang="en-PH" sz="2000" spc="-1" strike="noStrike">
                <a:latin typeface="Lato"/>
                <a:ea typeface="AppleSystemUIFont"/>
              </a:rPr>
              <a:t>Dahil sa naging lawak ng impluwensiya ng Protestantismo, umisip ng mga paraan ang Simbahang Katoliko upang muling linisin at pasiglahin ang Katolisismo sa Europa. Pinulong ng Santo Papa ang mga lider ng Simbahan sa Hilagang Italy upang pag-usapan ang mga problema na kinakaharap ng Simbahan sa pamamagitan ng Konseho ng Trent (Council of Trent). Tunghayan natin sa pamamagitan ng concept map na ito ang mga reporma na ginawa ng Simbahang Katoliko.</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PlaceHolder 19"/>
          <p:cNvSpPr/>
          <p:nvPr/>
        </p:nvSpPr>
        <p:spPr>
          <a:xfrm>
            <a:off x="609840" y="2484000"/>
            <a:ext cx="10946520" cy="3587760"/>
          </a:xfrm>
          <a:prstGeom prst="rect">
            <a:avLst/>
          </a:prstGeom>
          <a:noFill/>
          <a:ln w="76320">
            <a:noFill/>
          </a:ln>
        </p:spPr>
        <p:style>
          <a:lnRef idx="0"/>
          <a:fillRef idx="0"/>
          <a:effectRef idx="0"/>
          <a:fontRef idx="minor"/>
        </p:style>
      </p:sp>
      <p:sp>
        <p:nvSpPr>
          <p:cNvPr id="284" name="PlaceHolder 20"/>
          <p:cNvSpPr/>
          <p:nvPr/>
        </p:nvSpPr>
        <p:spPr>
          <a:xfrm>
            <a:off x="609480" y="198000"/>
            <a:ext cx="10005840" cy="1058400"/>
          </a:xfrm>
          <a:prstGeom prst="rect">
            <a:avLst/>
          </a:prstGeom>
          <a:solidFill>
            <a:srgbClr val="8e86ae"/>
          </a:solidFill>
          <a:ln w="76320">
            <a:solidFill>
              <a:srgbClr val="55308d"/>
            </a:solidFill>
            <a:round/>
          </a:ln>
        </p:spPr>
        <p:style>
          <a:lnRef idx="0"/>
          <a:fillRef idx="0"/>
          <a:effectRef idx="0"/>
          <a:fontRef idx="minor"/>
        </p:style>
        <p:txBody>
          <a:bodyPr lIns="38160" rIns="38160" tIns="38160" bIns="38160" anchor="ctr">
            <a:noAutofit/>
          </a:bodyPr>
          <a:p>
            <a:pPr algn="ctr">
              <a:lnSpc>
                <a:spcPct val="100000"/>
              </a:lnSpc>
              <a:buNone/>
            </a:pPr>
            <a:r>
              <a:rPr b="1" lang="en-US" sz="3600" spc="-1" strike="noStrike">
                <a:solidFill>
                  <a:srgbClr val="ffe994"/>
                </a:solidFill>
                <a:latin typeface="Lato"/>
                <a:ea typeface="AppleSystemUIFont"/>
              </a:rPr>
              <a:t>Ang Kontra-Repormasyon ng Simbahang Katoliko</a:t>
            </a:r>
            <a:endParaRPr b="0" lang="en-PH" sz="3600" spc="-1" strike="noStrike">
              <a:latin typeface="Arial"/>
            </a:endParaRPr>
          </a:p>
        </p:txBody>
      </p:sp>
      <p:graphicFrame>
        <p:nvGraphicFramePr>
          <p:cNvPr id="285" name=""/>
          <p:cNvGraphicFramePr/>
          <p:nvPr/>
        </p:nvGraphicFramePr>
        <p:xfrm>
          <a:off x="657360" y="1416600"/>
          <a:ext cx="10862280" cy="4416480"/>
        </p:xfrm>
        <a:graphic>
          <a:graphicData uri="http://schemas.openxmlformats.org/drawingml/2006/table">
            <a:tbl>
              <a:tblPr/>
              <a:tblGrid>
                <a:gridCol w="5430600"/>
                <a:gridCol w="5432040"/>
              </a:tblGrid>
              <a:tr h="509400">
                <a:tc gridSpan="2">
                  <a:txBody>
                    <a:bodyPr lIns="90000" rIns="90000" anchor="ctr">
                      <a:noAutofit/>
                    </a:bodyPr>
                    <a:p>
                      <a:pPr algn="ctr">
                        <a:lnSpc>
                          <a:spcPct val="100000"/>
                        </a:lnSpc>
                        <a:buNone/>
                      </a:pPr>
                      <a:r>
                        <a:rPr b="1" lang="en-PH" sz="2200" spc="-1" strike="noStrike">
                          <a:solidFill>
                            <a:srgbClr val="fff5ce"/>
                          </a:solidFill>
                          <a:latin typeface="Lato"/>
                          <a:ea typeface="AppleSystemUIFont"/>
                        </a:rPr>
                        <a:t>KONTRA-REPORMASYON Konseho ng Trent (1545)</a:t>
                      </a:r>
                      <a:endParaRPr b="0" lang="en-PH" sz="22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bf0041"/>
                    </a:solidFill>
                  </a:tcPr>
                </a:tc>
                <a:tc hMerge="1">
                  <a:tcPr anchor="t" marL="90000" marR="90000">
                    <a:solidFill>
                      <a:srgbClr val="729fcf"/>
                    </a:solidFill>
                  </a:tcPr>
                </a:tc>
              </a:tr>
              <a:tr h="547560">
                <a:tc>
                  <a:txBody>
                    <a:bodyPr lIns="90000" rIns="90000" anchor="ctr">
                      <a:noAutofit/>
                    </a:bodyPr>
                    <a:p>
                      <a:pPr>
                        <a:lnSpc>
                          <a:spcPct val="100000"/>
                        </a:lnSpc>
                        <a:buNone/>
                      </a:pPr>
                      <a:r>
                        <a:rPr b="1" lang="en-PH" sz="1600" spc="-1" strike="noStrike">
                          <a:latin typeface="Lato"/>
                          <a:ea typeface="AppleSystemUIFont"/>
                        </a:rPr>
                        <a:t>Mga pangunahing aral na ipinagpatuloy ng Simbahang Katoliko:</a:t>
                      </a:r>
                      <a:endParaRPr b="0" lang="en-PH" sz="16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7d1d5"/>
                    </a:solidFill>
                  </a:tcPr>
                </a:tc>
                <a:tc>
                  <a:txBody>
                    <a:bodyPr lIns="90000" rIns="90000" anchor="ctr">
                      <a:noAutofit/>
                    </a:bodyPr>
                    <a:p>
                      <a:pPr>
                        <a:lnSpc>
                          <a:spcPct val="100000"/>
                        </a:lnSpc>
                        <a:buNone/>
                      </a:pPr>
                      <a:r>
                        <a:rPr b="1" lang="en-PH" sz="1600" spc="-1" strike="noStrike">
                          <a:latin typeface="Lato"/>
                          <a:ea typeface="AppleSystemUIFont"/>
                        </a:rPr>
                        <a:t>Mga repormang ipinatupad ng Simbahang Katoliko:</a:t>
                      </a:r>
                      <a:endParaRPr b="0" lang="en-PH" sz="1600" spc="-1" strike="noStrike">
                        <a:latin typeface="Arial"/>
                      </a:endParaRPr>
                    </a:p>
                  </a:txBody>
                  <a:tcPr anchor="ctr" marL="90000" marR="90000">
                    <a:lnL w="720">
                      <a:solidFill>
                        <a:srgbClr val="ffffff"/>
                      </a:solidFill>
                    </a:lnL>
                    <a:lnR w="720">
                      <a:solidFill>
                        <a:srgbClr val="ffffff"/>
                      </a:solidFill>
                    </a:lnR>
                    <a:lnT w="720">
                      <a:solidFill>
                        <a:srgbClr val="ffffff"/>
                      </a:solidFill>
                    </a:lnT>
                    <a:lnB w="720">
                      <a:solidFill>
                        <a:srgbClr val="ffffff"/>
                      </a:solidFill>
                    </a:lnB>
                    <a:solidFill>
                      <a:srgbClr val="f7d1d5"/>
                    </a:solidFill>
                  </a:tcPr>
                </a:tc>
              </a:tr>
              <a:tr h="3359880">
                <a:tc>
                  <a:txBody>
                    <a:bodyPr lIns="90000" rIns="90000" anchor="t">
                      <a:noAutofit/>
                    </a:bodyPr>
                    <a:p>
                      <a:pPr algn="just">
                        <a:lnSpc>
                          <a:spcPct val="100000"/>
                        </a:lnSpc>
                        <a:buNone/>
                      </a:pPr>
                      <a:r>
                        <a:rPr b="1" lang="en-PH" sz="1600" spc="-1" strike="noStrike">
                          <a:latin typeface="Lato"/>
                        </a:rPr>
                        <a:t>1. Tanging Simbahan lamang ang magpapaliwanag sa nilalaman ng Bibliya.</a:t>
                      </a:r>
                      <a:endParaRPr b="0" lang="en-PH" sz="1600" spc="-1" strike="noStrike">
                        <a:latin typeface="Arial"/>
                      </a:endParaRPr>
                    </a:p>
                    <a:p>
                      <a:pPr algn="just">
                        <a:lnSpc>
                          <a:spcPct val="100000"/>
                        </a:lnSpc>
                        <a:buNone/>
                      </a:pPr>
                      <a:r>
                        <a:rPr b="1" lang="en-PH" sz="1600" spc="-1" strike="noStrike">
                          <a:latin typeface="Lato"/>
                        </a:rPr>
                        <a:t>2. Ang pananampalataya at mabuting gawa ay parehong magbibigay ng kaligtasan.</a:t>
                      </a:r>
                      <a:endParaRPr b="0" lang="en-PH" sz="1600" spc="-1" strike="noStrike">
                        <a:latin typeface="Arial"/>
                      </a:endParaRPr>
                    </a:p>
                    <a:p>
                      <a:pPr algn="just">
                        <a:lnSpc>
                          <a:spcPct val="100000"/>
                        </a:lnSpc>
                        <a:buNone/>
                      </a:pPr>
                      <a:r>
                        <a:rPr b="1" lang="en-PH" sz="1600" spc="-1" strike="noStrike">
                          <a:latin typeface="Lato"/>
                        </a:rPr>
                        <a:t>3. Ang Santo Papa ang pinakamataas at pinal na awtoridad sa Simbahan.</a:t>
                      </a:r>
                      <a:endParaRPr b="0" lang="en-PH" sz="1600" spc="-1" strike="noStrike">
                        <a:latin typeface="Arial"/>
                      </a:endParaRPr>
                    </a:p>
                    <a:p>
                      <a:pPr algn="just">
                        <a:lnSpc>
                          <a:spcPct val="100000"/>
                        </a:lnSpc>
                        <a:buNone/>
                      </a:pPr>
                      <a:r>
                        <a:rPr b="1" lang="en-PH" sz="1600" spc="-1" strike="noStrike">
                          <a:latin typeface="Lato"/>
                        </a:rPr>
                        <a:t>4. Ang mga ritwal sa Simbahan ay mananatiling kabahagi ng pananampalatayang Katoliko, at ang mga pari ay hindi pinahihintulutang mag-asawa.</a:t>
                      </a:r>
                      <a:endParaRPr b="0" lang="en-PH" sz="16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fff5ce"/>
                    </a:solidFill>
                  </a:tcPr>
                </a:tc>
                <a:tc>
                  <a:txBody>
                    <a:bodyPr lIns="90000" rIns="90000" anchor="t">
                      <a:noAutofit/>
                    </a:bodyPr>
                    <a:p>
                      <a:pPr algn="just">
                        <a:lnSpc>
                          <a:spcPct val="100000"/>
                        </a:lnSpc>
                        <a:buNone/>
                      </a:pPr>
                      <a:r>
                        <a:rPr b="1" lang="en-PH" sz="1400" spc="-1" strike="noStrike">
                          <a:latin typeface="Lato"/>
                        </a:rPr>
                        <a:t>- Ipinagbawal ang pagbebenta ng indulhensiya at ipinairal ang estriktong disiplina para sa kaparian.</a:t>
                      </a:r>
                      <a:endParaRPr b="0" lang="en-PH" sz="1400" spc="-1" strike="noStrike">
                        <a:latin typeface="Arial"/>
                      </a:endParaRPr>
                    </a:p>
                    <a:p>
                      <a:pPr algn="just">
                        <a:lnSpc>
                          <a:spcPct val="100000"/>
                        </a:lnSpc>
                        <a:buNone/>
                      </a:pPr>
                      <a:r>
                        <a:rPr b="1" lang="en-PH" sz="1400" spc="-1" strike="noStrike">
                          <a:latin typeface="Lato"/>
                        </a:rPr>
                        <a:t>- Masusing pinili ang mga taong nais pumasok sa Simbahan at nagbukas ng mga seminaryo na siyang magbibigay ng pagsasanay sa mga pari.</a:t>
                      </a:r>
                      <a:endParaRPr b="0" lang="en-PH" sz="1400" spc="-1" strike="noStrike">
                        <a:latin typeface="Arial"/>
                      </a:endParaRPr>
                    </a:p>
                    <a:p>
                      <a:pPr algn="just">
                        <a:lnSpc>
                          <a:spcPct val="100000"/>
                        </a:lnSpc>
                        <a:buNone/>
                      </a:pPr>
                      <a:r>
                        <a:rPr b="1" lang="en-PH" sz="1400" spc="-1" strike="noStrike">
                          <a:latin typeface="Lato"/>
                        </a:rPr>
                        <a:t>- Pinairal ang inquisition na nanakot sa mga Protestante ng kamatayan o pagkakulong.</a:t>
                      </a:r>
                      <a:endParaRPr b="0" lang="en-PH" sz="1400" spc="-1" strike="noStrike">
                        <a:latin typeface="Arial"/>
                      </a:endParaRPr>
                    </a:p>
                    <a:p>
                      <a:pPr algn="just">
                        <a:lnSpc>
                          <a:spcPct val="100000"/>
                        </a:lnSpc>
                        <a:buNone/>
                      </a:pPr>
                      <a:r>
                        <a:rPr b="1" lang="en-PH" sz="1400" spc="-1" strike="noStrike">
                          <a:latin typeface="Lato"/>
                        </a:rPr>
                        <a:t>- Nagpalabas ng listahan na tinatawag na Index Lirorum Prohibitorum o Index. Ito ay listahan ng mga aklat na bawal basahin ng mga Katoliko.</a:t>
                      </a:r>
                      <a:endParaRPr b="0" lang="en-PH" sz="1400" spc="-1" strike="noStrike">
                        <a:latin typeface="Arial"/>
                      </a:endParaRPr>
                    </a:p>
                    <a:p>
                      <a:pPr algn="just">
                        <a:lnSpc>
                          <a:spcPct val="100000"/>
                        </a:lnSpc>
                        <a:buNone/>
                      </a:pPr>
                      <a:r>
                        <a:rPr b="1" lang="en-PH" sz="1400" spc="-1" strike="noStrike">
                          <a:latin typeface="Lato"/>
                        </a:rPr>
                        <a:t>- Nagtatag din ang Simbahan ng bagong orden sa relihiyon upang pagsilbihan ang Simbahan at upang ikalat ang mga aral ng Katolisismo. Ang pinakauna sa mga orden ay Society of Jesus ng mga Heswita. Ang Society of Jesus ay pinasimulan ng isang maharlikang Espanyol na nagngangalang Ignatius Loyola at inaprubahan ng Papa noong 1540.</a:t>
                      </a:r>
                      <a:endParaRPr b="0" lang="en-PH" sz="14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fff5ce"/>
                    </a:solidFill>
                  </a:tcPr>
                </a:tc>
              </a:tr>
            </a:tbl>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7846</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2023-07-21T11:35:35Z</dcterms:modified>
  <cp:revision>3522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