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B355E8A0-1E1D-4842-B282-B1C4B133C87A}"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DF6B05A-5B94-40D5-B1EF-CE23EA4B1C13}"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E6CBB6F3-88EC-4CAD-BB94-ACDAE897A695}"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ECEADC3F-0F83-4275-99F0-74388D2F14C6}"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EB629F6F-3DC2-4916-AFFE-06DB51803F52}"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577A4731-17FD-4134-93EA-86BF5F23291C}"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0BBEB84-1022-4C73-8DAB-0483E36D02CE}"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BC0A1FDA-0634-4F3F-A349-22A3BD6DE6D4}"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04774E9-3892-446A-BE2E-6E0CB9BCD2C6}"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E15B4DCD-C5F3-4E30-A232-BC1473877BA3}"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31DB585-8FCE-4C51-A8EF-AC94FDECC8E5}"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DF51495-7796-4923-94DD-6D3236FE3B73}"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D47A2544-AF61-40DD-BD4B-7BD37B6F3914}"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1E2C503-C88C-4550-A911-2C3BFADE1CE6}"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CDABBC8C-970D-4166-864C-88D75891EE7E}"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08C1B0FB-A845-46CD-9C6E-DE905117EF80}"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5696CE99-F6C7-487A-907E-0E4C4DD3553C}"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1CE5DCAF-9180-496E-B351-D9899DD881C6}"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C108E6D7-8D0E-4C14-8774-00226477A79C}"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5CF229B7-D3B1-44B2-8BEA-16E08B1867D9}"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640A7E49-DBF1-4E9E-A505-41B71927DFAA}"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322800BC-6C83-4ACF-9610-E4687CF33D88}"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DC1E1DF-0EB7-46F6-B2AE-C5C7BF2980A4}"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602FC06B-C174-4FA8-837D-F1C75C7FE1D4}"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5542610F-4E9E-4010-B892-D19CB7D77DF0}"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5E130995-FAE8-4A1C-9127-916BC037A7B8}"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E84338B2-6918-4749-8908-F9C4B9383E34}"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D92A44EF-A574-4BC4-A9B0-5A1EBE334990}"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7059519A-796E-474A-A1EF-13F1E1C68D78}"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3CCB02BE-4EE4-47DD-B40A-F3C3A7B6E960}"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6F3ADD93-D1F2-4132-91B6-F30D09159EB2}"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154008B0-B939-4BCD-9DE7-785DCE43B5FC}"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1D222387-8481-432B-AF1D-4552320443B0}"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0FE73B9-03B5-4D64-AD52-9EE27B8FD559}"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01EE8C5-CA3A-400B-98A8-3B92EFA40D5D}"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B6E7D3F-4D07-467F-A8ED-0BC2E568F979}"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FA725871-7277-42A0-962E-9BED214581AC}"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CCEEDF48-9DEE-498B-8695-BA6257E98D8C}"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1F92D2E1-37FC-40A6-B721-4D03CF015F69}"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140000" y="2988000"/>
            <a:ext cx="740484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Ako at ang Pagiging Pilipino Ko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839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76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Ako at ang Pagiging Pilipino Ko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36" name="" descr=""/>
          <p:cNvPicPr/>
          <p:nvPr/>
        </p:nvPicPr>
        <p:blipFill>
          <a:blip r:embed="rId1"/>
          <a:stretch/>
        </p:blipFill>
        <p:spPr>
          <a:xfrm>
            <a:off x="7380000" y="1440000"/>
            <a:ext cx="3780000" cy="4788000"/>
          </a:xfrm>
          <a:prstGeom prst="rect">
            <a:avLst/>
          </a:prstGeom>
          <a:ln w="0">
            <a:noFill/>
          </a:ln>
        </p:spPr>
      </p:pic>
      <p:sp>
        <p:nvSpPr>
          <p:cNvPr id="137" name=""/>
          <p:cNvSpPr txBox="1"/>
          <p:nvPr/>
        </p:nvSpPr>
        <p:spPr>
          <a:xfrm>
            <a:off x="900000" y="1404000"/>
            <a:ext cx="6120000" cy="4538880"/>
          </a:xfrm>
          <a:prstGeom prst="rect">
            <a:avLst/>
          </a:prstGeom>
          <a:noFill/>
          <a:ln w="0">
            <a:noFill/>
          </a:ln>
        </p:spPr>
        <p:txBody>
          <a:bodyPr lIns="90000" rIns="90000" tIns="45000" bIns="45000" anchor="t">
            <a:noAutofit/>
          </a:bodyPr>
          <a:p>
            <a:pPr algn="just">
              <a:lnSpc>
                <a:spcPct val="100000"/>
              </a:lnSpc>
              <a:spcBef>
                <a:spcPts val="567"/>
              </a:spcBef>
              <a:spcAft>
                <a:spcPts val="567"/>
              </a:spcAft>
            </a:pPr>
            <a:r>
              <a:rPr b="1" i="1" lang="en-PH" sz="2100" spc="-1" strike="noStrike">
                <a:solidFill>
                  <a:srgbClr val="000000"/>
                </a:solidFill>
                <a:latin typeface="Lato"/>
              </a:rPr>
              <a:t>Certificate of Live Birth </a:t>
            </a:r>
            <a:r>
              <a:rPr b="1" lang="en-PH" sz="2100" spc="-1" strike="noStrike">
                <a:solidFill>
                  <a:srgbClr val="000000"/>
                </a:solidFill>
                <a:latin typeface="Lato"/>
              </a:rPr>
              <a:t>o</a:t>
            </a:r>
            <a:r>
              <a:rPr b="1" i="1" lang="en-PH" sz="2100" spc="-1" strike="noStrike">
                <a:solidFill>
                  <a:srgbClr val="000000"/>
                </a:solidFill>
                <a:latin typeface="Lato"/>
              </a:rPr>
              <a:t> Birth Certificate</a:t>
            </a:r>
            <a:endParaRPr b="0" lang="en-PH" sz="2100" spc="-1" strike="noStrike">
              <a:solidFill>
                <a:srgbClr val="000000"/>
              </a:solidFill>
              <a:latin typeface="Lato"/>
              <a:ea typeface="PingFang SC"/>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Ito ang dokumento na naglalaman ng mahahalagang impormasyon ng isang batang Pilipino nang siya ay isinilang. Nakasulat dito ang pangalan, petsa ng kapanganakan, tirahan, at timbang ng sanggol. Nakasulat din dito ang mga batayang impormasyon ng nanay at tatay at ang pangalan at lagda ng nagpaanak.</a:t>
            </a:r>
            <a:endParaRPr b="0" lang="en-PH" sz="1800" spc="-1" strike="noStrike">
              <a:solidFill>
                <a:srgbClr val="000000"/>
              </a:solidFill>
              <a:latin typeface="Lato"/>
              <a:ea typeface="PingFang SC"/>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Ang </a:t>
            </a:r>
            <a:r>
              <a:rPr b="0" i="1" lang="en-PH" sz="1800" spc="-1" strike="noStrike">
                <a:solidFill>
                  <a:srgbClr val="000000"/>
                </a:solidFill>
                <a:latin typeface="Lato"/>
              </a:rPr>
              <a:t>birth certificate</a:t>
            </a:r>
            <a:r>
              <a:rPr b="0" lang="en-PH" sz="1800" spc="-1" strike="noStrike">
                <a:solidFill>
                  <a:srgbClr val="000000"/>
                </a:solidFill>
                <a:latin typeface="Lato"/>
              </a:rPr>
              <a:t> ay nirerehistro sa </a:t>
            </a:r>
            <a:r>
              <a:rPr b="0" i="1" lang="en-PH" sz="1800" spc="-1" strike="noStrike">
                <a:solidFill>
                  <a:srgbClr val="000000"/>
                </a:solidFill>
                <a:latin typeface="Lato"/>
              </a:rPr>
              <a:t>Civil Registry</a:t>
            </a:r>
            <a:r>
              <a:rPr b="0" lang="en-PH" sz="1800" spc="-1" strike="noStrike">
                <a:solidFill>
                  <a:srgbClr val="000000"/>
                </a:solidFill>
                <a:latin typeface="Lato"/>
              </a:rPr>
              <a:t> ng lokal na pamahalaan kung saan nakasakop ang tirahan ng sanggol. Mula rito, isusumite ito sa Philippine Statistics Authority (PSA) na dating National Statistics Office (NSO). Ito ang ahensiya ng gobyerno na nangangalaga sa mga record ng mga Pilipino. Maraming pinaggagamitan ang dokumentong ito. Sa tuwing kailangan, maaaring kumuha ng kopya sa PSA.</a:t>
            </a:r>
            <a:endParaRPr b="0" lang="en-PH" sz="1800" spc="-1" strike="noStrike">
              <a:solidFill>
                <a:srgbClr val="000000"/>
              </a:solidFill>
              <a:latin typeface="Lato"/>
              <a:ea typeface="PingFang SC"/>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Rectangle 2"/>
          <p:cNvSpPr/>
          <p:nvPr/>
        </p:nvSpPr>
        <p:spPr>
          <a:xfrm>
            <a:off x="-113040" y="532080"/>
            <a:ext cx="839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9" name="Rectangle 4"/>
          <p:cNvSpPr/>
          <p:nvPr/>
        </p:nvSpPr>
        <p:spPr>
          <a:xfrm>
            <a:off x="426960" y="532080"/>
            <a:ext cx="76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Ako at ang Pagiging Pilipino Ko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0" name=""/>
          <p:cNvSpPr txBox="1"/>
          <p:nvPr/>
        </p:nvSpPr>
        <p:spPr>
          <a:xfrm>
            <a:off x="900000" y="1476000"/>
            <a:ext cx="10260000" cy="4074840"/>
          </a:xfrm>
          <a:prstGeom prst="rect">
            <a:avLst/>
          </a:prstGeom>
          <a:noFill/>
          <a:ln w="0">
            <a:noFill/>
          </a:ln>
        </p:spPr>
        <p:txBody>
          <a:bodyPr lIns="90000" rIns="90000" tIns="45000" bIns="45000" anchor="t">
            <a:noAutofit/>
          </a:bodyPr>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Ang pagiging Pilipino ng mga tao sa Pilipinas mula nang sila ay isilang sa bansa kasama ang buong angkan ay angking likas. Ito ay nakasaad sa 1987 Konstitusyon ng Pilipinas, Artikulo IV, Seksyon 1.</a:t>
            </a:r>
            <a:endParaRPr b="0" lang="en-PH" sz="1800" spc="-1" strike="noStrike">
              <a:solidFill>
                <a:srgbClr val="000000"/>
              </a:solidFill>
              <a:latin typeface="Lato"/>
              <a:ea typeface="PingFang SC"/>
            </a:endParaRPr>
          </a:p>
        </p:txBody>
      </p:sp>
      <p:graphicFrame>
        <p:nvGraphicFramePr>
          <p:cNvPr id="141" name=""/>
          <p:cNvGraphicFramePr/>
          <p:nvPr/>
        </p:nvGraphicFramePr>
        <p:xfrm>
          <a:off x="1260000" y="2268000"/>
          <a:ext cx="9719640" cy="3600000"/>
        </p:xfrm>
        <a:graphic>
          <a:graphicData uri="http://schemas.openxmlformats.org/drawingml/2006/table">
            <a:tbl>
              <a:tblPr/>
              <a:tblGrid>
                <a:gridCol w="9720000"/>
              </a:tblGrid>
              <a:tr h="3600000">
                <a:tc>
                  <a:txBody>
                    <a:bodyPr lIns="90000" rIns="90000" tIns="46800" bIns="46800" anchor="t">
                      <a:noAutofit/>
                    </a:bodyPr>
                    <a:p>
                      <a:pPr algn="ctr"/>
                      <a:r>
                        <a:rPr b="1" lang="en-PH" sz="1800" spc="-1" strike="noStrike">
                          <a:solidFill>
                            <a:srgbClr val="000000"/>
                          </a:solidFill>
                          <a:latin typeface="Lato"/>
                        </a:rPr>
                        <a:t>Artikulo IV</a:t>
                      </a:r>
                      <a:endParaRPr b="0" lang="en-PH" sz="1800" spc="-1" strike="noStrike">
                        <a:solidFill>
                          <a:srgbClr val="000000"/>
                        </a:solidFill>
                        <a:latin typeface="Lato"/>
                      </a:endParaRPr>
                    </a:p>
                    <a:p>
                      <a:pPr algn="ctr"/>
                      <a:r>
                        <a:rPr b="1" lang="en-PH" sz="1800" spc="-1" strike="noStrike">
                          <a:solidFill>
                            <a:srgbClr val="000000"/>
                          </a:solidFill>
                          <a:latin typeface="Lato"/>
                        </a:rPr>
                        <a:t>Pagkamamamayan</a:t>
                      </a:r>
                      <a:endParaRPr b="0" lang="en-PH" sz="1800" spc="-1" strike="noStrike">
                        <a:solidFill>
                          <a:srgbClr val="000000"/>
                        </a:solidFill>
                        <a:latin typeface="Lato"/>
                      </a:endParaRPr>
                    </a:p>
                    <a:p>
                      <a:pPr algn="ctr"/>
                      <a:endParaRPr b="0" lang="en-PH" sz="1800" spc="-1" strike="noStrike">
                        <a:solidFill>
                          <a:srgbClr val="000000"/>
                        </a:solidFill>
                        <a:latin typeface="Lato"/>
                      </a:endParaRPr>
                    </a:p>
                    <a:p>
                      <a:pPr>
                        <a:lnSpc>
                          <a:spcPct val="100000"/>
                        </a:lnSpc>
                        <a:spcBef>
                          <a:spcPts val="567"/>
                        </a:spcBef>
                        <a:spcAft>
                          <a:spcPts val="567"/>
                        </a:spcAft>
                      </a:pPr>
                      <a:r>
                        <a:rPr b="0" lang="en-PH" sz="1800" spc="-1" strike="noStrike">
                          <a:solidFill>
                            <a:srgbClr val="000000"/>
                          </a:solidFill>
                          <a:latin typeface="Lato"/>
                        </a:rPr>
                        <a:t>Seksyon </a:t>
                      </a:r>
                      <a:r>
                        <a:rPr b="0" i="1" lang="en-PH" sz="1800" spc="-1" strike="noStrike">
                          <a:solidFill>
                            <a:srgbClr val="000000"/>
                          </a:solidFill>
                          <a:latin typeface="Lato"/>
                        </a:rPr>
                        <a:t>1. Ang sumusunod ay mga mamamayan ng Pilipinas:</a:t>
                      </a:r>
                      <a:endParaRPr b="0" lang="en-PH" sz="1800" spc="-1" strike="noStrike">
                        <a:solidFill>
                          <a:srgbClr val="000000"/>
                        </a:solidFill>
                        <a:latin typeface="Lato"/>
                        <a:ea typeface="PingFang SC"/>
                      </a:endParaRPr>
                    </a:p>
                    <a:p>
                      <a:pPr marL="216000" indent="-216000">
                        <a:lnSpc>
                          <a:spcPct val="100000"/>
                        </a:lnSpc>
                        <a:spcBef>
                          <a:spcPts val="567"/>
                        </a:spcBef>
                        <a:spcAft>
                          <a:spcPts val="567"/>
                        </a:spcAft>
                        <a:buClr>
                          <a:srgbClr val="000000"/>
                        </a:buClr>
                        <a:buFont typeface="StarSymbol"/>
                        <a:buAutoNum type="arabicParenR"/>
                      </a:pPr>
                      <a:r>
                        <a:rPr b="0" i="1" lang="en-PH" sz="1800" spc="-1" strike="noStrike">
                          <a:solidFill>
                            <a:srgbClr val="000000"/>
                          </a:solidFill>
                          <a:latin typeface="Lato"/>
                        </a:rPr>
                        <a:t>Yaong mga mamamayan ng Pilipinas sa panahon ng pagkakapatibay ng Konstitusyong ito;</a:t>
                      </a:r>
                      <a:endParaRPr b="0" lang="en-PH" sz="1800" spc="-1" strike="noStrike">
                        <a:solidFill>
                          <a:srgbClr val="000000"/>
                        </a:solidFill>
                        <a:latin typeface="Lato"/>
                        <a:ea typeface="PingFang SC"/>
                      </a:endParaRPr>
                    </a:p>
                    <a:p>
                      <a:pPr marL="216000" indent="-216000">
                        <a:lnSpc>
                          <a:spcPct val="100000"/>
                        </a:lnSpc>
                        <a:spcBef>
                          <a:spcPts val="567"/>
                        </a:spcBef>
                        <a:spcAft>
                          <a:spcPts val="567"/>
                        </a:spcAft>
                        <a:buClr>
                          <a:srgbClr val="000000"/>
                        </a:buClr>
                        <a:buFont typeface="StarSymbol"/>
                        <a:buAutoNum type="arabicParenR"/>
                      </a:pPr>
                      <a:r>
                        <a:rPr b="0" i="1" lang="en-PH" sz="1800" spc="-1" strike="noStrike">
                          <a:solidFill>
                            <a:srgbClr val="000000"/>
                          </a:solidFill>
                          <a:latin typeface="Lato"/>
                        </a:rPr>
                        <a:t>Yaong ang mga ama o mga ina ay mga mamamayan ng Pilipinas;</a:t>
                      </a:r>
                      <a:endParaRPr b="0" lang="en-PH" sz="1800" spc="-1" strike="noStrike">
                        <a:solidFill>
                          <a:srgbClr val="000000"/>
                        </a:solidFill>
                        <a:latin typeface="Lato"/>
                        <a:ea typeface="PingFang SC"/>
                      </a:endParaRPr>
                    </a:p>
                    <a:p>
                      <a:pPr marL="216000" indent="-216000">
                        <a:lnSpc>
                          <a:spcPct val="100000"/>
                        </a:lnSpc>
                        <a:spcBef>
                          <a:spcPts val="567"/>
                        </a:spcBef>
                        <a:spcAft>
                          <a:spcPts val="567"/>
                        </a:spcAft>
                        <a:buClr>
                          <a:srgbClr val="000000"/>
                        </a:buClr>
                        <a:buFont typeface="StarSymbol"/>
                        <a:buAutoNum type="arabicParenR"/>
                      </a:pPr>
                      <a:r>
                        <a:rPr b="0" i="1" lang="en-PH" sz="1800" spc="-1" strike="noStrike">
                          <a:solidFill>
                            <a:srgbClr val="000000"/>
                          </a:solidFill>
                          <a:latin typeface="Lato"/>
                        </a:rPr>
                        <a:t>Yaong mga isinilang bago sumapit ang Enero 17, 1973 na ang mga ina ay Pilipino, na pumili ng pagkamamamayang Pilipino pagsapit sa karampatang gulang; at</a:t>
                      </a:r>
                      <a:endParaRPr b="0" lang="en-PH" sz="1800" spc="-1" strike="noStrike">
                        <a:solidFill>
                          <a:srgbClr val="000000"/>
                        </a:solidFill>
                        <a:latin typeface="Lato"/>
                        <a:ea typeface="PingFang SC"/>
                      </a:endParaRPr>
                    </a:p>
                    <a:p>
                      <a:pPr marL="216000" indent="-216000">
                        <a:lnSpc>
                          <a:spcPct val="100000"/>
                        </a:lnSpc>
                        <a:spcBef>
                          <a:spcPts val="567"/>
                        </a:spcBef>
                        <a:spcAft>
                          <a:spcPts val="567"/>
                        </a:spcAft>
                        <a:buClr>
                          <a:srgbClr val="000000"/>
                        </a:buClr>
                        <a:buFont typeface="StarSymbol"/>
                        <a:buAutoNum type="arabicParenR"/>
                      </a:pPr>
                      <a:r>
                        <a:rPr b="0" i="1" lang="en-PH" sz="1800" spc="-1" strike="noStrike">
                          <a:solidFill>
                            <a:srgbClr val="000000"/>
                          </a:solidFill>
                          <a:latin typeface="Lato"/>
                        </a:rPr>
                        <a:t>Yaong mga naging mamamayan ayon sa batas.</a:t>
                      </a:r>
                      <a:endParaRPr b="0" lang="en-PH" sz="1800" spc="-1" strike="noStrike">
                        <a:solidFill>
                          <a:srgbClr val="000000"/>
                        </a:solidFill>
                        <a:latin typeface="Lato"/>
                        <a:ea typeface="PingFang SC"/>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Rectangle 5"/>
          <p:cNvSpPr/>
          <p:nvPr/>
        </p:nvSpPr>
        <p:spPr>
          <a:xfrm>
            <a:off x="-113040" y="532080"/>
            <a:ext cx="839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3" name="Rectangle 8"/>
          <p:cNvSpPr/>
          <p:nvPr/>
        </p:nvSpPr>
        <p:spPr>
          <a:xfrm>
            <a:off x="426960" y="532080"/>
            <a:ext cx="76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Ako at ang Pagiging Pilipino Ko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4" name=""/>
          <p:cNvSpPr txBox="1"/>
          <p:nvPr/>
        </p:nvSpPr>
        <p:spPr>
          <a:xfrm>
            <a:off x="900000" y="1476000"/>
            <a:ext cx="5580000" cy="407484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May mga pisikal na katangian ang mga Pilipino na magkakatulad. Ito ay namana sa mga magulang ng mga magulang ng bawat pamilyang Pilipino. May mga ninuno ang mga Pilipino. Sila ang mga unang nanirahan sa bansa noong unang panahon.</a:t>
            </a:r>
            <a:endParaRPr b="0" lang="en-PH" sz="1800" spc="-1" strike="noStrike">
              <a:solidFill>
                <a:srgbClr val="000000"/>
              </a:solidFill>
              <a:latin typeface="Lato"/>
              <a:ea typeface="PingFang SC"/>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May mga teorya na nagsasabi na ang mga pisikal na katangian ng mga Pilipino ay namana sa mga Negrito, Indones, at Malay. Ayon sa pag-aaral ni Propesor H. Otley Beyer, isang Amerikanong antropologo, ito ang tatlong pangkat ng mga tao na mula sa iba’t ibang panig ng Asya na dumating at nanirahan sa Pilipinas. Unang pangkat na dumating ay ang mga Negrito.</a:t>
            </a:r>
            <a:endParaRPr b="0" lang="en-PH" sz="1800" spc="-1" strike="noStrike">
              <a:solidFill>
                <a:srgbClr val="000000"/>
              </a:solidFill>
              <a:latin typeface="Lato"/>
              <a:ea typeface="PingFang SC"/>
            </a:endParaRPr>
          </a:p>
        </p:txBody>
      </p:sp>
      <p:pic>
        <p:nvPicPr>
          <p:cNvPr id="145" name="" descr=""/>
          <p:cNvPicPr/>
          <p:nvPr/>
        </p:nvPicPr>
        <p:blipFill>
          <a:blip r:embed="rId1"/>
          <a:stretch/>
        </p:blipFill>
        <p:spPr>
          <a:xfrm>
            <a:off x="6840000" y="1456560"/>
            <a:ext cx="4320000" cy="2323440"/>
          </a:xfrm>
          <a:prstGeom prst="rect">
            <a:avLst/>
          </a:prstGeom>
          <a:ln w="0">
            <a:noFill/>
          </a:ln>
        </p:spPr>
      </p:pic>
      <p:pic>
        <p:nvPicPr>
          <p:cNvPr id="146" name="" descr=""/>
          <p:cNvPicPr/>
          <p:nvPr/>
        </p:nvPicPr>
        <p:blipFill>
          <a:blip r:embed="rId2"/>
          <a:stretch/>
        </p:blipFill>
        <p:spPr>
          <a:xfrm>
            <a:off x="7200000" y="3960000"/>
            <a:ext cx="3780000" cy="21600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9"/>
          <p:cNvSpPr/>
          <p:nvPr/>
        </p:nvSpPr>
        <p:spPr>
          <a:xfrm>
            <a:off x="-113040" y="532080"/>
            <a:ext cx="839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8" name="Rectangle 10"/>
          <p:cNvSpPr/>
          <p:nvPr/>
        </p:nvSpPr>
        <p:spPr>
          <a:xfrm>
            <a:off x="426960" y="532080"/>
            <a:ext cx="76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Ako at ang Pagiging Pilipino Ko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9" name=""/>
          <p:cNvSpPr txBox="1"/>
          <p:nvPr/>
        </p:nvSpPr>
        <p:spPr>
          <a:xfrm>
            <a:off x="900000" y="1476000"/>
            <a:ext cx="10080000" cy="407484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rPr>
              <a:t>Ang bawat batang Pilipino ay may mga karapatan na dapat pangalagaan at bigyan ng proteksiyon ng pamahalaan at mga nakatatandang Pilipino. Ito ay nakasaad sa dokumento ng Convention on the Rights of the Child (CRC) ng United Nations (UN). Maraming bansa sa buong mundo ang miyembro ng UN at ang Pilipinas ay isa sa mga miyembro nito. Ang Pilipinas ay lumagda rin noong Nobyembre 20, 1989. </a:t>
            </a:r>
            <a:endParaRPr b="0" lang="en-PH" sz="1800" spc="-1" strike="noStrike">
              <a:solidFill>
                <a:srgbClr val="000000"/>
              </a:solidFill>
              <a:latin typeface="Lato"/>
              <a:ea typeface="PingFang SC"/>
            </a:endParaRPr>
          </a:p>
          <a:p>
            <a:pPr algn="just">
              <a:lnSpc>
                <a:spcPct val="100000"/>
              </a:lnSpc>
              <a:spcBef>
                <a:spcPts val="567"/>
              </a:spcBef>
              <a:spcAft>
                <a:spcPts val="567"/>
              </a:spcAft>
            </a:pPr>
            <a:r>
              <a:rPr b="0" lang="en-PH" sz="1800" spc="-1" strike="noStrike">
                <a:solidFill>
                  <a:srgbClr val="000000"/>
                </a:solidFill>
                <a:latin typeface="Lato"/>
              </a:rPr>
              <a:t>Ang ilan sa mga karapatan ay nakalista sa ibaba. Ito ang unang lima na nakasaad sa dokumento.</a:t>
            </a:r>
            <a:endParaRPr b="0" lang="en-PH" sz="1800" spc="-1" strike="noStrike">
              <a:solidFill>
                <a:srgbClr val="000000"/>
              </a:solidFill>
              <a:latin typeface="Lato"/>
              <a:ea typeface="PingFang SC"/>
            </a:endParaRPr>
          </a:p>
          <a:p>
            <a:pPr lvl="3" marL="864000" indent="-216000" algn="just">
              <a:lnSpc>
                <a:spcPct val="100000"/>
              </a:lnSpc>
              <a:spcBef>
                <a:spcPts val="567"/>
              </a:spcBef>
              <a:spcAft>
                <a:spcPts val="567"/>
              </a:spcAft>
              <a:buClr>
                <a:srgbClr val="000000"/>
              </a:buClr>
              <a:buFont typeface="OpenSymbol" charset="2"/>
              <a:buAutoNum type="arabicPeriod"/>
            </a:pPr>
            <a:r>
              <a:rPr b="0" lang="en-PH" sz="1800" spc="-1" strike="noStrike">
                <a:solidFill>
                  <a:srgbClr val="000000"/>
                </a:solidFill>
                <a:latin typeface="Lato"/>
              </a:rPr>
              <a:t>Karapatan ng bawat sanggol na siya ay isilang.</a:t>
            </a:r>
            <a:endParaRPr b="0" lang="en-PH" sz="1800" spc="-1" strike="noStrike">
              <a:solidFill>
                <a:srgbClr val="000000"/>
              </a:solidFill>
              <a:latin typeface="Lato"/>
              <a:ea typeface="PingFang SC"/>
            </a:endParaRPr>
          </a:p>
          <a:p>
            <a:pPr lvl="3" marL="864000" indent="-216000" algn="just">
              <a:lnSpc>
                <a:spcPct val="100000"/>
              </a:lnSpc>
              <a:spcBef>
                <a:spcPts val="567"/>
              </a:spcBef>
              <a:spcAft>
                <a:spcPts val="567"/>
              </a:spcAft>
              <a:buClr>
                <a:srgbClr val="000000"/>
              </a:buClr>
              <a:buFont typeface="OpenSymbol" charset="2"/>
              <a:buAutoNum type="arabicPeriod"/>
            </a:pPr>
            <a:r>
              <a:rPr b="0" lang="en-PH" sz="1800" spc="-1" strike="noStrike">
                <a:solidFill>
                  <a:srgbClr val="000000"/>
                </a:solidFill>
                <a:latin typeface="Lato"/>
              </a:rPr>
              <a:t>Karapatan ng bawat nilalang na bigyan ng pangalan.</a:t>
            </a:r>
            <a:endParaRPr b="0" lang="en-PH" sz="1800" spc="-1" strike="noStrike">
              <a:solidFill>
                <a:srgbClr val="000000"/>
              </a:solidFill>
              <a:latin typeface="Lato"/>
              <a:ea typeface="PingFang SC"/>
            </a:endParaRPr>
          </a:p>
          <a:p>
            <a:pPr lvl="3" marL="864000" indent="-216000" algn="just">
              <a:lnSpc>
                <a:spcPct val="100000"/>
              </a:lnSpc>
              <a:spcBef>
                <a:spcPts val="567"/>
              </a:spcBef>
              <a:spcAft>
                <a:spcPts val="567"/>
              </a:spcAft>
              <a:buClr>
                <a:srgbClr val="000000"/>
              </a:buClr>
              <a:buFont typeface="OpenSymbol" charset="2"/>
              <a:buAutoNum type="arabicPeriod"/>
            </a:pPr>
            <a:r>
              <a:rPr b="0" lang="en-PH" sz="1800" spc="-1" strike="noStrike">
                <a:solidFill>
                  <a:srgbClr val="000000"/>
                </a:solidFill>
                <a:latin typeface="Lato"/>
              </a:rPr>
              <a:t>Karapatan ng mga bata na kumain upang lumaki at lumusog.</a:t>
            </a:r>
            <a:endParaRPr b="0" lang="en-PH" sz="1800" spc="-1" strike="noStrike">
              <a:solidFill>
                <a:srgbClr val="000000"/>
              </a:solidFill>
              <a:latin typeface="Lato"/>
              <a:ea typeface="PingFang SC"/>
            </a:endParaRPr>
          </a:p>
          <a:p>
            <a:pPr lvl="3" marL="864000" indent="-216000" algn="just">
              <a:lnSpc>
                <a:spcPct val="100000"/>
              </a:lnSpc>
              <a:spcBef>
                <a:spcPts val="567"/>
              </a:spcBef>
              <a:spcAft>
                <a:spcPts val="567"/>
              </a:spcAft>
              <a:buClr>
                <a:srgbClr val="000000"/>
              </a:buClr>
              <a:buFont typeface="OpenSymbol" charset="2"/>
              <a:buAutoNum type="arabicPeriod"/>
            </a:pPr>
            <a:r>
              <a:rPr b="0" lang="en-PH" sz="1800" spc="-1" strike="noStrike">
                <a:solidFill>
                  <a:srgbClr val="000000"/>
                </a:solidFill>
                <a:latin typeface="Lato"/>
              </a:rPr>
              <a:t>Karapatan ng mga bata na magkaroon ng damit sa katawan.</a:t>
            </a:r>
            <a:endParaRPr b="0" lang="en-PH" sz="1800" spc="-1" strike="noStrike">
              <a:solidFill>
                <a:srgbClr val="000000"/>
              </a:solidFill>
              <a:latin typeface="Lato"/>
              <a:ea typeface="PingFang SC"/>
            </a:endParaRPr>
          </a:p>
          <a:p>
            <a:pPr lvl="3" marL="864000" indent="-216000" algn="just">
              <a:lnSpc>
                <a:spcPct val="100000"/>
              </a:lnSpc>
              <a:spcBef>
                <a:spcPts val="567"/>
              </a:spcBef>
              <a:spcAft>
                <a:spcPts val="567"/>
              </a:spcAft>
              <a:buClr>
                <a:srgbClr val="000000"/>
              </a:buClr>
              <a:buFont typeface="OpenSymbol" charset="2"/>
              <a:buAutoNum type="arabicPeriod"/>
            </a:pPr>
            <a:r>
              <a:rPr b="0" lang="en-PH" sz="1800" spc="-1" strike="noStrike">
                <a:solidFill>
                  <a:srgbClr val="000000"/>
                </a:solidFill>
                <a:latin typeface="Lato"/>
              </a:rPr>
              <a:t>Karapatan ng mga bata na magkaroon ng tirahan.</a:t>
            </a:r>
            <a:endParaRPr b="0" lang="en-PH" sz="1800" spc="-1" strike="noStrike">
              <a:solidFill>
                <a:srgbClr val="000000"/>
              </a:solidFill>
              <a:latin typeface="Lato"/>
              <a:ea typeface="PingFang SC"/>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1855</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2023-08-02T10:52:37Z</dcterms:modified>
  <cp:revision>211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