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5.png" ContentType="image/png"/>
  <Override PartName="/ppt/media/image25.png" ContentType="image/png"/>
  <Override PartName="/ppt/media/image19.png" ContentType="image/png"/>
  <Override PartName="/ppt/media/image14.png" ContentType="image/png"/>
  <Override PartName="/ppt/presProps.xml" ContentType="application/vnd.openxmlformats-officedocument.presentationml.presPro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05360" cy="677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12240" cy="27122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17680" cy="37756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17680" cy="297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05360" cy="548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883800" cy="8838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47880" cy="9478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0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360000" y="6352200"/>
            <a:ext cx="2629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29680" cy="32979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05360" cy="548280"/>
          </a:xfrm>
          <a:prstGeom prst="rect">
            <a:avLst/>
          </a:prstGeom>
          <a:ln w="0">
            <a:noFill/>
          </a:ln>
        </p:spPr>
      </p:pic>
      <p:sp>
        <p:nvSpPr>
          <p:cNvPr id="125" name="Rectangle 7"/>
          <p:cNvSpPr/>
          <p:nvPr/>
        </p:nvSpPr>
        <p:spPr>
          <a:xfrm>
            <a:off x="10868760" y="0"/>
            <a:ext cx="883800" cy="8838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47880" cy="947880"/>
          </a:xfrm>
          <a:prstGeom prst="rect">
            <a:avLst/>
          </a:prstGeom>
          <a:ln w="0">
            <a:noFill/>
          </a:ln>
        </p:spPr>
      </p:pic>
      <p:sp>
        <p:nvSpPr>
          <p:cNvPr id="127" name="TextBox 9"/>
          <p:cNvSpPr/>
          <p:nvPr/>
        </p:nvSpPr>
        <p:spPr>
          <a:xfrm>
            <a:off x="185400" y="6362280"/>
            <a:ext cx="460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TextBox 11"/>
          <p:cNvSpPr/>
          <p:nvPr/>
        </p:nvSpPr>
        <p:spPr>
          <a:xfrm>
            <a:off x="9360000" y="6352200"/>
            <a:ext cx="2629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7"/>
          <p:cNvSpPr/>
          <p:nvPr/>
        </p:nvSpPr>
        <p:spPr>
          <a:xfrm>
            <a:off x="3996000" y="3076920"/>
            <a:ext cx="753948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Lato"/>
                <a:ea typeface="AppleSystemUIFont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609840" y="1080000"/>
            <a:ext cx="10972080" cy="90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4. There are 1120 men at a concert. There are 182 fewer women than men. How many women are there?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30" name=""/>
          <p:cNvSpPr txBox="1"/>
          <p:nvPr/>
        </p:nvSpPr>
        <p:spPr>
          <a:xfrm>
            <a:off x="1440000" y="2160000"/>
            <a:ext cx="5040000" cy="126000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t">
            <a:noAutofit/>
          </a:bodyPr>
          <a:p>
            <a:r>
              <a:rPr b="0" lang="en-PH" sz="2400" spc="-1" strike="noStrike">
                <a:latin typeface="Lato"/>
              </a:rPr>
              <a:t>Read and understand the question.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What do you know?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What do you need to find?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2806560" y="3605040"/>
            <a:ext cx="6579000" cy="209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609840" y="1080000"/>
            <a:ext cx="10972080" cy="90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4. There are 1120 men at a concert. There are 182 fewer women than men. How many women are there?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34" name=""/>
          <p:cNvSpPr txBox="1"/>
          <p:nvPr/>
        </p:nvSpPr>
        <p:spPr>
          <a:xfrm>
            <a:off x="720000" y="2088000"/>
            <a:ext cx="5580000" cy="54000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ctr">
            <a:noAutofit/>
          </a:bodyPr>
          <a:p>
            <a:r>
              <a:rPr b="0" lang="en-PH" sz="2400" spc="-1" strike="noStrike">
                <a:latin typeface="Lato"/>
              </a:rPr>
              <a:t>Subtract to find the number of women.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9089280" y="2160000"/>
            <a:ext cx="2430720" cy="1739160"/>
          </a:xfrm>
          <a:prstGeom prst="rect">
            <a:avLst/>
          </a:prstGeom>
          <a:ln w="0">
            <a:noFill/>
          </a:ln>
        </p:spPr>
      </p:pic>
      <p:sp>
        <p:nvSpPr>
          <p:cNvPr id="236" name=""/>
          <p:cNvSpPr txBox="1"/>
          <p:nvPr/>
        </p:nvSpPr>
        <p:spPr>
          <a:xfrm>
            <a:off x="720000" y="2736000"/>
            <a:ext cx="343908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1120 – 182 = 938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There were 938 women.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37" name=""/>
          <p:cNvSpPr txBox="1"/>
          <p:nvPr/>
        </p:nvSpPr>
        <p:spPr>
          <a:xfrm>
            <a:off x="720000" y="3588840"/>
            <a:ext cx="8280000" cy="85068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ctr">
            <a:noAutofit/>
          </a:bodyPr>
          <a:p>
            <a:r>
              <a:rPr b="0" lang="en-PH" sz="2400" spc="-1" strike="noStrike">
                <a:latin typeface="Lato"/>
              </a:rPr>
              <a:t>Check your answer by estimating the difference using rounding.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38" name=""/>
          <p:cNvSpPr txBox="1"/>
          <p:nvPr/>
        </p:nvSpPr>
        <p:spPr>
          <a:xfrm>
            <a:off x="700920" y="4578120"/>
            <a:ext cx="397908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1120 – 182 ≈ 1100 – 200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   </a:t>
            </a:r>
            <a:r>
              <a:rPr b="0" lang="en-PH" sz="2400" spc="-1" strike="noStrike">
                <a:latin typeface="Lato"/>
              </a:rPr>
              <a:t>= 900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39" name=""/>
          <p:cNvSpPr txBox="1"/>
          <p:nvPr/>
        </p:nvSpPr>
        <p:spPr>
          <a:xfrm>
            <a:off x="700920" y="5400000"/>
            <a:ext cx="8839080" cy="54000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ctr">
            <a:noAutofit/>
          </a:bodyPr>
          <a:p>
            <a:r>
              <a:rPr b="0" lang="en-PH" sz="2400" spc="-1" strike="noStrike">
                <a:latin typeface="Lato"/>
              </a:rPr>
              <a:t>900 is close to our estimate of 938, so our answer is reasonable.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609840" y="1080000"/>
            <a:ext cx="10972080" cy="126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5. 1548 football match tickets were sold in a week. In the same week, 780 fewer badminton match tickets than football match tickets were sold. How many tickets were sold altogether in that week?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42" name=""/>
          <p:cNvSpPr txBox="1"/>
          <p:nvPr/>
        </p:nvSpPr>
        <p:spPr>
          <a:xfrm>
            <a:off x="720000" y="2461320"/>
            <a:ext cx="10620000" cy="131868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t">
            <a:noAutofit/>
          </a:bodyPr>
          <a:p>
            <a:r>
              <a:rPr b="0" lang="en-PH" sz="2400" spc="-1" strike="noStrike">
                <a:latin typeface="Lato"/>
              </a:rPr>
              <a:t>Read and understand the question. What do you need to find first?</a:t>
            </a:r>
            <a:endParaRPr b="0" lang="en-PH" sz="2400" spc="-1" strike="noStrike">
              <a:latin typeface="Arial"/>
            </a:endParaRPr>
          </a:p>
          <a:p>
            <a:pPr algn="ctr">
              <a:buNone/>
            </a:pPr>
            <a:r>
              <a:rPr b="1" lang="en-PH" sz="2400" spc="-1" strike="noStrike">
                <a:latin typeface="Lato"/>
              </a:rPr>
              <a:t>(a)</a:t>
            </a:r>
            <a:r>
              <a:rPr b="0" lang="en-PH" sz="2400" spc="-1" strike="noStrike">
                <a:latin typeface="Lato"/>
              </a:rPr>
              <a:t> How many badminton tickets were sold? </a:t>
            </a:r>
            <a:r>
              <a:rPr b="1" lang="en-PH" sz="2400" spc="-1" strike="noStrike">
                <a:latin typeface="Lato"/>
              </a:rPr>
              <a:t>(b)</a:t>
            </a:r>
            <a:r>
              <a:rPr b="0" lang="en-PH" sz="2400" spc="-1" strike="noStrike">
                <a:latin typeface="Lato"/>
              </a:rPr>
              <a:t> How many tickets were sold altogether?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2923560" y="4025880"/>
            <a:ext cx="6344640" cy="211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609840" y="1080000"/>
            <a:ext cx="10972080" cy="126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5. 1548 football match tickets were sold in a week. In the same week, 780 fewer badminton match tickets than football match tickets were sold. How many tickets were sold altogether in that week?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46" name=""/>
          <p:cNvSpPr txBox="1"/>
          <p:nvPr/>
        </p:nvSpPr>
        <p:spPr>
          <a:xfrm>
            <a:off x="720000" y="3217320"/>
            <a:ext cx="3420000" cy="194796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Subtract first to find the number of badminton tickets sold. Then add to find the number of tickets sold altogether.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47" name=""/>
          <p:cNvSpPr txBox="1"/>
          <p:nvPr/>
        </p:nvSpPr>
        <p:spPr>
          <a:xfrm>
            <a:off x="4320000" y="2880000"/>
            <a:ext cx="4680000" cy="9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1548 – 780 = 768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768 badminton tickets were sold.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9133920" y="2448000"/>
            <a:ext cx="2386080" cy="1716840"/>
          </a:xfrm>
          <a:prstGeom prst="rect">
            <a:avLst/>
          </a:prstGeom>
          <a:ln w="0">
            <a:noFill/>
          </a:ln>
        </p:spPr>
      </p:pic>
      <p:sp>
        <p:nvSpPr>
          <p:cNvPr id="249" name=""/>
          <p:cNvSpPr txBox="1"/>
          <p:nvPr/>
        </p:nvSpPr>
        <p:spPr>
          <a:xfrm>
            <a:off x="4320000" y="4320000"/>
            <a:ext cx="468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1548 + 768 = 2316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2316 tickets were sold altogether in that week.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9180000" y="4212000"/>
            <a:ext cx="2397240" cy="177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609840" y="1080000"/>
            <a:ext cx="10972080" cy="126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5. 1548 football match tickets were sold in a week. In the same week, 780 fewer badminton match tickets than football match tickets were sold. How many tickets were sold altogether in that week?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53" name=""/>
          <p:cNvSpPr txBox="1"/>
          <p:nvPr/>
        </p:nvSpPr>
        <p:spPr>
          <a:xfrm>
            <a:off x="684000" y="2533320"/>
            <a:ext cx="10800000" cy="250668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ctr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Work backward to check your answer.</a:t>
            </a:r>
            <a:endParaRPr b="0" lang="en-PH" sz="2400" spc="-1" strike="noStrike">
              <a:latin typeface="Arial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Subtract to find the number of football match tickets.</a:t>
            </a:r>
            <a:endParaRPr b="0" lang="en-PH" sz="2400" spc="-1" strike="noStrike">
              <a:latin typeface="Arial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Estimate by using rounding to calculate quickly.</a:t>
            </a:r>
            <a:endParaRPr b="0" lang="en-PH" sz="2400" spc="-1" strike="noStrike">
              <a:latin typeface="Arial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2316 – 768 ≈ 2300 – 800</a:t>
            </a:r>
            <a:endParaRPr b="0" lang="en-PH" sz="2400" spc="-1" strike="noStrike">
              <a:latin typeface="Arial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   </a:t>
            </a:r>
            <a:r>
              <a:rPr b="0" lang="en-PH" sz="2400" spc="-1" strike="noStrike">
                <a:latin typeface="Lato"/>
              </a:rPr>
              <a:t>= 1500</a:t>
            </a:r>
            <a:endParaRPr b="0" lang="en-PH" sz="2400" spc="-1" strike="noStrike">
              <a:latin typeface="Arial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1548 is close to our estimate of 1500, so the answer is reasonable.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609840" y="1080000"/>
            <a:ext cx="10972080" cy="126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6. The usual price of a piano was ₱4356. During a sale, the price was ₱1250 less. Mr. Aquinos had 4000. How much did he have left after buying the piano during the sale?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56" name=""/>
          <p:cNvSpPr txBox="1"/>
          <p:nvPr/>
        </p:nvSpPr>
        <p:spPr>
          <a:xfrm>
            <a:off x="936000" y="2893320"/>
            <a:ext cx="3096000" cy="194796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What do you need to find first?</a:t>
            </a:r>
            <a:endParaRPr b="0" lang="en-PH" sz="2400" spc="-1" strike="noStrike">
              <a:latin typeface="Arial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How much did the piano cost during the sale?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4259160" y="3060000"/>
            <a:ext cx="7080840" cy="158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609840" y="1080000"/>
            <a:ext cx="10972080" cy="126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6. The usual price of a piano was ₱4356. During a sale, the price was ₱1250 less. Mr. Aquinos had 4000. How much did he have left after buying the piano during the sale?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60" name=""/>
          <p:cNvSpPr txBox="1"/>
          <p:nvPr/>
        </p:nvSpPr>
        <p:spPr>
          <a:xfrm>
            <a:off x="720000" y="2448000"/>
            <a:ext cx="4680000" cy="126000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Subtract to find the price of the piano. Then subtract to find the amount of money left.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5580000" y="2448000"/>
            <a:ext cx="5675760" cy="1482840"/>
          </a:xfrm>
          <a:prstGeom prst="rect">
            <a:avLst/>
          </a:prstGeom>
          <a:ln w="0">
            <a:noFill/>
          </a:ln>
        </p:spPr>
      </p:pic>
      <p:pic>
        <p:nvPicPr>
          <p:cNvPr id="262" name="" descr=""/>
          <p:cNvPicPr/>
          <p:nvPr/>
        </p:nvPicPr>
        <p:blipFill>
          <a:blip r:embed="rId2"/>
          <a:stretch/>
        </p:blipFill>
        <p:spPr>
          <a:xfrm>
            <a:off x="7278120" y="4017240"/>
            <a:ext cx="2441880" cy="1850760"/>
          </a:xfrm>
          <a:prstGeom prst="rect">
            <a:avLst/>
          </a:prstGeom>
          <a:ln w="0">
            <a:noFill/>
          </a:ln>
        </p:spPr>
      </p:pic>
      <p:sp>
        <p:nvSpPr>
          <p:cNvPr id="263" name=""/>
          <p:cNvSpPr txBox="1"/>
          <p:nvPr/>
        </p:nvSpPr>
        <p:spPr>
          <a:xfrm>
            <a:off x="2982960" y="4583880"/>
            <a:ext cx="349704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₱</a:t>
            </a:r>
            <a:r>
              <a:rPr b="0" lang="en-PH" sz="2400" spc="-1" strike="noStrike">
                <a:latin typeface="Lato"/>
              </a:rPr>
              <a:t>4356 – ₱1250 = ₱3106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609840" y="1080000"/>
            <a:ext cx="10972080" cy="126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6. The usual price of a piano was ₱4356. During a sale, the price was ₱1250 less. Mr. Aquinos had 4000. How much did he have left after buying the piano during the sale?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66" name=""/>
          <p:cNvSpPr txBox="1"/>
          <p:nvPr/>
        </p:nvSpPr>
        <p:spPr>
          <a:xfrm>
            <a:off x="1080000" y="4320000"/>
            <a:ext cx="5400000" cy="90000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ctr">
            <a:noAutofit/>
          </a:bodyPr>
          <a:p>
            <a:r>
              <a:rPr b="0" lang="en-PH" sz="2400" spc="-1" strike="noStrike">
                <a:latin typeface="Lato"/>
              </a:rPr>
              <a:t>Check your answer by estimation. Remember to write the units!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67" name=""/>
          <p:cNvSpPr txBox="1"/>
          <p:nvPr/>
        </p:nvSpPr>
        <p:spPr>
          <a:xfrm>
            <a:off x="3060000" y="3240000"/>
            <a:ext cx="356112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₱</a:t>
            </a:r>
            <a:r>
              <a:rPr b="0" lang="en-PH" sz="2400" spc="-1" strike="noStrike">
                <a:latin typeface="Lato"/>
              </a:rPr>
              <a:t>4000 – ₱3106 = ₱894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Mr. Aquinos had 894 left.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6851160" y="2880000"/>
            <a:ext cx="2508840" cy="187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72080" cy="89964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1. Kristel has 278 shells and Angelo has 224 shells. How many shells do Kristel and Angelo have altogether?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9684000" y="2160000"/>
            <a:ext cx="1439640" cy="1562400"/>
          </a:xfrm>
          <a:prstGeom prst="rect">
            <a:avLst/>
          </a:prstGeom>
          <a:ln w="0">
            <a:noFill/>
          </a:ln>
        </p:spPr>
      </p:pic>
      <p:sp>
        <p:nvSpPr>
          <p:cNvPr id="171" name=""/>
          <p:cNvSpPr/>
          <p:nvPr/>
        </p:nvSpPr>
        <p:spPr>
          <a:xfrm>
            <a:off x="900000" y="2160000"/>
            <a:ext cx="1439640" cy="539640"/>
          </a:xfrm>
          <a:custGeom>
            <a:avLst/>
            <a:gdLst/>
            <a:ahLst/>
            <a:rect l="l" t="t" r="r" b="b"/>
            <a:pathLst>
              <a:path w="4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3750" y="1501"/>
                </a:lnTo>
                <a:lnTo>
                  <a:pt x="3751" y="1501"/>
                </a:lnTo>
                <a:cubicBezTo>
                  <a:pt x="3795" y="1501"/>
                  <a:pt x="3838" y="1489"/>
                  <a:pt x="3876" y="1467"/>
                </a:cubicBezTo>
                <a:cubicBezTo>
                  <a:pt x="3914" y="1446"/>
                  <a:pt x="3946" y="1414"/>
                  <a:pt x="3967" y="1376"/>
                </a:cubicBezTo>
                <a:cubicBezTo>
                  <a:pt x="3989" y="1338"/>
                  <a:pt x="4001" y="1295"/>
                  <a:pt x="4001" y="1251"/>
                </a:cubicBezTo>
                <a:lnTo>
                  <a:pt x="4000" y="250"/>
                </a:lnTo>
                <a:lnTo>
                  <a:pt x="4001" y="250"/>
                </a:lnTo>
                <a:lnTo>
                  <a:pt x="4001" y="250"/>
                </a:lnTo>
                <a:cubicBezTo>
                  <a:pt x="4001" y="206"/>
                  <a:pt x="3989" y="163"/>
                  <a:pt x="3967" y="125"/>
                </a:cubicBezTo>
                <a:cubicBezTo>
                  <a:pt x="3946" y="87"/>
                  <a:pt x="3914" y="55"/>
                  <a:pt x="3876" y="34"/>
                </a:cubicBezTo>
                <a:cubicBezTo>
                  <a:pt x="3838" y="12"/>
                  <a:pt x="3795" y="0"/>
                  <a:pt x="3751" y="0"/>
                </a:cubicBezTo>
                <a:lnTo>
                  <a:pt x="250" y="0"/>
                </a:lnTo>
              </a:path>
            </a:pathLst>
          </a:custGeom>
          <a:solidFill>
            <a:srgbClr val="333333"/>
          </a:solidFill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Step 1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2556360" y="2160360"/>
            <a:ext cx="5003280" cy="539640"/>
          </a:xfrm>
          <a:custGeom>
            <a:avLst/>
            <a:gdLst/>
            <a:ahLst/>
            <a:rect l="l" t="t" r="r" b="b"/>
            <a:pathLst>
              <a:path w="13901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13649" y="1501"/>
                </a:lnTo>
                <a:lnTo>
                  <a:pt x="13650" y="1501"/>
                </a:lnTo>
                <a:cubicBezTo>
                  <a:pt x="13694" y="1501"/>
                  <a:pt x="13737" y="1489"/>
                  <a:pt x="13775" y="1467"/>
                </a:cubicBezTo>
                <a:cubicBezTo>
                  <a:pt x="13813" y="1446"/>
                  <a:pt x="13845" y="1414"/>
                  <a:pt x="13866" y="1376"/>
                </a:cubicBezTo>
                <a:cubicBezTo>
                  <a:pt x="13888" y="1338"/>
                  <a:pt x="13900" y="1295"/>
                  <a:pt x="13900" y="1251"/>
                </a:cubicBezTo>
                <a:lnTo>
                  <a:pt x="13900" y="250"/>
                </a:lnTo>
                <a:lnTo>
                  <a:pt x="13900" y="250"/>
                </a:lnTo>
                <a:lnTo>
                  <a:pt x="13900" y="250"/>
                </a:lnTo>
                <a:cubicBezTo>
                  <a:pt x="13900" y="206"/>
                  <a:pt x="13888" y="163"/>
                  <a:pt x="13866" y="125"/>
                </a:cubicBezTo>
                <a:cubicBezTo>
                  <a:pt x="13845" y="87"/>
                  <a:pt x="13813" y="55"/>
                  <a:pt x="13775" y="34"/>
                </a:cubicBezTo>
                <a:cubicBezTo>
                  <a:pt x="13737" y="12"/>
                  <a:pt x="13694" y="0"/>
                  <a:pt x="13650" y="0"/>
                </a:cubicBezTo>
                <a:lnTo>
                  <a:pt x="250" y="0"/>
                </a:lnTo>
              </a:path>
            </a:pathLst>
          </a:custGeom>
          <a:solidFill>
            <a:srgbClr val="bf0041"/>
          </a:solidFill>
          <a:ln w="38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6f9d4"/>
                </a:solidFill>
                <a:latin typeface="Lato"/>
                <a:ea typeface="DejaVu Sans"/>
              </a:rPr>
              <a:t>Read and understand the question.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900000" y="2772360"/>
            <a:ext cx="1439640" cy="539640"/>
          </a:xfrm>
          <a:custGeom>
            <a:avLst/>
            <a:gdLst/>
            <a:ahLst/>
            <a:rect l="l" t="t" r="r" b="b"/>
            <a:pathLst>
              <a:path w="4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3750" y="1501"/>
                </a:lnTo>
                <a:lnTo>
                  <a:pt x="3751" y="1501"/>
                </a:lnTo>
                <a:cubicBezTo>
                  <a:pt x="3795" y="1501"/>
                  <a:pt x="3838" y="1489"/>
                  <a:pt x="3876" y="1467"/>
                </a:cubicBezTo>
                <a:cubicBezTo>
                  <a:pt x="3914" y="1446"/>
                  <a:pt x="3946" y="1414"/>
                  <a:pt x="3967" y="1376"/>
                </a:cubicBezTo>
                <a:cubicBezTo>
                  <a:pt x="3989" y="1338"/>
                  <a:pt x="4001" y="1295"/>
                  <a:pt x="4001" y="1251"/>
                </a:cubicBezTo>
                <a:lnTo>
                  <a:pt x="4000" y="250"/>
                </a:lnTo>
                <a:lnTo>
                  <a:pt x="4001" y="250"/>
                </a:lnTo>
                <a:lnTo>
                  <a:pt x="4001" y="250"/>
                </a:lnTo>
                <a:cubicBezTo>
                  <a:pt x="4001" y="206"/>
                  <a:pt x="3989" y="163"/>
                  <a:pt x="3967" y="125"/>
                </a:cubicBezTo>
                <a:cubicBezTo>
                  <a:pt x="3946" y="87"/>
                  <a:pt x="3914" y="55"/>
                  <a:pt x="3876" y="34"/>
                </a:cubicBezTo>
                <a:cubicBezTo>
                  <a:pt x="3838" y="12"/>
                  <a:pt x="3795" y="0"/>
                  <a:pt x="3751" y="0"/>
                </a:cubicBezTo>
                <a:lnTo>
                  <a:pt x="250" y="0"/>
                </a:lnTo>
              </a:path>
            </a:pathLst>
          </a:custGeom>
          <a:solidFill>
            <a:srgbClr val="333333"/>
          </a:solidFill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Step 2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2556360" y="2772720"/>
            <a:ext cx="6263280" cy="539640"/>
          </a:xfrm>
          <a:custGeom>
            <a:avLst/>
            <a:gdLst/>
            <a:ahLst/>
            <a:rect l="l" t="t" r="r" b="b"/>
            <a:pathLst>
              <a:path w="17401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17149" y="1501"/>
                </a:lnTo>
                <a:lnTo>
                  <a:pt x="17150" y="1501"/>
                </a:lnTo>
                <a:cubicBezTo>
                  <a:pt x="17194" y="1501"/>
                  <a:pt x="17237" y="1489"/>
                  <a:pt x="17275" y="1467"/>
                </a:cubicBezTo>
                <a:cubicBezTo>
                  <a:pt x="17313" y="1446"/>
                  <a:pt x="17345" y="1414"/>
                  <a:pt x="17366" y="1376"/>
                </a:cubicBezTo>
                <a:cubicBezTo>
                  <a:pt x="17388" y="1338"/>
                  <a:pt x="17400" y="1295"/>
                  <a:pt x="17400" y="1251"/>
                </a:cubicBezTo>
                <a:lnTo>
                  <a:pt x="17400" y="250"/>
                </a:lnTo>
                <a:lnTo>
                  <a:pt x="17400" y="250"/>
                </a:lnTo>
                <a:lnTo>
                  <a:pt x="17400" y="250"/>
                </a:lnTo>
                <a:cubicBezTo>
                  <a:pt x="17400" y="206"/>
                  <a:pt x="17388" y="163"/>
                  <a:pt x="17366" y="125"/>
                </a:cubicBezTo>
                <a:cubicBezTo>
                  <a:pt x="17345" y="87"/>
                  <a:pt x="17313" y="55"/>
                  <a:pt x="17275" y="34"/>
                </a:cubicBezTo>
                <a:cubicBezTo>
                  <a:pt x="17237" y="12"/>
                  <a:pt x="17194" y="0"/>
                  <a:pt x="17150" y="0"/>
                </a:cubicBezTo>
                <a:lnTo>
                  <a:pt x="250" y="0"/>
                </a:lnTo>
              </a:path>
            </a:pathLst>
          </a:custGeom>
          <a:solidFill>
            <a:srgbClr val="bf0041"/>
          </a:solidFill>
          <a:ln w="38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6f9d4"/>
                </a:solidFill>
                <a:latin typeface="Lato"/>
                <a:ea typeface="DejaVu Sans"/>
              </a:rPr>
              <a:t>Plan. Draw a model. We add to find the total.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3615120" y="3435840"/>
            <a:ext cx="4961520" cy="221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72080" cy="89964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1. Kristel has 278 shells and Angelo has 224 shells. How many shells do Kristel and Angelo have altogether?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900000" y="2160000"/>
            <a:ext cx="1439640" cy="539640"/>
          </a:xfrm>
          <a:custGeom>
            <a:avLst/>
            <a:gdLst/>
            <a:ahLst/>
            <a:rect l="l" t="t" r="r" b="b"/>
            <a:pathLst>
              <a:path w="4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3750" y="1501"/>
                </a:lnTo>
                <a:lnTo>
                  <a:pt x="3751" y="1501"/>
                </a:lnTo>
                <a:cubicBezTo>
                  <a:pt x="3795" y="1501"/>
                  <a:pt x="3838" y="1489"/>
                  <a:pt x="3876" y="1467"/>
                </a:cubicBezTo>
                <a:cubicBezTo>
                  <a:pt x="3914" y="1446"/>
                  <a:pt x="3946" y="1414"/>
                  <a:pt x="3967" y="1376"/>
                </a:cubicBezTo>
                <a:cubicBezTo>
                  <a:pt x="3989" y="1338"/>
                  <a:pt x="4001" y="1295"/>
                  <a:pt x="4001" y="1251"/>
                </a:cubicBezTo>
                <a:lnTo>
                  <a:pt x="4000" y="250"/>
                </a:lnTo>
                <a:lnTo>
                  <a:pt x="4001" y="250"/>
                </a:lnTo>
                <a:lnTo>
                  <a:pt x="4001" y="250"/>
                </a:lnTo>
                <a:cubicBezTo>
                  <a:pt x="4001" y="206"/>
                  <a:pt x="3989" y="163"/>
                  <a:pt x="3967" y="125"/>
                </a:cubicBezTo>
                <a:cubicBezTo>
                  <a:pt x="3946" y="87"/>
                  <a:pt x="3914" y="55"/>
                  <a:pt x="3876" y="34"/>
                </a:cubicBezTo>
                <a:cubicBezTo>
                  <a:pt x="3838" y="12"/>
                  <a:pt x="3795" y="0"/>
                  <a:pt x="3751" y="0"/>
                </a:cubicBezTo>
                <a:lnTo>
                  <a:pt x="250" y="0"/>
                </a:lnTo>
              </a:path>
            </a:pathLst>
          </a:custGeom>
          <a:solidFill>
            <a:srgbClr val="333333"/>
          </a:solidFill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Step 3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2556360" y="2160360"/>
            <a:ext cx="2843280" cy="539640"/>
          </a:xfrm>
          <a:custGeom>
            <a:avLst/>
            <a:gdLst/>
            <a:ahLst/>
            <a:rect l="l" t="t" r="r" b="b"/>
            <a:pathLst>
              <a:path w="7901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7649" y="1501"/>
                </a:lnTo>
                <a:lnTo>
                  <a:pt x="7650" y="1501"/>
                </a:lnTo>
                <a:cubicBezTo>
                  <a:pt x="7694" y="1501"/>
                  <a:pt x="7737" y="1489"/>
                  <a:pt x="7775" y="1467"/>
                </a:cubicBezTo>
                <a:cubicBezTo>
                  <a:pt x="7813" y="1446"/>
                  <a:pt x="7845" y="1414"/>
                  <a:pt x="7866" y="1376"/>
                </a:cubicBezTo>
                <a:cubicBezTo>
                  <a:pt x="7888" y="1338"/>
                  <a:pt x="7900" y="1295"/>
                  <a:pt x="7900" y="1251"/>
                </a:cubicBezTo>
                <a:lnTo>
                  <a:pt x="7900" y="250"/>
                </a:lnTo>
                <a:lnTo>
                  <a:pt x="7900" y="250"/>
                </a:lnTo>
                <a:lnTo>
                  <a:pt x="7900" y="250"/>
                </a:lnTo>
                <a:cubicBezTo>
                  <a:pt x="7900" y="206"/>
                  <a:pt x="7888" y="163"/>
                  <a:pt x="7866" y="125"/>
                </a:cubicBezTo>
                <a:cubicBezTo>
                  <a:pt x="7845" y="87"/>
                  <a:pt x="7813" y="55"/>
                  <a:pt x="7775" y="34"/>
                </a:cubicBezTo>
                <a:cubicBezTo>
                  <a:pt x="7737" y="12"/>
                  <a:pt x="7694" y="0"/>
                  <a:pt x="7650" y="0"/>
                </a:cubicBezTo>
                <a:lnTo>
                  <a:pt x="250" y="0"/>
                </a:lnTo>
              </a:path>
            </a:pathLst>
          </a:custGeom>
          <a:solidFill>
            <a:srgbClr val="bf0041"/>
          </a:solidFill>
          <a:ln w="38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6f9d4"/>
                </a:solidFill>
                <a:latin typeface="Lato"/>
                <a:ea typeface="DejaVu Sans"/>
              </a:rPr>
              <a:t>Carry out the plan.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2194200" y="2880000"/>
            <a:ext cx="48254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278 + 224 = 502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Kristel and Angelo have 502 shells.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7200000" y="2160000"/>
            <a:ext cx="2051280" cy="1683000"/>
          </a:xfrm>
          <a:prstGeom prst="rect">
            <a:avLst/>
          </a:prstGeom>
          <a:ln w="0">
            <a:noFill/>
          </a:ln>
        </p:spPr>
      </p:pic>
      <p:sp>
        <p:nvSpPr>
          <p:cNvPr id="182" name=""/>
          <p:cNvSpPr/>
          <p:nvPr/>
        </p:nvSpPr>
        <p:spPr>
          <a:xfrm>
            <a:off x="900000" y="3924360"/>
            <a:ext cx="1439640" cy="539640"/>
          </a:xfrm>
          <a:custGeom>
            <a:avLst/>
            <a:gdLst/>
            <a:ahLst/>
            <a:rect l="l" t="t" r="r" b="b"/>
            <a:pathLst>
              <a:path w="4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3750" y="1501"/>
                </a:lnTo>
                <a:lnTo>
                  <a:pt x="3751" y="1501"/>
                </a:lnTo>
                <a:cubicBezTo>
                  <a:pt x="3795" y="1501"/>
                  <a:pt x="3838" y="1489"/>
                  <a:pt x="3876" y="1467"/>
                </a:cubicBezTo>
                <a:cubicBezTo>
                  <a:pt x="3914" y="1446"/>
                  <a:pt x="3946" y="1414"/>
                  <a:pt x="3967" y="1376"/>
                </a:cubicBezTo>
                <a:cubicBezTo>
                  <a:pt x="3989" y="1338"/>
                  <a:pt x="4001" y="1295"/>
                  <a:pt x="4001" y="1251"/>
                </a:cubicBezTo>
                <a:lnTo>
                  <a:pt x="4000" y="250"/>
                </a:lnTo>
                <a:lnTo>
                  <a:pt x="4001" y="250"/>
                </a:lnTo>
                <a:lnTo>
                  <a:pt x="4001" y="250"/>
                </a:lnTo>
                <a:cubicBezTo>
                  <a:pt x="4001" y="206"/>
                  <a:pt x="3989" y="163"/>
                  <a:pt x="3967" y="125"/>
                </a:cubicBezTo>
                <a:cubicBezTo>
                  <a:pt x="3946" y="87"/>
                  <a:pt x="3914" y="55"/>
                  <a:pt x="3876" y="34"/>
                </a:cubicBezTo>
                <a:cubicBezTo>
                  <a:pt x="3838" y="12"/>
                  <a:pt x="3795" y="0"/>
                  <a:pt x="3751" y="0"/>
                </a:cubicBezTo>
                <a:lnTo>
                  <a:pt x="250" y="0"/>
                </a:lnTo>
              </a:path>
            </a:pathLst>
          </a:custGeom>
          <a:solidFill>
            <a:srgbClr val="333333"/>
          </a:solidFill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Step 4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2556360" y="3924720"/>
            <a:ext cx="8963280" cy="754920"/>
          </a:xfrm>
          <a:custGeom>
            <a:avLst/>
            <a:gdLst/>
            <a:ahLst/>
            <a:rect l="l" t="t" r="r" b="b"/>
            <a:pathLst>
              <a:path w="24901" h="2100">
                <a:moveTo>
                  <a:pt x="349" y="0"/>
                </a:moveTo>
                <a:lnTo>
                  <a:pt x="350" y="0"/>
                </a:lnTo>
                <a:cubicBezTo>
                  <a:pt x="288" y="0"/>
                  <a:pt x="228" y="16"/>
                  <a:pt x="175" y="47"/>
                </a:cubicBezTo>
                <a:cubicBezTo>
                  <a:pt x="122" y="78"/>
                  <a:pt x="78" y="122"/>
                  <a:pt x="47" y="175"/>
                </a:cubicBezTo>
                <a:cubicBezTo>
                  <a:pt x="16" y="228"/>
                  <a:pt x="0" y="288"/>
                  <a:pt x="0" y="350"/>
                </a:cubicBezTo>
                <a:lnTo>
                  <a:pt x="0" y="1749"/>
                </a:lnTo>
                <a:lnTo>
                  <a:pt x="0" y="1749"/>
                </a:lnTo>
                <a:cubicBezTo>
                  <a:pt x="0" y="1811"/>
                  <a:pt x="16" y="1871"/>
                  <a:pt x="47" y="1924"/>
                </a:cubicBezTo>
                <a:cubicBezTo>
                  <a:pt x="78" y="1977"/>
                  <a:pt x="122" y="2021"/>
                  <a:pt x="175" y="2052"/>
                </a:cubicBezTo>
                <a:cubicBezTo>
                  <a:pt x="228" y="2083"/>
                  <a:pt x="288" y="2099"/>
                  <a:pt x="350" y="2099"/>
                </a:cubicBezTo>
                <a:lnTo>
                  <a:pt x="24550" y="2099"/>
                </a:lnTo>
                <a:lnTo>
                  <a:pt x="24550" y="2099"/>
                </a:lnTo>
                <a:cubicBezTo>
                  <a:pt x="24612" y="2099"/>
                  <a:pt x="24672" y="2083"/>
                  <a:pt x="24725" y="2052"/>
                </a:cubicBezTo>
                <a:cubicBezTo>
                  <a:pt x="24778" y="2021"/>
                  <a:pt x="24822" y="1977"/>
                  <a:pt x="24853" y="1924"/>
                </a:cubicBezTo>
                <a:cubicBezTo>
                  <a:pt x="24884" y="1871"/>
                  <a:pt x="24900" y="1811"/>
                  <a:pt x="24900" y="1749"/>
                </a:cubicBezTo>
                <a:lnTo>
                  <a:pt x="24900" y="349"/>
                </a:lnTo>
                <a:lnTo>
                  <a:pt x="24900" y="350"/>
                </a:lnTo>
                <a:lnTo>
                  <a:pt x="24900" y="350"/>
                </a:lnTo>
                <a:cubicBezTo>
                  <a:pt x="24900" y="288"/>
                  <a:pt x="24884" y="228"/>
                  <a:pt x="24853" y="175"/>
                </a:cubicBezTo>
                <a:cubicBezTo>
                  <a:pt x="24822" y="122"/>
                  <a:pt x="24778" y="78"/>
                  <a:pt x="24725" y="47"/>
                </a:cubicBezTo>
                <a:cubicBezTo>
                  <a:pt x="24672" y="16"/>
                  <a:pt x="24612" y="0"/>
                  <a:pt x="24550" y="0"/>
                </a:cubicBezTo>
                <a:lnTo>
                  <a:pt x="349" y="0"/>
                </a:lnTo>
              </a:path>
            </a:pathLst>
          </a:custGeom>
          <a:solidFill>
            <a:srgbClr val="bf0041"/>
          </a:solidFill>
          <a:ln w="38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6f9d4"/>
                </a:solidFill>
                <a:latin typeface="Lato"/>
                <a:ea typeface="DejaVu Sans"/>
              </a:rPr>
              <a:t>Check. Estimate your answer by rounding each of the numbers to the nearest ten before adding.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2160000" y="4860000"/>
            <a:ext cx="243576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278 ≈ 280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224 ≈ 220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280 + 220 = 500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5040000" y="5040000"/>
            <a:ext cx="683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502 is close to our estimate of 500, so our answer is reasonable.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72080" cy="89964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2. There are 3954 girls and 5747 boys in a school. How many pupils are there in the school altogether?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900000" y="2160000"/>
            <a:ext cx="1439640" cy="539640"/>
          </a:xfrm>
          <a:custGeom>
            <a:avLst/>
            <a:gdLst/>
            <a:ahLst/>
            <a:rect l="l" t="t" r="r" b="b"/>
            <a:pathLst>
              <a:path w="4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3750" y="1501"/>
                </a:lnTo>
                <a:lnTo>
                  <a:pt x="3751" y="1501"/>
                </a:lnTo>
                <a:cubicBezTo>
                  <a:pt x="3795" y="1501"/>
                  <a:pt x="3838" y="1489"/>
                  <a:pt x="3876" y="1467"/>
                </a:cubicBezTo>
                <a:cubicBezTo>
                  <a:pt x="3914" y="1446"/>
                  <a:pt x="3946" y="1414"/>
                  <a:pt x="3967" y="1376"/>
                </a:cubicBezTo>
                <a:cubicBezTo>
                  <a:pt x="3989" y="1338"/>
                  <a:pt x="4001" y="1295"/>
                  <a:pt x="4001" y="1251"/>
                </a:cubicBezTo>
                <a:lnTo>
                  <a:pt x="4000" y="250"/>
                </a:lnTo>
                <a:lnTo>
                  <a:pt x="4001" y="250"/>
                </a:lnTo>
                <a:lnTo>
                  <a:pt x="4001" y="250"/>
                </a:lnTo>
                <a:cubicBezTo>
                  <a:pt x="4001" y="206"/>
                  <a:pt x="3989" y="163"/>
                  <a:pt x="3967" y="125"/>
                </a:cubicBezTo>
                <a:cubicBezTo>
                  <a:pt x="3946" y="87"/>
                  <a:pt x="3914" y="55"/>
                  <a:pt x="3876" y="34"/>
                </a:cubicBezTo>
                <a:cubicBezTo>
                  <a:pt x="3838" y="12"/>
                  <a:pt x="3795" y="0"/>
                  <a:pt x="3751" y="0"/>
                </a:cubicBezTo>
                <a:lnTo>
                  <a:pt x="250" y="0"/>
                </a:lnTo>
              </a:path>
            </a:pathLst>
          </a:custGeom>
          <a:solidFill>
            <a:srgbClr val="333333"/>
          </a:solidFill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Step 1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2556360" y="2160360"/>
            <a:ext cx="5003280" cy="539640"/>
          </a:xfrm>
          <a:custGeom>
            <a:avLst/>
            <a:gdLst/>
            <a:ahLst/>
            <a:rect l="l" t="t" r="r" b="b"/>
            <a:pathLst>
              <a:path w="13901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13649" y="1501"/>
                </a:lnTo>
                <a:lnTo>
                  <a:pt x="13650" y="1501"/>
                </a:lnTo>
                <a:cubicBezTo>
                  <a:pt x="13694" y="1501"/>
                  <a:pt x="13737" y="1489"/>
                  <a:pt x="13775" y="1467"/>
                </a:cubicBezTo>
                <a:cubicBezTo>
                  <a:pt x="13813" y="1446"/>
                  <a:pt x="13845" y="1414"/>
                  <a:pt x="13866" y="1376"/>
                </a:cubicBezTo>
                <a:cubicBezTo>
                  <a:pt x="13888" y="1338"/>
                  <a:pt x="13900" y="1295"/>
                  <a:pt x="13900" y="1251"/>
                </a:cubicBezTo>
                <a:lnTo>
                  <a:pt x="13900" y="250"/>
                </a:lnTo>
                <a:lnTo>
                  <a:pt x="13900" y="250"/>
                </a:lnTo>
                <a:lnTo>
                  <a:pt x="13900" y="250"/>
                </a:lnTo>
                <a:cubicBezTo>
                  <a:pt x="13900" y="206"/>
                  <a:pt x="13888" y="163"/>
                  <a:pt x="13866" y="125"/>
                </a:cubicBezTo>
                <a:cubicBezTo>
                  <a:pt x="13845" y="87"/>
                  <a:pt x="13813" y="55"/>
                  <a:pt x="13775" y="34"/>
                </a:cubicBezTo>
                <a:cubicBezTo>
                  <a:pt x="13737" y="12"/>
                  <a:pt x="13694" y="0"/>
                  <a:pt x="13650" y="0"/>
                </a:cubicBezTo>
                <a:lnTo>
                  <a:pt x="250" y="0"/>
                </a:lnTo>
              </a:path>
            </a:pathLst>
          </a:custGeom>
          <a:solidFill>
            <a:srgbClr val="bf0041"/>
          </a:solidFill>
          <a:ln w="38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6f9d4"/>
                </a:solidFill>
                <a:latin typeface="Lato"/>
                <a:ea typeface="DejaVu Sans"/>
              </a:rPr>
              <a:t>Read and understand the question.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900000" y="2772360"/>
            <a:ext cx="1439640" cy="539640"/>
          </a:xfrm>
          <a:custGeom>
            <a:avLst/>
            <a:gdLst/>
            <a:ahLst/>
            <a:rect l="l" t="t" r="r" b="b"/>
            <a:pathLst>
              <a:path w="4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3750" y="1501"/>
                </a:lnTo>
                <a:lnTo>
                  <a:pt x="3751" y="1501"/>
                </a:lnTo>
                <a:cubicBezTo>
                  <a:pt x="3795" y="1501"/>
                  <a:pt x="3838" y="1489"/>
                  <a:pt x="3876" y="1467"/>
                </a:cubicBezTo>
                <a:cubicBezTo>
                  <a:pt x="3914" y="1446"/>
                  <a:pt x="3946" y="1414"/>
                  <a:pt x="3967" y="1376"/>
                </a:cubicBezTo>
                <a:cubicBezTo>
                  <a:pt x="3989" y="1338"/>
                  <a:pt x="4001" y="1295"/>
                  <a:pt x="4001" y="1251"/>
                </a:cubicBezTo>
                <a:lnTo>
                  <a:pt x="4000" y="250"/>
                </a:lnTo>
                <a:lnTo>
                  <a:pt x="4001" y="250"/>
                </a:lnTo>
                <a:lnTo>
                  <a:pt x="4001" y="250"/>
                </a:lnTo>
                <a:cubicBezTo>
                  <a:pt x="4001" y="206"/>
                  <a:pt x="3989" y="163"/>
                  <a:pt x="3967" y="125"/>
                </a:cubicBezTo>
                <a:cubicBezTo>
                  <a:pt x="3946" y="87"/>
                  <a:pt x="3914" y="55"/>
                  <a:pt x="3876" y="34"/>
                </a:cubicBezTo>
                <a:cubicBezTo>
                  <a:pt x="3838" y="12"/>
                  <a:pt x="3795" y="0"/>
                  <a:pt x="3751" y="0"/>
                </a:cubicBezTo>
                <a:lnTo>
                  <a:pt x="250" y="0"/>
                </a:lnTo>
              </a:path>
            </a:pathLst>
          </a:custGeom>
          <a:solidFill>
            <a:srgbClr val="333333"/>
          </a:solidFill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Step 2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2556360" y="2772720"/>
            <a:ext cx="6263280" cy="539640"/>
          </a:xfrm>
          <a:custGeom>
            <a:avLst/>
            <a:gdLst/>
            <a:ahLst/>
            <a:rect l="l" t="t" r="r" b="b"/>
            <a:pathLst>
              <a:path w="17401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17149" y="1501"/>
                </a:lnTo>
                <a:lnTo>
                  <a:pt x="17150" y="1501"/>
                </a:lnTo>
                <a:cubicBezTo>
                  <a:pt x="17194" y="1501"/>
                  <a:pt x="17237" y="1489"/>
                  <a:pt x="17275" y="1467"/>
                </a:cubicBezTo>
                <a:cubicBezTo>
                  <a:pt x="17313" y="1446"/>
                  <a:pt x="17345" y="1414"/>
                  <a:pt x="17366" y="1376"/>
                </a:cubicBezTo>
                <a:cubicBezTo>
                  <a:pt x="17388" y="1338"/>
                  <a:pt x="17400" y="1295"/>
                  <a:pt x="17400" y="1251"/>
                </a:cubicBezTo>
                <a:lnTo>
                  <a:pt x="17400" y="250"/>
                </a:lnTo>
                <a:lnTo>
                  <a:pt x="17400" y="250"/>
                </a:lnTo>
                <a:lnTo>
                  <a:pt x="17400" y="250"/>
                </a:lnTo>
                <a:cubicBezTo>
                  <a:pt x="17400" y="206"/>
                  <a:pt x="17388" y="163"/>
                  <a:pt x="17366" y="125"/>
                </a:cubicBezTo>
                <a:cubicBezTo>
                  <a:pt x="17345" y="87"/>
                  <a:pt x="17313" y="55"/>
                  <a:pt x="17275" y="34"/>
                </a:cubicBezTo>
                <a:cubicBezTo>
                  <a:pt x="17237" y="12"/>
                  <a:pt x="17194" y="0"/>
                  <a:pt x="17150" y="0"/>
                </a:cubicBezTo>
                <a:lnTo>
                  <a:pt x="250" y="0"/>
                </a:lnTo>
              </a:path>
            </a:pathLst>
          </a:custGeom>
          <a:solidFill>
            <a:srgbClr val="bf0041"/>
          </a:solidFill>
          <a:ln w="38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6f9d4"/>
                </a:solidFill>
                <a:latin typeface="Lato"/>
                <a:ea typeface="DejaVu Sans"/>
              </a:rPr>
              <a:t>Plan. Draw a model. We add to find the total.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3665160" y="3466800"/>
            <a:ext cx="4861080" cy="208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900000" y="2160000"/>
            <a:ext cx="1439640" cy="539640"/>
          </a:xfrm>
          <a:custGeom>
            <a:avLst/>
            <a:gdLst/>
            <a:ahLst/>
            <a:rect l="l" t="t" r="r" b="b"/>
            <a:pathLst>
              <a:path w="4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3750" y="1501"/>
                </a:lnTo>
                <a:lnTo>
                  <a:pt x="3751" y="1501"/>
                </a:lnTo>
                <a:cubicBezTo>
                  <a:pt x="3795" y="1501"/>
                  <a:pt x="3838" y="1489"/>
                  <a:pt x="3876" y="1467"/>
                </a:cubicBezTo>
                <a:cubicBezTo>
                  <a:pt x="3914" y="1446"/>
                  <a:pt x="3946" y="1414"/>
                  <a:pt x="3967" y="1376"/>
                </a:cubicBezTo>
                <a:cubicBezTo>
                  <a:pt x="3989" y="1338"/>
                  <a:pt x="4001" y="1295"/>
                  <a:pt x="4001" y="1251"/>
                </a:cubicBezTo>
                <a:lnTo>
                  <a:pt x="4000" y="250"/>
                </a:lnTo>
                <a:lnTo>
                  <a:pt x="4001" y="250"/>
                </a:lnTo>
                <a:lnTo>
                  <a:pt x="4001" y="250"/>
                </a:lnTo>
                <a:cubicBezTo>
                  <a:pt x="4001" y="206"/>
                  <a:pt x="3989" y="163"/>
                  <a:pt x="3967" y="125"/>
                </a:cubicBezTo>
                <a:cubicBezTo>
                  <a:pt x="3946" y="87"/>
                  <a:pt x="3914" y="55"/>
                  <a:pt x="3876" y="34"/>
                </a:cubicBezTo>
                <a:cubicBezTo>
                  <a:pt x="3838" y="12"/>
                  <a:pt x="3795" y="0"/>
                  <a:pt x="3751" y="0"/>
                </a:cubicBezTo>
                <a:lnTo>
                  <a:pt x="250" y="0"/>
                </a:lnTo>
              </a:path>
            </a:pathLst>
          </a:custGeom>
          <a:solidFill>
            <a:srgbClr val="333333"/>
          </a:solidFill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Step 3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2556360" y="2160360"/>
            <a:ext cx="2843280" cy="539640"/>
          </a:xfrm>
          <a:custGeom>
            <a:avLst/>
            <a:gdLst/>
            <a:ahLst/>
            <a:rect l="l" t="t" r="r" b="b"/>
            <a:pathLst>
              <a:path w="7901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7649" y="1501"/>
                </a:lnTo>
                <a:lnTo>
                  <a:pt x="7650" y="1501"/>
                </a:lnTo>
                <a:cubicBezTo>
                  <a:pt x="7694" y="1501"/>
                  <a:pt x="7737" y="1489"/>
                  <a:pt x="7775" y="1467"/>
                </a:cubicBezTo>
                <a:cubicBezTo>
                  <a:pt x="7813" y="1446"/>
                  <a:pt x="7845" y="1414"/>
                  <a:pt x="7866" y="1376"/>
                </a:cubicBezTo>
                <a:cubicBezTo>
                  <a:pt x="7888" y="1338"/>
                  <a:pt x="7900" y="1295"/>
                  <a:pt x="7900" y="1251"/>
                </a:cubicBezTo>
                <a:lnTo>
                  <a:pt x="7900" y="250"/>
                </a:lnTo>
                <a:lnTo>
                  <a:pt x="7900" y="250"/>
                </a:lnTo>
                <a:lnTo>
                  <a:pt x="7900" y="250"/>
                </a:lnTo>
                <a:cubicBezTo>
                  <a:pt x="7900" y="206"/>
                  <a:pt x="7888" y="163"/>
                  <a:pt x="7866" y="125"/>
                </a:cubicBezTo>
                <a:cubicBezTo>
                  <a:pt x="7845" y="87"/>
                  <a:pt x="7813" y="55"/>
                  <a:pt x="7775" y="34"/>
                </a:cubicBezTo>
                <a:cubicBezTo>
                  <a:pt x="7737" y="12"/>
                  <a:pt x="7694" y="0"/>
                  <a:pt x="7650" y="0"/>
                </a:cubicBezTo>
                <a:lnTo>
                  <a:pt x="250" y="0"/>
                </a:lnTo>
              </a:path>
            </a:pathLst>
          </a:custGeom>
          <a:solidFill>
            <a:srgbClr val="bf0041"/>
          </a:solidFill>
          <a:ln w="38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6f9d4"/>
                </a:solidFill>
                <a:latin typeface="Lato"/>
                <a:ea typeface="DejaVu Sans"/>
              </a:rPr>
              <a:t>Carry out the plan.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2194200" y="2880000"/>
            <a:ext cx="29664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3954 + 5747 = 9701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900000" y="3924360"/>
            <a:ext cx="1439640" cy="539640"/>
          </a:xfrm>
          <a:custGeom>
            <a:avLst/>
            <a:gdLst/>
            <a:ahLst/>
            <a:rect l="l" t="t" r="r" b="b"/>
            <a:pathLst>
              <a:path w="4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3750" y="1501"/>
                </a:lnTo>
                <a:lnTo>
                  <a:pt x="3751" y="1501"/>
                </a:lnTo>
                <a:cubicBezTo>
                  <a:pt x="3795" y="1501"/>
                  <a:pt x="3838" y="1489"/>
                  <a:pt x="3876" y="1467"/>
                </a:cubicBezTo>
                <a:cubicBezTo>
                  <a:pt x="3914" y="1446"/>
                  <a:pt x="3946" y="1414"/>
                  <a:pt x="3967" y="1376"/>
                </a:cubicBezTo>
                <a:cubicBezTo>
                  <a:pt x="3989" y="1338"/>
                  <a:pt x="4001" y="1295"/>
                  <a:pt x="4001" y="1251"/>
                </a:cubicBezTo>
                <a:lnTo>
                  <a:pt x="4000" y="250"/>
                </a:lnTo>
                <a:lnTo>
                  <a:pt x="4001" y="250"/>
                </a:lnTo>
                <a:lnTo>
                  <a:pt x="4001" y="250"/>
                </a:lnTo>
                <a:cubicBezTo>
                  <a:pt x="4001" y="206"/>
                  <a:pt x="3989" y="163"/>
                  <a:pt x="3967" y="125"/>
                </a:cubicBezTo>
                <a:cubicBezTo>
                  <a:pt x="3946" y="87"/>
                  <a:pt x="3914" y="55"/>
                  <a:pt x="3876" y="34"/>
                </a:cubicBezTo>
                <a:cubicBezTo>
                  <a:pt x="3838" y="12"/>
                  <a:pt x="3795" y="0"/>
                  <a:pt x="3751" y="0"/>
                </a:cubicBezTo>
                <a:lnTo>
                  <a:pt x="250" y="0"/>
                </a:lnTo>
              </a:path>
            </a:pathLst>
          </a:custGeom>
          <a:solidFill>
            <a:srgbClr val="333333"/>
          </a:solidFill>
          <a:ln w="38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  <a:ea typeface="DejaVu Sans"/>
              </a:rPr>
              <a:t>Step 4</a:t>
            </a:r>
            <a:endParaRPr b="0" lang="en-PH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2556360" y="3924720"/>
            <a:ext cx="8963280" cy="754920"/>
          </a:xfrm>
          <a:custGeom>
            <a:avLst/>
            <a:gdLst/>
            <a:ahLst/>
            <a:rect l="l" t="t" r="r" b="b"/>
            <a:pathLst>
              <a:path w="24901" h="2100">
                <a:moveTo>
                  <a:pt x="349" y="0"/>
                </a:moveTo>
                <a:lnTo>
                  <a:pt x="350" y="0"/>
                </a:lnTo>
                <a:cubicBezTo>
                  <a:pt x="288" y="0"/>
                  <a:pt x="228" y="16"/>
                  <a:pt x="175" y="47"/>
                </a:cubicBezTo>
                <a:cubicBezTo>
                  <a:pt x="122" y="78"/>
                  <a:pt x="78" y="122"/>
                  <a:pt x="47" y="175"/>
                </a:cubicBezTo>
                <a:cubicBezTo>
                  <a:pt x="16" y="228"/>
                  <a:pt x="0" y="288"/>
                  <a:pt x="0" y="350"/>
                </a:cubicBezTo>
                <a:lnTo>
                  <a:pt x="0" y="1749"/>
                </a:lnTo>
                <a:lnTo>
                  <a:pt x="0" y="1749"/>
                </a:lnTo>
                <a:cubicBezTo>
                  <a:pt x="0" y="1811"/>
                  <a:pt x="16" y="1871"/>
                  <a:pt x="47" y="1924"/>
                </a:cubicBezTo>
                <a:cubicBezTo>
                  <a:pt x="78" y="1977"/>
                  <a:pt x="122" y="2021"/>
                  <a:pt x="175" y="2052"/>
                </a:cubicBezTo>
                <a:cubicBezTo>
                  <a:pt x="228" y="2083"/>
                  <a:pt x="288" y="2099"/>
                  <a:pt x="350" y="2099"/>
                </a:cubicBezTo>
                <a:lnTo>
                  <a:pt x="24550" y="2099"/>
                </a:lnTo>
                <a:lnTo>
                  <a:pt x="24550" y="2099"/>
                </a:lnTo>
                <a:cubicBezTo>
                  <a:pt x="24612" y="2099"/>
                  <a:pt x="24672" y="2083"/>
                  <a:pt x="24725" y="2052"/>
                </a:cubicBezTo>
                <a:cubicBezTo>
                  <a:pt x="24778" y="2021"/>
                  <a:pt x="24822" y="1977"/>
                  <a:pt x="24853" y="1924"/>
                </a:cubicBezTo>
                <a:cubicBezTo>
                  <a:pt x="24884" y="1871"/>
                  <a:pt x="24900" y="1811"/>
                  <a:pt x="24900" y="1749"/>
                </a:cubicBezTo>
                <a:lnTo>
                  <a:pt x="24900" y="349"/>
                </a:lnTo>
                <a:lnTo>
                  <a:pt x="24900" y="350"/>
                </a:lnTo>
                <a:lnTo>
                  <a:pt x="24900" y="350"/>
                </a:lnTo>
                <a:cubicBezTo>
                  <a:pt x="24900" y="288"/>
                  <a:pt x="24884" y="228"/>
                  <a:pt x="24853" y="175"/>
                </a:cubicBezTo>
                <a:cubicBezTo>
                  <a:pt x="24822" y="122"/>
                  <a:pt x="24778" y="78"/>
                  <a:pt x="24725" y="47"/>
                </a:cubicBezTo>
                <a:cubicBezTo>
                  <a:pt x="24672" y="16"/>
                  <a:pt x="24612" y="0"/>
                  <a:pt x="24550" y="0"/>
                </a:cubicBezTo>
                <a:lnTo>
                  <a:pt x="349" y="0"/>
                </a:lnTo>
              </a:path>
            </a:pathLst>
          </a:custGeom>
          <a:solidFill>
            <a:srgbClr val="bf0041"/>
          </a:solidFill>
          <a:ln w="38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6f9d4"/>
                </a:solidFill>
                <a:latin typeface="Lato"/>
                <a:ea typeface="DejaVu Sans"/>
              </a:rPr>
              <a:t>Check. Estimate your answer by rounding each of the numbers to the nearest hundred.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900000" y="4716000"/>
            <a:ext cx="400572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3954 ≈ 4000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5747 ≈ 5700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3954 + 5747 ≈ 4000 + 5700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= 9700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5040000" y="4896360"/>
            <a:ext cx="68396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9701 is close to our estimate of 9700, so our answer is reasonable. There are 9701 pupils in the school altogether.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609840" y="1080000"/>
            <a:ext cx="10972080" cy="89964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2. There are 3954 girls and 5747 boys in a school. How many pupils are there in the school altogether?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6480000" y="2160000"/>
            <a:ext cx="2452680" cy="174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609840" y="1080000"/>
            <a:ext cx="10972080" cy="54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3. There are 1111 ducks in a farm. There are 299 fewer ducks than chickens.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3196800" y="2935080"/>
            <a:ext cx="5798160" cy="1995840"/>
          </a:xfrm>
          <a:prstGeom prst="rect">
            <a:avLst/>
          </a:prstGeom>
          <a:ln w="0">
            <a:noFill/>
          </a:ln>
        </p:spPr>
      </p:pic>
      <p:sp>
        <p:nvSpPr>
          <p:cNvPr id="206" name=""/>
          <p:cNvSpPr/>
          <p:nvPr/>
        </p:nvSpPr>
        <p:spPr>
          <a:xfrm>
            <a:off x="1440000" y="1800000"/>
            <a:ext cx="4860000" cy="540000"/>
          </a:xfrm>
          <a:custGeom>
            <a:avLst/>
            <a:gdLst/>
            <a:ahLst/>
            <a:rect l="0" t="0" r="r" b="b"/>
            <a:pathLst>
              <a:path w="135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13250" y="1501"/>
                </a:lnTo>
                <a:lnTo>
                  <a:pt x="13251" y="1501"/>
                </a:lnTo>
                <a:cubicBezTo>
                  <a:pt x="13295" y="1501"/>
                  <a:pt x="13338" y="1489"/>
                  <a:pt x="13376" y="1467"/>
                </a:cubicBezTo>
                <a:cubicBezTo>
                  <a:pt x="13414" y="1446"/>
                  <a:pt x="13446" y="1414"/>
                  <a:pt x="13467" y="1376"/>
                </a:cubicBezTo>
                <a:cubicBezTo>
                  <a:pt x="13489" y="1338"/>
                  <a:pt x="13501" y="1295"/>
                  <a:pt x="13501" y="1251"/>
                </a:cubicBezTo>
                <a:lnTo>
                  <a:pt x="13501" y="250"/>
                </a:lnTo>
                <a:lnTo>
                  <a:pt x="13501" y="250"/>
                </a:lnTo>
                <a:lnTo>
                  <a:pt x="13501" y="250"/>
                </a:lnTo>
                <a:cubicBezTo>
                  <a:pt x="13501" y="206"/>
                  <a:pt x="13489" y="163"/>
                  <a:pt x="13467" y="125"/>
                </a:cubicBezTo>
                <a:cubicBezTo>
                  <a:pt x="13446" y="87"/>
                  <a:pt x="13414" y="55"/>
                  <a:pt x="13376" y="34"/>
                </a:cubicBezTo>
                <a:cubicBezTo>
                  <a:pt x="13338" y="12"/>
                  <a:pt x="13295" y="0"/>
                  <a:pt x="13251" y="0"/>
                </a:cubicBezTo>
                <a:lnTo>
                  <a:pt x="250" y="0"/>
                </a:lnTo>
              </a:path>
            </a:pathLst>
          </a:custGeom>
          <a:solidFill>
            <a:srgbClr val="706e0c"/>
          </a:solidFill>
          <a:ln w="36000">
            <a:solidFill>
              <a:srgbClr val="00367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</a:rPr>
              <a:t>(a) How many chickens are there?</a:t>
            </a:r>
            <a:endParaRPr b="0" lang="en-PH" sz="2400" spc="-1" strike="noStrike">
              <a:solidFill>
                <a:srgbClr val="ffffff"/>
              </a:solidFill>
              <a:latin typeface="Lato"/>
            </a:endParaRPr>
          </a:p>
        </p:txBody>
      </p:sp>
      <p:sp>
        <p:nvSpPr>
          <p:cNvPr id="207" name=""/>
          <p:cNvSpPr txBox="1"/>
          <p:nvPr/>
        </p:nvSpPr>
        <p:spPr>
          <a:xfrm>
            <a:off x="1440000" y="2423880"/>
            <a:ext cx="4978080" cy="48492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t">
            <a:noAutofit/>
          </a:bodyPr>
          <a:p>
            <a:r>
              <a:rPr b="0" lang="en-PH" sz="2400" spc="-1" strike="noStrike">
                <a:latin typeface="Lato"/>
              </a:rPr>
              <a:t>Add to find the number of chickens.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08" name=""/>
          <p:cNvSpPr txBox="1"/>
          <p:nvPr/>
        </p:nvSpPr>
        <p:spPr>
          <a:xfrm>
            <a:off x="1440000" y="4908240"/>
            <a:ext cx="278964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1111 + 299 = 1410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609840" y="1080000"/>
            <a:ext cx="10972080" cy="54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3. There are 1111 ducks in a farm. There are 299 fewer ducks than chickens.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1440000" y="1800000"/>
            <a:ext cx="4860000" cy="540000"/>
          </a:xfrm>
          <a:custGeom>
            <a:avLst/>
            <a:gdLst/>
            <a:ahLst/>
            <a:rect l="0" t="0" r="r" b="b"/>
            <a:pathLst>
              <a:path w="135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13250" y="1501"/>
                </a:lnTo>
                <a:lnTo>
                  <a:pt x="13251" y="1501"/>
                </a:lnTo>
                <a:cubicBezTo>
                  <a:pt x="13295" y="1501"/>
                  <a:pt x="13338" y="1489"/>
                  <a:pt x="13376" y="1467"/>
                </a:cubicBezTo>
                <a:cubicBezTo>
                  <a:pt x="13414" y="1446"/>
                  <a:pt x="13446" y="1414"/>
                  <a:pt x="13467" y="1376"/>
                </a:cubicBezTo>
                <a:cubicBezTo>
                  <a:pt x="13489" y="1338"/>
                  <a:pt x="13501" y="1295"/>
                  <a:pt x="13501" y="1251"/>
                </a:cubicBezTo>
                <a:lnTo>
                  <a:pt x="13501" y="250"/>
                </a:lnTo>
                <a:lnTo>
                  <a:pt x="13501" y="250"/>
                </a:lnTo>
                <a:lnTo>
                  <a:pt x="13501" y="250"/>
                </a:lnTo>
                <a:cubicBezTo>
                  <a:pt x="13501" y="206"/>
                  <a:pt x="13489" y="163"/>
                  <a:pt x="13467" y="125"/>
                </a:cubicBezTo>
                <a:cubicBezTo>
                  <a:pt x="13446" y="87"/>
                  <a:pt x="13414" y="55"/>
                  <a:pt x="13376" y="34"/>
                </a:cubicBezTo>
                <a:cubicBezTo>
                  <a:pt x="13338" y="12"/>
                  <a:pt x="13295" y="0"/>
                  <a:pt x="13251" y="0"/>
                </a:cubicBezTo>
                <a:lnTo>
                  <a:pt x="250" y="0"/>
                </a:lnTo>
              </a:path>
            </a:pathLst>
          </a:custGeom>
          <a:solidFill>
            <a:srgbClr val="706e0c"/>
          </a:solidFill>
          <a:ln w="36000">
            <a:solidFill>
              <a:srgbClr val="00367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</a:rPr>
              <a:t>(a) How many chickens are there?</a:t>
            </a:r>
            <a:endParaRPr b="0" lang="en-PH" sz="2400" spc="-1" strike="noStrike">
              <a:solidFill>
                <a:srgbClr val="ffffff"/>
              </a:solidFill>
              <a:latin typeface="Lato"/>
            </a:endParaRPr>
          </a:p>
        </p:txBody>
      </p:sp>
      <p:sp>
        <p:nvSpPr>
          <p:cNvPr id="212" name=""/>
          <p:cNvSpPr txBox="1"/>
          <p:nvPr/>
        </p:nvSpPr>
        <p:spPr>
          <a:xfrm>
            <a:off x="1440000" y="2423880"/>
            <a:ext cx="9540000" cy="85068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t">
            <a:noAutofit/>
          </a:bodyPr>
          <a:p>
            <a:r>
              <a:rPr b="0" lang="en-PH" sz="2400" spc="-1" strike="noStrike">
                <a:latin typeface="Lato"/>
              </a:rPr>
              <a:t>Check your answer by rounding each number to the nearest hundred before adding.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13" name=""/>
          <p:cNvSpPr txBox="1"/>
          <p:nvPr/>
        </p:nvSpPr>
        <p:spPr>
          <a:xfrm>
            <a:off x="1440000" y="4104000"/>
            <a:ext cx="3780000" cy="85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1111 + 299 ≈ 1100 + 300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   </a:t>
            </a:r>
            <a:r>
              <a:rPr b="0" lang="en-PH" sz="2400" spc="-1" strike="noStrike">
                <a:latin typeface="Lato"/>
              </a:rPr>
              <a:t>= 1400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5838120" y="3420000"/>
            <a:ext cx="2744640" cy="19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609840" y="1080000"/>
            <a:ext cx="10972080" cy="54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3. There are 1111 ducks in a farm. There are 299 fewer ducks than chickens.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1440000" y="1800000"/>
            <a:ext cx="4860000" cy="540000"/>
          </a:xfrm>
          <a:custGeom>
            <a:avLst/>
            <a:gdLst/>
            <a:ahLst/>
            <a:rect l="0" t="0" r="r" b="b"/>
            <a:pathLst>
              <a:path w="135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13250" y="1501"/>
                </a:lnTo>
                <a:lnTo>
                  <a:pt x="13251" y="1501"/>
                </a:lnTo>
                <a:cubicBezTo>
                  <a:pt x="13295" y="1501"/>
                  <a:pt x="13338" y="1489"/>
                  <a:pt x="13376" y="1467"/>
                </a:cubicBezTo>
                <a:cubicBezTo>
                  <a:pt x="13414" y="1446"/>
                  <a:pt x="13446" y="1414"/>
                  <a:pt x="13467" y="1376"/>
                </a:cubicBezTo>
                <a:cubicBezTo>
                  <a:pt x="13489" y="1338"/>
                  <a:pt x="13501" y="1295"/>
                  <a:pt x="13501" y="1251"/>
                </a:cubicBezTo>
                <a:lnTo>
                  <a:pt x="13501" y="250"/>
                </a:lnTo>
                <a:lnTo>
                  <a:pt x="13501" y="250"/>
                </a:lnTo>
                <a:lnTo>
                  <a:pt x="13501" y="250"/>
                </a:lnTo>
                <a:cubicBezTo>
                  <a:pt x="13501" y="206"/>
                  <a:pt x="13489" y="163"/>
                  <a:pt x="13467" y="125"/>
                </a:cubicBezTo>
                <a:cubicBezTo>
                  <a:pt x="13446" y="87"/>
                  <a:pt x="13414" y="55"/>
                  <a:pt x="13376" y="34"/>
                </a:cubicBezTo>
                <a:cubicBezTo>
                  <a:pt x="13338" y="12"/>
                  <a:pt x="13295" y="0"/>
                  <a:pt x="13251" y="0"/>
                </a:cubicBezTo>
                <a:lnTo>
                  <a:pt x="250" y="0"/>
                </a:lnTo>
              </a:path>
            </a:pathLst>
          </a:custGeom>
          <a:solidFill>
            <a:srgbClr val="706e0c"/>
          </a:solidFill>
          <a:ln w="36000">
            <a:solidFill>
              <a:srgbClr val="00367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</a:rPr>
              <a:t>(a) How many chickens are there?</a:t>
            </a:r>
            <a:endParaRPr b="0" lang="en-PH" sz="2400" spc="-1" strike="noStrike">
              <a:solidFill>
                <a:srgbClr val="ffffff"/>
              </a:solidFill>
              <a:latin typeface="Lato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1440000" y="2675880"/>
            <a:ext cx="9180000" cy="48492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ctr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</a:rPr>
              <a:t>1410 is close to our estimate of 1400, so the answer is reasonable.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19" name=""/>
          <p:cNvSpPr txBox="1"/>
          <p:nvPr/>
        </p:nvSpPr>
        <p:spPr>
          <a:xfrm>
            <a:off x="1440000" y="3312000"/>
            <a:ext cx="378000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There are 1410 chickens.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806040"/>
          </a:xfrm>
          <a:prstGeom prst="rect">
            <a:avLst/>
          </a:prstGeom>
          <a:solidFill>
            <a:srgbClr val="333333"/>
          </a:solidFill>
          <a:ln w="76320">
            <a:solidFill>
              <a:srgbClr val="c49cff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00f1ff"/>
                </a:solidFill>
                <a:latin typeface="Lato"/>
              </a:rPr>
              <a:t>Word Problems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609840" y="1080000"/>
            <a:ext cx="10972080" cy="54000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3. There are 1111 ducks in a farm. There are 299 fewer ducks than chickens.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1440000" y="1800000"/>
            <a:ext cx="8280000" cy="540000"/>
          </a:xfrm>
          <a:custGeom>
            <a:avLst/>
            <a:gdLst/>
            <a:ahLst/>
            <a:rect l="0" t="0" r="r" b="b"/>
            <a:pathLst>
              <a:path w="23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22750" y="1501"/>
                </a:lnTo>
                <a:lnTo>
                  <a:pt x="22751" y="1501"/>
                </a:lnTo>
                <a:cubicBezTo>
                  <a:pt x="22795" y="1501"/>
                  <a:pt x="22838" y="1489"/>
                  <a:pt x="22876" y="1467"/>
                </a:cubicBezTo>
                <a:cubicBezTo>
                  <a:pt x="22914" y="1446"/>
                  <a:pt x="22946" y="1414"/>
                  <a:pt x="22967" y="1376"/>
                </a:cubicBezTo>
                <a:cubicBezTo>
                  <a:pt x="22989" y="1338"/>
                  <a:pt x="23001" y="1295"/>
                  <a:pt x="23001" y="1251"/>
                </a:cubicBezTo>
                <a:lnTo>
                  <a:pt x="23001" y="250"/>
                </a:lnTo>
                <a:lnTo>
                  <a:pt x="23001" y="250"/>
                </a:lnTo>
                <a:lnTo>
                  <a:pt x="23001" y="250"/>
                </a:lnTo>
                <a:cubicBezTo>
                  <a:pt x="23001" y="206"/>
                  <a:pt x="22989" y="163"/>
                  <a:pt x="22967" y="125"/>
                </a:cubicBezTo>
                <a:cubicBezTo>
                  <a:pt x="22946" y="87"/>
                  <a:pt x="22914" y="55"/>
                  <a:pt x="22876" y="34"/>
                </a:cubicBezTo>
                <a:cubicBezTo>
                  <a:pt x="22838" y="12"/>
                  <a:pt x="22795" y="0"/>
                  <a:pt x="22751" y="0"/>
                </a:cubicBezTo>
                <a:lnTo>
                  <a:pt x="250" y="0"/>
                </a:lnTo>
              </a:path>
            </a:pathLst>
          </a:custGeom>
          <a:solidFill>
            <a:srgbClr val="706e0c"/>
          </a:solidFill>
          <a:ln w="36000">
            <a:solidFill>
              <a:srgbClr val="00367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</a:rPr>
              <a:t>(b) How many chickens will be left if 418 chickens are sold?</a:t>
            </a:r>
            <a:endParaRPr b="0" lang="en-PH" sz="2400" spc="-1" strike="noStrike">
              <a:solidFill>
                <a:srgbClr val="ffffff"/>
              </a:solidFill>
              <a:latin typeface="Lato"/>
            </a:endParaRPr>
          </a:p>
        </p:txBody>
      </p:sp>
      <p:sp>
        <p:nvSpPr>
          <p:cNvPr id="223" name=""/>
          <p:cNvSpPr txBox="1"/>
          <p:nvPr/>
        </p:nvSpPr>
        <p:spPr>
          <a:xfrm>
            <a:off x="1440000" y="5298840"/>
            <a:ext cx="10080000" cy="85068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ctr">
            <a:noAutofit/>
          </a:bodyPr>
          <a:p>
            <a:r>
              <a:rPr b="0" lang="en-PH" sz="2400" spc="-1" strike="noStrike">
                <a:latin typeface="Lato"/>
              </a:rPr>
              <a:t>Check your answer by rounding each number to the nearest ten before subtracting.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3821400" y="2408400"/>
            <a:ext cx="4549320" cy="1393560"/>
          </a:xfrm>
          <a:prstGeom prst="rect">
            <a:avLst/>
          </a:prstGeom>
          <a:ln w="0">
            <a:noFill/>
          </a:ln>
        </p:spPr>
      </p:pic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9360000" y="3456000"/>
            <a:ext cx="2475360" cy="1794960"/>
          </a:xfrm>
          <a:prstGeom prst="rect">
            <a:avLst/>
          </a:prstGeom>
          <a:ln w="0">
            <a:noFill/>
          </a:ln>
        </p:spPr>
      </p:pic>
      <p:sp>
        <p:nvSpPr>
          <p:cNvPr id="226" name=""/>
          <p:cNvSpPr txBox="1"/>
          <p:nvPr/>
        </p:nvSpPr>
        <p:spPr>
          <a:xfrm>
            <a:off x="1440000" y="4403880"/>
            <a:ext cx="432000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1410 – 418 = 992</a:t>
            </a:r>
            <a:endParaRPr b="0" lang="en-PH" sz="2400" spc="-1" strike="noStrike">
              <a:latin typeface="Arial"/>
            </a:endParaRPr>
          </a:p>
          <a:p>
            <a:r>
              <a:rPr b="0" lang="en-PH" sz="2400" spc="-1" strike="noStrike">
                <a:latin typeface="Lato"/>
              </a:rPr>
              <a:t>There will be 992 chickens left.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27" name=""/>
          <p:cNvSpPr txBox="1"/>
          <p:nvPr/>
        </p:nvSpPr>
        <p:spPr>
          <a:xfrm>
            <a:off x="1440000" y="3744360"/>
            <a:ext cx="2880000" cy="575640"/>
          </a:xfrm>
          <a:prstGeom prst="rect">
            <a:avLst/>
          </a:prstGeom>
          <a:noFill/>
          <a:ln w="29160">
            <a:solidFill>
              <a:srgbClr val="81d41a"/>
            </a:solidFill>
            <a:round/>
          </a:ln>
        </p:spPr>
        <p:txBody>
          <a:bodyPr lIns="104400" rIns="104400" tIns="59400" bIns="59400" anchor="ctr">
            <a:noAutofit/>
          </a:bodyPr>
          <a:p>
            <a:r>
              <a:rPr b="0" lang="en-PH" sz="2400" spc="-1" strike="noStrike">
                <a:latin typeface="Lato"/>
              </a:rPr>
              <a:t>Find the difference.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15332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2023-08-15T13:54:21Z</dcterms:modified>
  <cp:revision>6144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