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4480" cy="617400"/>
          </a:xfrm>
          <a:prstGeom prst="rect">
            <a:avLst/>
          </a:prstGeom>
          <a:ln w="0">
            <a:noFill/>
          </a:ln>
        </p:spPr>
      </p:pic>
      <p:sp>
        <p:nvSpPr>
          <p:cNvPr id="86" name="Rectangle 7"/>
          <p:cNvSpPr/>
          <p:nvPr/>
        </p:nvSpPr>
        <p:spPr>
          <a:xfrm>
            <a:off x="10868760" y="0"/>
            <a:ext cx="952920" cy="952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17000" cy="1017000"/>
          </a:xfrm>
          <a:prstGeom prst="rect">
            <a:avLst/>
          </a:prstGeom>
          <a:ln w="0">
            <a:noFill/>
          </a:ln>
        </p:spPr>
      </p:pic>
      <p:sp>
        <p:nvSpPr>
          <p:cNvPr id="88"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8800" cy="336708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7756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BALANGIGA MASSACRE</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BALANGIGA MASSACRE</a:t>
            </a:r>
            <a:endParaRPr b="0" lang="en-PH" sz="3600" spc="-1" strike="noStrike">
              <a:latin typeface="Arial"/>
            </a:endParaRPr>
          </a:p>
        </p:txBody>
      </p:sp>
      <p:sp>
        <p:nvSpPr>
          <p:cNvPr id="169" name="PlaceHolder 2"/>
          <p:cNvSpPr>
            <a:spLocks noGrp="1"/>
          </p:cNvSpPr>
          <p:nvPr>
            <p:ph type="subTitle"/>
          </p:nvPr>
        </p:nvSpPr>
        <p:spPr>
          <a:xfrm>
            <a:off x="609480" y="1764000"/>
            <a:ext cx="10968120" cy="19764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Noong nadakip ang pangulo ng Republika na si Heneral Emilio Aguinaldo noong </a:t>
            </a:r>
            <a:r>
              <a:rPr b="1" lang="en-PH" sz="1800" spc="-1" strike="noStrike">
                <a:solidFill>
                  <a:srgbClr val="000000"/>
                </a:solidFill>
                <a:latin typeface="Lato"/>
                <a:ea typeface="Arial;Arial"/>
              </a:rPr>
              <a:t>Marso 23, 1901</a:t>
            </a:r>
            <a:r>
              <a:rPr b="0" lang="en-PH" sz="1800" spc="-1" strike="noStrike">
                <a:solidFill>
                  <a:srgbClr val="000000"/>
                </a:solidFill>
                <a:latin typeface="Lato"/>
                <a:ea typeface="Arial;Arial"/>
              </a:rPr>
              <a:t>, inakala ng marami na tapos na ang Digmaang Pilipino-Amerikano. Subalit ang totoo, ang labanan sa pagitan ng mga Pilipino at Amerikano ay nagpatuloy sa iba’t ibang panig ng bansa. Patuloy pa rin ang mga gerilya sa kanilang pakikipaglaban sa mga Amerikano. Marami pang mga gerilya sa Bikol at sa mga isla sa Visayas. Isa sa mga lugar kung saan may mga aktibong gerilya ay ang Samar kung saan matatagpuan ang bayan ng </a:t>
            </a:r>
            <a:r>
              <a:rPr b="1" lang="en-PH" sz="1800" spc="-1" strike="noStrike">
                <a:solidFill>
                  <a:srgbClr val="000000"/>
                </a:solidFill>
                <a:latin typeface="Lato"/>
                <a:ea typeface="Arial;Arial"/>
              </a:rPr>
              <a:t>Balangiga</a:t>
            </a:r>
            <a:r>
              <a:rPr b="0" lang="en-PH" sz="1800" spc="-1" strike="noStrike">
                <a:solidFill>
                  <a:srgbClr val="000000"/>
                </a:solidFill>
                <a:latin typeface="Lato"/>
                <a:ea typeface="Arial;Arial"/>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BALANGIGA MASSACRE</a:t>
            </a:r>
            <a:endParaRPr b="0" lang="en-PH" sz="3600" spc="-1" strike="noStrike">
              <a:latin typeface="Arial"/>
            </a:endParaRPr>
          </a:p>
        </p:txBody>
      </p:sp>
      <p:sp>
        <p:nvSpPr>
          <p:cNvPr id="171" name="PlaceHolder 2"/>
          <p:cNvSpPr>
            <a:spLocks noGrp="1"/>
          </p:cNvSpPr>
          <p:nvPr>
            <p:ph type="subTitle"/>
          </p:nvPr>
        </p:nvSpPr>
        <p:spPr>
          <a:xfrm>
            <a:off x="969480" y="1764000"/>
            <a:ext cx="7308720" cy="29142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0" lang="en-PH" sz="1800" spc="-1" strike="noStrike">
                <a:solidFill>
                  <a:srgbClr val="000000"/>
                </a:solidFill>
                <a:latin typeface="Lato"/>
                <a:ea typeface="Arial;Arial"/>
              </a:rPr>
              <a:t>Noong ika-11 ng Agosto, 1901 dumating ang Company C, 9th U.S. Infantry Regiment sa Balangiga na nasa pinakatimog na bahagi ng Samar. Layunin ng mga sundalo na isara ang pantalan ng lugar upang hindi makapagpasok sa isla ng mga amyunisyon at iba pang tulong sa mga gerilyang Pilipino. Ang depensa ng mga Pilipino ay isa-isa nang bumagsak maliban sa Balangiga.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Inilarawan sa salaysay ng isang Pilipinong historyador na si Propesor Rolando O. Borrinaga ang tungkol sa istorya ng masaker sa isang artikulong pinamagatang: </a:t>
            </a:r>
            <a:r>
              <a:rPr b="0" i="1" lang="en-PH" sz="1800" spc="-1" strike="noStrike">
                <a:solidFill>
                  <a:srgbClr val="000000"/>
                </a:solidFill>
                <a:latin typeface="Lato"/>
                <a:ea typeface="AppleSystemUIFontItalic"/>
              </a:rPr>
              <a:t>“Vintage View: The Balangiga Incident and Its Aftermath.” </a:t>
            </a:r>
            <a:endParaRPr b="0" lang="en-PH" sz="1800" spc="-1" strike="noStrike">
              <a:latin typeface="Arial"/>
            </a:endParaRPr>
          </a:p>
        </p:txBody>
      </p:sp>
      <p:pic>
        <p:nvPicPr>
          <p:cNvPr id="172" name="" descr=""/>
          <p:cNvPicPr/>
          <p:nvPr/>
        </p:nvPicPr>
        <p:blipFill>
          <a:blip r:embed="rId1"/>
          <a:stretch/>
        </p:blipFill>
        <p:spPr>
          <a:xfrm>
            <a:off x="8640000" y="1866600"/>
            <a:ext cx="1666440" cy="2487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BALANGIGA MASSACRE</a:t>
            </a:r>
            <a:endParaRPr b="0" lang="en-PH" sz="3600" spc="-1" strike="noStrike">
              <a:latin typeface="Arial"/>
            </a:endParaRPr>
          </a:p>
        </p:txBody>
      </p:sp>
      <p:sp>
        <p:nvSpPr>
          <p:cNvPr id="174" name="PlaceHolder 2"/>
          <p:cNvSpPr>
            <a:spLocks noGrp="1"/>
          </p:cNvSpPr>
          <p:nvPr>
            <p:ph type="subTitle"/>
          </p:nvPr>
        </p:nvSpPr>
        <p:spPr>
          <a:xfrm>
            <a:off x="429480" y="2088000"/>
            <a:ext cx="7308720" cy="14742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unang mga buwan ay makikita ang kapatiran sa pagitan ng mga Pilipino at mga Amerikano. Ang mga lokal na mamamayan at ang mga Amerikano ay makikitang magkakasamang naglalaro ng </a:t>
            </a:r>
            <a:r>
              <a:rPr b="0" i="1" lang="en-PH" sz="1800" spc="-1" strike="noStrike">
                <a:solidFill>
                  <a:srgbClr val="000000"/>
                </a:solidFill>
                <a:latin typeface="Lato"/>
                <a:ea typeface="Arial;Arial"/>
              </a:rPr>
              <a:t>basketball </a:t>
            </a:r>
            <a:r>
              <a:rPr b="0" lang="en-PH" sz="1800" spc="-1" strike="noStrike">
                <a:solidFill>
                  <a:srgbClr val="000000"/>
                </a:solidFill>
                <a:latin typeface="Lato"/>
                <a:ea typeface="Arial;Arial"/>
              </a:rPr>
              <a:t>at arnis sa gitna ng plasa. Kung minsan ay makikita rin silang magkakasamang umiinom ng tuba (</a:t>
            </a:r>
            <a:r>
              <a:rPr b="0" i="1" lang="en-PH" sz="1800" spc="-1" strike="noStrike">
                <a:solidFill>
                  <a:srgbClr val="000000"/>
                </a:solidFill>
                <a:latin typeface="Lato"/>
                <a:ea typeface="Arial;Arial"/>
              </a:rPr>
              <a:t>coconut wine</a:t>
            </a:r>
            <a:r>
              <a:rPr b="0" lang="en-PH" sz="1800" spc="-1" strike="noStrike">
                <a:solidFill>
                  <a:srgbClr val="000000"/>
                </a:solidFill>
                <a:latin typeface="Lato"/>
                <a:ea typeface="Arial;Arial"/>
              </a:rPr>
              <a:t>).</a:t>
            </a:r>
            <a:endParaRPr b="0" lang="en-PH" sz="1800" spc="-1" strike="noStrike">
              <a:latin typeface="Arial"/>
            </a:endParaRPr>
          </a:p>
        </p:txBody>
      </p:sp>
      <p:pic>
        <p:nvPicPr>
          <p:cNvPr id="175" name="" descr=""/>
          <p:cNvPicPr/>
          <p:nvPr/>
        </p:nvPicPr>
        <p:blipFill>
          <a:blip r:embed="rId1"/>
          <a:stretch/>
        </p:blipFill>
        <p:spPr>
          <a:xfrm>
            <a:off x="8064000" y="1722600"/>
            <a:ext cx="3296880" cy="26676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BALANGIGA MASSACRE</a:t>
            </a:r>
            <a:endParaRPr b="0" lang="en-PH" sz="3600" spc="-1" strike="noStrike">
              <a:latin typeface="Arial"/>
            </a:endParaRPr>
          </a:p>
        </p:txBody>
      </p:sp>
      <p:sp>
        <p:nvSpPr>
          <p:cNvPr id="177" name="PlaceHolder 2"/>
          <p:cNvSpPr>
            <a:spLocks noGrp="1"/>
          </p:cNvSpPr>
          <p:nvPr>
            <p:ph type="subTitle"/>
          </p:nvPr>
        </p:nvSpPr>
        <p:spPr>
          <a:xfrm>
            <a:off x="609480" y="1404000"/>
            <a:ext cx="10968120" cy="32742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Nagsimula ang sigalot sa magkabilang panig noong </a:t>
            </a:r>
            <a:r>
              <a:rPr b="1" lang="en-PH" sz="1800" spc="-1" strike="noStrike">
                <a:solidFill>
                  <a:srgbClr val="000000"/>
                </a:solidFill>
                <a:latin typeface="Lato"/>
                <a:ea typeface="Arial;Arial"/>
              </a:rPr>
              <a:t>Setyembre 22, 1901</a:t>
            </a:r>
            <a:r>
              <a:rPr b="0" lang="en-PH" sz="1800" spc="-1" strike="noStrike">
                <a:solidFill>
                  <a:srgbClr val="000000"/>
                </a:solidFill>
                <a:latin typeface="Lato"/>
                <a:ea typeface="Arial;Arial"/>
              </a:rPr>
              <a:t> noong may dalawang lasing na sundalong Amerikano na nagtangkang mambastos sa isang dalagitang nagtitinda ng tuba. Ang dalagita ay sinaklolohan ng kaniyang dalawang kapatid na lalaki at binugbog nila ang dalawang lasing na sundalong Amerikano. Bilang ganti, ang Company Commander na si </a:t>
            </a:r>
            <a:r>
              <a:rPr b="1" lang="en-PH" sz="1800" spc="-1" strike="noStrike">
                <a:solidFill>
                  <a:srgbClr val="000000"/>
                </a:solidFill>
                <a:latin typeface="Lato"/>
                <a:ea typeface="Arial;Arial"/>
              </a:rPr>
              <a:t>Capt. Thomas W. Connell</a:t>
            </a:r>
            <a:r>
              <a:rPr b="0" lang="en-PH" sz="1800" spc="-1" strike="noStrike">
                <a:solidFill>
                  <a:srgbClr val="000000"/>
                </a:solidFill>
                <a:latin typeface="Lato"/>
                <a:ea typeface="Arial;Arial"/>
              </a:rPr>
              <a:t> ay binihag ang </a:t>
            </a:r>
            <a:r>
              <a:rPr b="1" lang="en-PH" sz="1800" spc="-1" strike="noStrike">
                <a:solidFill>
                  <a:srgbClr val="000000"/>
                </a:solidFill>
                <a:latin typeface="Lato"/>
                <a:ea typeface="Arial;Arial"/>
              </a:rPr>
              <a:t>143</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kalalakihang residente</a:t>
            </a:r>
            <a:r>
              <a:rPr b="0" lang="en-PH" sz="1800" spc="-1" strike="noStrike">
                <a:solidFill>
                  <a:srgbClr val="000000"/>
                </a:solidFill>
                <a:latin typeface="Lato"/>
                <a:ea typeface="Arial;Arial"/>
              </a:rPr>
              <a:t> at sapilitang pinaglinis ng bayan bilang paghahanda sa pagbisita ng mga nakatataas na opisyal ng mga sundalong Amerikano. Sila ay ikinulong nang magdamag na hindi kumakain sa loob ng dalawang pabilog na </a:t>
            </a:r>
            <a:r>
              <a:rPr b="1" i="1" lang="en-PH" sz="1800" spc="-1" strike="noStrike">
                <a:solidFill>
                  <a:srgbClr val="000000"/>
                </a:solidFill>
                <a:latin typeface="Lato"/>
                <a:ea typeface="Arial;Arial"/>
              </a:rPr>
              <a:t>tent</a:t>
            </a:r>
            <a:r>
              <a:rPr b="0" lang="en-PH" sz="1800" spc="-1" strike="noStrike">
                <a:solidFill>
                  <a:srgbClr val="000000"/>
                </a:solidFill>
                <a:latin typeface="Lato"/>
                <a:ea typeface="Arial;Arial"/>
              </a:rPr>
              <a:t>, kung saan </a:t>
            </a:r>
            <a:r>
              <a:rPr b="1" lang="en-PH" sz="1800" spc="-1" strike="noStrike">
                <a:solidFill>
                  <a:srgbClr val="000000"/>
                </a:solidFill>
                <a:latin typeface="Lato"/>
                <a:ea typeface="Arial;Arial"/>
              </a:rPr>
              <a:t>16</a:t>
            </a:r>
            <a:r>
              <a:rPr b="0" lang="en-PH" sz="1800" spc="-1" strike="noStrike">
                <a:solidFill>
                  <a:srgbClr val="000000"/>
                </a:solidFill>
                <a:latin typeface="Lato"/>
                <a:ea typeface="Arial;Arial"/>
              </a:rPr>
              <a:t> lamang ang kasya sa bawat isa.</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Arial;Arial"/>
                <a:ea typeface="Arial;Arial"/>
              </a:rPr>
              <a:t>	</a:t>
            </a:r>
            <a:r>
              <a:rPr b="0" lang="en-PH" sz="1800" spc="-1" strike="noStrike">
                <a:solidFill>
                  <a:srgbClr val="000000"/>
                </a:solidFill>
                <a:latin typeface="Arial;Arial"/>
                <a:ea typeface="Arial;Arial"/>
              </a:rPr>
              <a:t>Kinabukasan, pinakawalan ang </a:t>
            </a:r>
            <a:r>
              <a:rPr b="1" lang="en-PH" sz="1800" spc="-1" strike="noStrike">
                <a:solidFill>
                  <a:srgbClr val="000000"/>
                </a:solidFill>
                <a:latin typeface="Arial;Arial"/>
                <a:ea typeface="Arial;Arial"/>
              </a:rPr>
              <a:t>65</a:t>
            </a:r>
            <a:r>
              <a:rPr b="0" lang="en-PH" sz="1800" spc="-1" strike="noStrike">
                <a:solidFill>
                  <a:srgbClr val="000000"/>
                </a:solidFill>
                <a:latin typeface="Arial;Arial"/>
                <a:ea typeface="Arial;Arial"/>
              </a:rPr>
              <a:t> dahil sa kanilang gulang at kapansanan. Ipinag-utos din ni Capt. Connell na kumpiskahin ang lahat ng mga bolo at mga bigas at palay. Dahil sa kaapihan, nagplano ang mga mamamayan ng paglusob sa </a:t>
            </a:r>
            <a:r>
              <a:rPr b="0" i="1" lang="en-PH" sz="1800" spc="-1" strike="noStrike">
                <a:solidFill>
                  <a:srgbClr val="000000"/>
                </a:solidFill>
                <a:latin typeface="Arial;Arial"/>
                <a:ea typeface="Arial;Arial"/>
              </a:rPr>
              <a:t>garrison </a:t>
            </a:r>
            <a:r>
              <a:rPr b="0" lang="en-PH" sz="1800" spc="-1" strike="noStrike">
                <a:solidFill>
                  <a:srgbClr val="000000"/>
                </a:solidFill>
                <a:latin typeface="Arial;Arial"/>
                <a:ea typeface="Arial;Arial"/>
              </a:rPr>
              <a:t>ng mga Amerikano. Ang utak ng paglusob ay si </a:t>
            </a:r>
            <a:r>
              <a:rPr b="1" lang="en-PH" sz="1800" spc="-1" strike="noStrike">
                <a:solidFill>
                  <a:srgbClr val="000000"/>
                </a:solidFill>
                <a:latin typeface="Arial;Arial"/>
                <a:ea typeface="Arial;Arial"/>
              </a:rPr>
              <a:t>Valeriano Abanador</a:t>
            </a:r>
            <a:r>
              <a:rPr b="0" lang="en-PH" sz="1800" spc="-1" strike="noStrike">
                <a:solidFill>
                  <a:srgbClr val="000000"/>
                </a:solidFill>
                <a:latin typeface="Arial;Arial"/>
                <a:ea typeface="Arial;Arial"/>
              </a:rPr>
              <a:t>, ang </a:t>
            </a:r>
            <a:r>
              <a:rPr b="1" lang="en-PH" sz="1800" spc="-1" strike="noStrike">
                <a:solidFill>
                  <a:srgbClr val="000000"/>
                </a:solidFill>
                <a:latin typeface="Arial;Arial"/>
                <a:ea typeface="Arial;Arial"/>
              </a:rPr>
              <a:t>hepe</a:t>
            </a:r>
            <a:r>
              <a:rPr b="0" lang="en-PH" sz="1800" spc="-1" strike="noStrike">
                <a:solidFill>
                  <a:srgbClr val="000000"/>
                </a:solidFill>
                <a:latin typeface="Arial;Arial"/>
                <a:ea typeface="Arial;Arial"/>
              </a:rPr>
              <a:t> ng pulisya.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BALANGIGA MASSACRE</a:t>
            </a:r>
            <a:endParaRPr b="0" lang="en-PH" sz="3600" spc="-1" strike="noStrike">
              <a:latin typeface="Arial"/>
            </a:endParaRPr>
          </a:p>
        </p:txBody>
      </p:sp>
      <p:sp>
        <p:nvSpPr>
          <p:cNvPr id="179" name="PlaceHolder 2"/>
          <p:cNvSpPr>
            <a:spLocks noGrp="1"/>
          </p:cNvSpPr>
          <p:nvPr>
            <p:ph type="subTitle"/>
          </p:nvPr>
        </p:nvSpPr>
        <p:spPr>
          <a:xfrm>
            <a:off x="609480" y="1404000"/>
            <a:ext cx="10968120" cy="32742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Noong gabi ng </a:t>
            </a:r>
            <a:r>
              <a:rPr b="1" lang="en-PH" sz="1800" spc="-1" strike="noStrike">
                <a:solidFill>
                  <a:srgbClr val="000000"/>
                </a:solidFill>
                <a:latin typeface="Lato"/>
                <a:ea typeface="Arial;Arial"/>
              </a:rPr>
              <a:t>Setyembre 27, 1901</a:t>
            </a:r>
            <a:r>
              <a:rPr b="0" lang="en-PH" sz="1800" spc="-1" strike="noStrike">
                <a:solidFill>
                  <a:srgbClr val="000000"/>
                </a:solidFill>
                <a:latin typeface="Lato"/>
                <a:ea typeface="Arial;Arial"/>
              </a:rPr>
              <a:t>, nagkaroon ng prusisyon ng sinasabing namatay na mga bata dahil sa epidemya ng kolera kasama ang maraming kababaihan. Ipinasok sa simbahan ang prusisyon. Ito ay isang palabas lamang sapagkat ang mga babae na kasama sa prusisyon ay mga lalaki na nagkunwari lamang. Nagtago sila ng mga itak sa kanilang mga kasuotan at mga kabaong. Noong </a:t>
            </a:r>
            <a:r>
              <a:rPr b="1" lang="en-PH" sz="1800" spc="-1" strike="noStrike">
                <a:solidFill>
                  <a:srgbClr val="000000"/>
                </a:solidFill>
                <a:latin typeface="Lato"/>
                <a:ea typeface="Arial;Arial"/>
              </a:rPr>
              <a:t>Setyembre 28, 1901</a:t>
            </a:r>
            <a:r>
              <a:rPr b="0" lang="en-PH" sz="1800" spc="-1" strike="noStrike">
                <a:solidFill>
                  <a:srgbClr val="000000"/>
                </a:solidFill>
                <a:latin typeface="Lato"/>
                <a:ea typeface="Arial;Arial"/>
              </a:rPr>
              <a:t>, sinalakay ng pangkat nina Valeriano Abanador ang mga Amerikano. Nagtagumpay ang mga Samareño laban sa mga Amerikano sa ginawa nilang pagsalakay. Tinawag ito ng mga Amerikano na Balangiga Massacre, ang pinakamalaking pagkatalo ng hukbo ng Estados Unidos mula noong Battle of the Little Bighorn noong 1876.</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Ito ang pinakamalagim na kapahamakang inabot ng mga sundalong Amerikano sa Visayas. Sa kabuoan, 48 sa 74 na Amerikanong opisyal at sundalo, kabilang na si Capt. Thomas W. Connell, Major Richard S. Griswold, at 1st Lt. Edward A. Bumpus ang napatay nina Valeriano Abanador at kaniyang mga tauhan. Sa 26 na natira, 22 ang may malubhang sugat.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BALANGIGA MASSACRE</a:t>
            </a:r>
            <a:endParaRPr b="0" lang="en-PH" sz="3600" spc="-1" strike="noStrike">
              <a:latin typeface="Arial"/>
            </a:endParaRPr>
          </a:p>
        </p:txBody>
      </p:sp>
      <p:sp>
        <p:nvSpPr>
          <p:cNvPr id="181" name="PlaceHolder 2"/>
          <p:cNvSpPr>
            <a:spLocks noGrp="1"/>
          </p:cNvSpPr>
          <p:nvPr>
            <p:ph type="subTitle"/>
          </p:nvPr>
        </p:nvSpPr>
        <p:spPr>
          <a:xfrm>
            <a:off x="609480" y="1404000"/>
            <a:ext cx="10968120" cy="363420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0" lang="en-PH" sz="1800" spc="-1" strike="noStrike">
                <a:solidFill>
                  <a:srgbClr val="000000"/>
                </a:solidFill>
                <a:latin typeface="Lato"/>
                <a:ea typeface="AppleSystemUIFont"/>
              </a:rPr>
              <a:t>Bilang ganti, iniutos ni General Jacob Smith kay Major Littleton Waller ang pagpatay sa kalalakihan at mga batang 10 taong gulang pataas. “</a:t>
            </a:r>
            <a:r>
              <a:rPr b="0" i="1" lang="en-PH" sz="1800" spc="-1" strike="noStrike">
                <a:solidFill>
                  <a:srgbClr val="000000"/>
                </a:solidFill>
                <a:latin typeface="Lato"/>
                <a:ea typeface="AppleSystemUIFontItalic"/>
              </a:rPr>
              <a:t>I want no prisoners. I wish you to kill and burn; the more you kill and burn, the better it will please me… The interior of Samar must be made a howling wilderness…</a:t>
            </a:r>
            <a:r>
              <a:rPr b="0" lang="en-PH" sz="1800" spc="-1" strike="noStrike">
                <a:solidFill>
                  <a:srgbClr val="000000"/>
                </a:solidFill>
                <a:latin typeface="Lato"/>
                <a:ea typeface="AppleSystemUIFont"/>
              </a:rPr>
              <a:t>” Sinunog ng mga Amerikano ang 255 na kabahayan kasama ang mga ari-arian, pinatay ang mga alagang hayop, at 39 na katao ang napatay. Kinuha nila ang tatlong kampana bilang tropeo ng kanilang tagumpay.</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Ngunit ayon sa ilang historyador, 15,000 ang pinatay ng mga Amerikano sa tinatawag na tunay na Balangiga Massacre. Ito ang tumatak sa mga Pilipino. Gayunpaman, ito ay isang eksaherasyon, ayon na rin sa mga dokumentong nakuha nina Rolando Borrinaga, awtor ng aklat na </a:t>
            </a:r>
            <a:r>
              <a:rPr b="0" i="1" lang="en-PH" sz="1800" spc="-1" strike="noStrike">
                <a:solidFill>
                  <a:srgbClr val="000000"/>
                </a:solidFill>
                <a:latin typeface="Lato"/>
                <a:ea typeface="AppleSystemUIFontItalic"/>
              </a:rPr>
              <a:t>The Balangiga Conflict Revisited</a:t>
            </a:r>
            <a:r>
              <a:rPr b="0" lang="en-PH" sz="1800" spc="-1" strike="noStrike">
                <a:solidFill>
                  <a:srgbClr val="000000"/>
                </a:solidFill>
                <a:latin typeface="Lato"/>
                <a:ea typeface="AppleSystemUIFont"/>
              </a:rPr>
              <a:t>, at maging ng British writer na si Bob Couttie, awtor ng </a:t>
            </a:r>
            <a:r>
              <a:rPr b="0" i="1" lang="en-PH" sz="1800" spc="-1" strike="noStrike">
                <a:solidFill>
                  <a:srgbClr val="000000"/>
                </a:solidFill>
                <a:latin typeface="Lato"/>
                <a:ea typeface="AppleSystemUIFontItalic"/>
              </a:rPr>
              <a:t>Hang the Dogs: The True Tragic History of the Balangiga Massacre</a:t>
            </a:r>
            <a:r>
              <a:rPr b="0" lang="en-PH" sz="1800" spc="-1" strike="noStrike">
                <a:solidFill>
                  <a:srgbClr val="000000"/>
                </a:solidFill>
                <a:latin typeface="Lato"/>
                <a:ea typeface="AppleSystemUIFont"/>
              </a:rPr>
              <a:t>. Bagaman nanunog ng mga bayan ang mga Amerikano, ang utos na pumatay nang pumatay ay hindi nila sinunod. Magkagayon pa man, para sa mga Pilipino, ang pagpatay sa mga sibilyang kalalakihan at mga batang may edad na 10 pataas ang tunay na “Balangiga Massacre.”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183" name="PlaceHolder 2"/>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Arial"/>
              </a:rPr>
              <a:t>PANUTO</a:t>
            </a:r>
            <a:r>
              <a:rPr b="0" lang="en-PH" sz="1800" spc="-1" strike="noStrike">
                <a:solidFill>
                  <a:srgbClr val="000000"/>
                </a:solidFill>
                <a:latin typeface="Lato"/>
                <a:ea typeface="Arial;Arial"/>
              </a:rPr>
              <a:t>: Sagutin ang mga tanong sa ibaba.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1. Paano nagsimula ang sigalot sa pagitan ng mga sundalong Amerikano at katutubong Pilipino sa Balangiga?</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2. Bakit sinasabing pinakamalaking pagkatalo ng hukbo ng Estados Unidos ang nangyari sa Balangiga noong Setyembre 28, 1901?</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185" name="PlaceHolder 2"/>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lnSpc>
                <a:spcPct val="100000"/>
              </a:lnSpc>
              <a:buNone/>
            </a:pPr>
            <a:r>
              <a:rPr b="0" lang="en-PH" sz="1800" spc="-1" strike="noStrike">
                <a:solidFill>
                  <a:srgbClr val="000000"/>
                </a:solidFill>
                <a:latin typeface="Lato"/>
                <a:ea typeface="Arial;Arial"/>
              </a:rPr>
              <a:t>1. Nagsimula ang sigalot nang pagtangkaang halayin ang isang dalaga ng dalawang lasing na sundalong Amerikano at nang ipagtanggol siya ng kaniyang mga kapatid.</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2. Dahil hindi nakapaghanda ang mga Amerikano sa paglusob kaya’t marami ang namatay.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3081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2023-04-04T10:24:39Z</dcterms:modified>
  <cp:revision>1222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