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480" cy="68403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360" cy="2781360"/>
          </a:xfrm>
          <a:prstGeom prst="rect">
            <a:avLst/>
          </a:prstGeom>
          <a:ln w="0">
            <a:noFill/>
          </a:ln>
        </p:spPr>
      </p:pic>
      <p:sp>
        <p:nvSpPr>
          <p:cNvPr id="2" name="Rectangle 5"/>
          <p:cNvSpPr/>
          <p:nvPr/>
        </p:nvSpPr>
        <p:spPr>
          <a:xfrm>
            <a:off x="3487320" y="1475280"/>
            <a:ext cx="8686800" cy="38448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800" cy="3664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480" cy="617400"/>
          </a:xfrm>
          <a:prstGeom prst="rect">
            <a:avLst/>
          </a:prstGeom>
          <a:ln w="0">
            <a:noFill/>
          </a:ln>
        </p:spPr>
      </p:pic>
      <p:sp>
        <p:nvSpPr>
          <p:cNvPr id="43" name="Rectangle 7"/>
          <p:cNvSpPr/>
          <p:nvPr/>
        </p:nvSpPr>
        <p:spPr>
          <a:xfrm>
            <a:off x="10868760" y="0"/>
            <a:ext cx="952920" cy="9529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000" cy="1017000"/>
          </a:xfrm>
          <a:prstGeom prst="rect">
            <a:avLst/>
          </a:prstGeom>
          <a:ln w="0">
            <a:noFill/>
          </a:ln>
        </p:spPr>
      </p:pic>
      <p:sp>
        <p:nvSpPr>
          <p:cNvPr id="45" name="TextBox 9"/>
          <p:cNvSpPr/>
          <p:nvPr/>
        </p:nvSpPr>
        <p:spPr>
          <a:xfrm>
            <a:off x="185400" y="6362280"/>
            <a:ext cx="467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800" cy="33670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27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The Elephant and the Monkey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224000" y="1080000"/>
            <a:ext cx="9359640" cy="4376520"/>
          </a:xfrm>
          <a:prstGeom prst="rect">
            <a:avLst/>
          </a:prstGeom>
          <a:noFill/>
          <a:ln w="57240">
            <a:solidFill>
              <a:srgbClr val="3465a4"/>
            </a:solidFill>
            <a:prstDash val="sysDot"/>
            <a:round/>
          </a:ln>
        </p:spPr>
        <p:style>
          <a:lnRef idx="0"/>
          <a:fillRef idx="0"/>
          <a:effectRef idx="0"/>
          <a:fontRef idx="minor"/>
        </p:style>
        <p:txBody>
          <a:bodyPr lIns="118440" rIns="118440" tIns="73440" bIns="73440" anchor="t">
            <a:noAutofit/>
          </a:bodyPr>
          <a:p>
            <a:pPr algn="just">
              <a:lnSpc>
                <a:spcPct val="115000"/>
              </a:lnSpc>
              <a:buNone/>
            </a:pPr>
            <a:r>
              <a:rPr b="0" lang="en-PH" sz="2000" spc="-1" strike="noStrike">
                <a:latin typeface="Lato"/>
              </a:rPr>
              <a:t>	</a:t>
            </a:r>
            <a:r>
              <a:rPr b="0" lang="en-PH" sz="2000" spc="-1" strike="noStrike">
                <a:latin typeface="Lato"/>
              </a:rPr>
              <a:t>Below is a portion from the song, “My Favorite Things.” Read the lyrics and sing. Choose all the action words in the song.</a:t>
            </a:r>
            <a:endParaRPr b="0" lang="en-PH" sz="2000" spc="-1" strike="noStrike">
              <a:latin typeface="Arial"/>
            </a:endParaRPr>
          </a:p>
          <a:p>
            <a:pPr algn="ctr">
              <a:lnSpc>
                <a:spcPct val="200000"/>
              </a:lnSpc>
              <a:buNone/>
            </a:pPr>
            <a:r>
              <a:rPr b="0" lang="en-PH" sz="2000" spc="-1" strike="noStrike">
                <a:latin typeface="Lato"/>
              </a:rPr>
              <a:t>When the dog bites,</a:t>
            </a:r>
            <a:endParaRPr b="0" lang="en-PH" sz="2000" spc="-1" strike="noStrike">
              <a:latin typeface="Arial"/>
            </a:endParaRPr>
          </a:p>
          <a:p>
            <a:pPr algn="ctr">
              <a:lnSpc>
                <a:spcPct val="200000"/>
              </a:lnSpc>
              <a:buNone/>
            </a:pPr>
            <a:r>
              <a:rPr b="0" lang="en-PH" sz="2000" spc="-1" strike="noStrike">
                <a:latin typeface="Lato"/>
              </a:rPr>
              <a:t>When the bee stings,</a:t>
            </a:r>
            <a:endParaRPr b="0" lang="en-PH" sz="2000" spc="-1" strike="noStrike">
              <a:latin typeface="Arial"/>
            </a:endParaRPr>
          </a:p>
          <a:p>
            <a:pPr algn="ctr">
              <a:lnSpc>
                <a:spcPct val="200000"/>
              </a:lnSpc>
              <a:buNone/>
            </a:pPr>
            <a:r>
              <a:rPr b="0" lang="en-PH" sz="2000" spc="-1" strike="noStrike">
                <a:latin typeface="Lato"/>
              </a:rPr>
              <a:t>When I’m feeling sad,</a:t>
            </a:r>
            <a:endParaRPr b="0" lang="en-PH" sz="2000" spc="-1" strike="noStrike">
              <a:latin typeface="Arial"/>
            </a:endParaRPr>
          </a:p>
          <a:p>
            <a:pPr algn="ctr">
              <a:lnSpc>
                <a:spcPct val="200000"/>
              </a:lnSpc>
              <a:buNone/>
            </a:pPr>
            <a:r>
              <a:rPr b="0" lang="en-PH" sz="2000" spc="-1" strike="noStrike">
                <a:latin typeface="Lato"/>
              </a:rPr>
              <a:t>I simply remember my favorite things,</a:t>
            </a:r>
            <a:endParaRPr b="0" lang="en-PH" sz="2000" spc="-1" strike="noStrike">
              <a:latin typeface="Arial"/>
            </a:endParaRPr>
          </a:p>
          <a:p>
            <a:pPr algn="ctr">
              <a:lnSpc>
                <a:spcPct val="200000"/>
              </a:lnSpc>
              <a:buNone/>
            </a:pPr>
            <a:r>
              <a:rPr b="0" lang="en-PH" sz="2000" spc="-1" strike="noStrike">
                <a:latin typeface="Lato"/>
              </a:rPr>
              <a:t>And then I don’t feel so bad.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900000" y="610920"/>
            <a:ext cx="9473040" cy="14680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400" spc="-1" strike="noStrike">
                <a:highlight>
                  <a:srgbClr val="dee6ef"/>
                </a:highlight>
                <a:latin typeface="Lato"/>
              </a:rPr>
              <a:t>Writing</a:t>
            </a:r>
            <a:endParaRPr b="0" lang="en-PH" sz="2400" spc="-1" strike="noStrike">
              <a:latin typeface="Arial"/>
            </a:endParaRPr>
          </a:p>
          <a:p>
            <a:pPr>
              <a:lnSpc>
                <a:spcPct val="150000"/>
              </a:lnSpc>
              <a:buNone/>
            </a:pPr>
            <a:r>
              <a:rPr b="0" lang="en-PH" sz="2000" spc="-1" strike="noStrike">
                <a:latin typeface="Lato"/>
              </a:rPr>
              <a:t>Copy the action words using cursive writing. Write the letters neatly and clearly on your paper.</a:t>
            </a:r>
            <a:endParaRPr b="0" lang="en-PH" sz="2000" spc="-1" strike="noStrike">
              <a:latin typeface="Arial"/>
            </a:endParaRPr>
          </a:p>
        </p:txBody>
      </p:sp>
      <p:pic>
        <p:nvPicPr>
          <p:cNvPr id="139" name="" descr=""/>
          <p:cNvPicPr/>
          <p:nvPr/>
        </p:nvPicPr>
        <p:blipFill>
          <a:blip r:embed="rId1"/>
          <a:stretch/>
        </p:blipFill>
        <p:spPr>
          <a:xfrm>
            <a:off x="2520000" y="1800000"/>
            <a:ext cx="8999640" cy="42202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224000" y="1080000"/>
            <a:ext cx="9899280" cy="467820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1" lang="en-PH" sz="2000" spc="-1" strike="noStrike">
                <a:solidFill>
                  <a:srgbClr val="000000"/>
                </a:solidFill>
                <a:highlight>
                  <a:srgbClr val="dee6ef"/>
                </a:highlight>
                <a:latin typeface="Lato"/>
                <a:ea typeface="DejaVu Sans"/>
              </a:rPr>
              <a:t>Sequence</a:t>
            </a:r>
            <a:r>
              <a:rPr b="0" lang="en-PH" sz="2000" spc="-1" strike="noStrike">
                <a:solidFill>
                  <a:srgbClr val="000000"/>
                </a:solidFill>
                <a:latin typeface="Lato"/>
                <a:ea typeface="DejaVu Sans"/>
              </a:rPr>
              <a:t> is the order in which things happen in a story.</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 some selections, the author does not give all the details. The reader, then, tries to figure out from his/her own information about the characters, </a:t>
            </a:r>
            <a:r>
              <a:rPr b="0" lang="en-PH" sz="2000" spc="-1" strike="noStrike">
                <a:solidFill>
                  <a:srgbClr val="000000"/>
                </a:solidFill>
                <a:latin typeface="Lato"/>
                <a:ea typeface="€NÓãþ"/>
              </a:rPr>
              <a:t>the setting, and the events. This is what we call </a:t>
            </a:r>
            <a:r>
              <a:rPr b="1" lang="en-PH" sz="2000" spc="-1" strike="noStrike">
                <a:solidFill>
                  <a:srgbClr val="000000"/>
                </a:solidFill>
                <a:highlight>
                  <a:srgbClr val="dee6ef"/>
                </a:highlight>
                <a:latin typeface="Lato"/>
                <a:ea typeface="DejaVu Sans"/>
              </a:rPr>
              <a:t>making inferences.</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we make inferences, we look for story clues. We also try to connect them with what we know or what we have experienced.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900000" y="525240"/>
            <a:ext cx="9899640" cy="545040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1" lang="en-PH" sz="2400" spc="-1" strike="noStrike">
                <a:highlight>
                  <a:srgbClr val="dee6ef"/>
                </a:highlight>
                <a:latin typeface="Lato"/>
              </a:rPr>
              <a:t>Book and Print Knowledge</a:t>
            </a:r>
            <a:endParaRPr b="0" lang="en-PH" sz="24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Have you read books about nature? All the books you read have similar parts. The picture below shows the outer part of a book and what you can find on it.</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The </a:t>
            </a:r>
            <a:r>
              <a:rPr b="1" lang="en-PH" sz="2000" spc="-1" strike="noStrike">
                <a:latin typeface="Lato"/>
              </a:rPr>
              <a:t>spine</a:t>
            </a:r>
            <a:r>
              <a:rPr b="0" lang="en-PH" sz="2000" spc="-1" strike="noStrike">
                <a:latin typeface="Lato"/>
              </a:rPr>
              <a:t> is the side part of a book that holds the pages together. The book title and the name of the writer are also printed here.</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The </a:t>
            </a:r>
            <a:r>
              <a:rPr b="1" lang="en-PH" sz="2000" spc="-1" strike="noStrike">
                <a:latin typeface="Lato"/>
              </a:rPr>
              <a:t>cover</a:t>
            </a:r>
            <a:r>
              <a:rPr b="0" lang="en-PH" sz="2000" spc="-1" strike="noStrike">
                <a:latin typeface="Lato"/>
              </a:rPr>
              <a:t> is the hard and outer part of a book. It shows</a:t>
            </a:r>
            <a:endParaRPr b="0" lang="en-PH" sz="2000" spc="-1" strike="noStrike">
              <a:latin typeface="Arial"/>
            </a:endParaRPr>
          </a:p>
          <a:p>
            <a:pPr algn="just">
              <a:lnSpc>
                <a:spcPct val="150000"/>
              </a:lnSpc>
              <a:buNone/>
            </a:pPr>
            <a:r>
              <a:rPr b="0" lang="en-PH" sz="2000" spc="-1" strike="noStrike">
                <a:latin typeface="Lato"/>
              </a:rPr>
              <a:t>the following important information:</a:t>
            </a:r>
            <a:endParaRPr b="0" lang="en-PH" sz="2000" spc="-1" strike="noStrike">
              <a:latin typeface="Arial"/>
            </a:endParaRPr>
          </a:p>
          <a:p>
            <a:pPr algn="just">
              <a:lnSpc>
                <a:spcPct val="150000"/>
              </a:lnSpc>
              <a:buNone/>
            </a:pPr>
            <a:r>
              <a:rPr b="0" lang="en-PH" sz="2000" spc="-1" strike="noStrike">
                <a:latin typeface="Lato"/>
              </a:rPr>
              <a:t>	</a:t>
            </a:r>
            <a:r>
              <a:rPr b="1" lang="en-PH" sz="2000" spc="-1" strike="noStrike">
                <a:latin typeface="Lato"/>
              </a:rPr>
              <a:t>Title</a:t>
            </a:r>
            <a:r>
              <a:rPr b="0" lang="en-PH" sz="2000" spc="-1" strike="noStrike">
                <a:latin typeface="Lato"/>
              </a:rPr>
              <a:t> – the name of the book</a:t>
            </a:r>
            <a:endParaRPr b="0" lang="en-PH" sz="2000" spc="-1" strike="noStrike">
              <a:latin typeface="Arial"/>
            </a:endParaRPr>
          </a:p>
          <a:p>
            <a:pPr algn="just">
              <a:lnSpc>
                <a:spcPct val="150000"/>
              </a:lnSpc>
              <a:buNone/>
            </a:pPr>
            <a:r>
              <a:rPr b="0" lang="en-PH" sz="2000" spc="-1" strike="noStrike">
                <a:latin typeface="Lato"/>
              </a:rPr>
              <a:t>	</a:t>
            </a:r>
            <a:r>
              <a:rPr b="1" lang="en-PH" sz="2000" spc="-1" strike="noStrike">
                <a:latin typeface="Lato"/>
              </a:rPr>
              <a:t>Author</a:t>
            </a:r>
            <a:r>
              <a:rPr b="0" lang="en-PH" sz="2000" spc="-1" strike="noStrike">
                <a:latin typeface="Lato"/>
              </a:rPr>
              <a:t> – the writer of the book</a:t>
            </a:r>
            <a:endParaRPr b="0" lang="en-PH" sz="2000" spc="-1" strike="noStrike">
              <a:latin typeface="Arial"/>
            </a:endParaRPr>
          </a:p>
          <a:p>
            <a:pPr algn="just">
              <a:lnSpc>
                <a:spcPct val="150000"/>
              </a:lnSpc>
              <a:buNone/>
            </a:pPr>
            <a:r>
              <a:rPr b="0" lang="en-PH" sz="2000" spc="-1" strike="noStrike">
                <a:latin typeface="Lato"/>
              </a:rPr>
              <a:t>	</a:t>
            </a:r>
            <a:r>
              <a:rPr b="1" lang="en-PH" sz="2000" spc="-1" strike="noStrike">
                <a:latin typeface="Lato"/>
              </a:rPr>
              <a:t>Illustrator</a:t>
            </a:r>
            <a:r>
              <a:rPr b="0" lang="en-PH" sz="2000" spc="-1" strike="noStrike">
                <a:latin typeface="Lato"/>
              </a:rPr>
              <a:t> – the person who drew the pictures in the book</a:t>
            </a:r>
            <a:endParaRPr b="0" lang="en-PH" sz="2000" spc="-1" strike="noStrike">
              <a:latin typeface="Arial"/>
            </a:endParaRPr>
          </a:p>
          <a:p>
            <a:pPr algn="just">
              <a:lnSpc>
                <a:spcPct val="150000"/>
              </a:lnSpc>
              <a:buNone/>
            </a:pPr>
            <a:r>
              <a:rPr b="0" lang="en-PH" sz="2000" spc="-1" strike="noStrike">
                <a:latin typeface="Lato"/>
              </a:rPr>
              <a:t>	</a:t>
            </a:r>
            <a:r>
              <a:rPr b="1" lang="en-PH" sz="2000" spc="-1" strike="noStrike">
                <a:latin typeface="Lato"/>
              </a:rPr>
              <a:t>Publisher</a:t>
            </a:r>
            <a:r>
              <a:rPr b="0" lang="en-PH" sz="2000" spc="-1" strike="noStrike">
                <a:latin typeface="Lato"/>
              </a:rPr>
              <a:t> – the company that printed the book</a:t>
            </a:r>
            <a:endParaRPr b="0" lang="en-PH" sz="2000" spc="-1" strike="noStrike">
              <a:latin typeface="Arial"/>
            </a:endParaRPr>
          </a:p>
        </p:txBody>
      </p:sp>
      <p:pic>
        <p:nvPicPr>
          <p:cNvPr id="127" name="" descr=""/>
          <p:cNvPicPr/>
          <p:nvPr/>
        </p:nvPicPr>
        <p:blipFill>
          <a:blip r:embed="rId1"/>
          <a:stretch/>
        </p:blipFill>
        <p:spPr>
          <a:xfrm>
            <a:off x="8100000" y="2520000"/>
            <a:ext cx="3969000" cy="3599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 descr=""/>
          <p:cNvPicPr/>
          <p:nvPr/>
        </p:nvPicPr>
        <p:blipFill>
          <a:blip r:embed="rId1"/>
          <a:stretch/>
        </p:blipFill>
        <p:spPr>
          <a:xfrm>
            <a:off x="0" y="180000"/>
            <a:ext cx="6299640" cy="5939640"/>
          </a:xfrm>
          <a:prstGeom prst="rect">
            <a:avLst/>
          </a:prstGeom>
          <a:ln w="0">
            <a:noFill/>
          </a:ln>
        </p:spPr>
      </p:pic>
      <p:sp>
        <p:nvSpPr>
          <p:cNvPr id="129" name=""/>
          <p:cNvSpPr/>
          <p:nvPr/>
        </p:nvSpPr>
        <p:spPr>
          <a:xfrm>
            <a:off x="6480000" y="1080000"/>
            <a:ext cx="4499640" cy="679680"/>
          </a:xfrm>
          <a:prstGeom prst="rect">
            <a:avLst/>
          </a:prstGeom>
          <a:noFill/>
          <a:ln w="38160">
            <a:solidFill>
              <a:srgbClr val="3465a4"/>
            </a:solidFill>
            <a:round/>
          </a:ln>
        </p:spPr>
        <p:style>
          <a:lnRef idx="0"/>
          <a:fillRef idx="0"/>
          <a:effectRef idx="0"/>
          <a:fontRef idx="minor"/>
        </p:style>
        <p:txBody>
          <a:bodyPr lIns="109080" rIns="109080" tIns="64080" bIns="64080" anchor="ctr">
            <a:noAutofit/>
          </a:bodyPr>
          <a:p>
            <a:pPr algn="ctr">
              <a:lnSpc>
                <a:spcPct val="100000"/>
              </a:lnSpc>
              <a:buNone/>
            </a:pPr>
            <a:r>
              <a:rPr b="1" lang="en-PH" sz="2400" spc="-1" strike="noStrike">
                <a:latin typeface="Lato"/>
              </a:rPr>
              <a:t>The Elephant and the Monkey</a:t>
            </a:r>
            <a:endParaRPr b="0" lang="en-PH" sz="2400" spc="-1" strike="noStrike">
              <a:latin typeface="Arial"/>
            </a:endParaRPr>
          </a:p>
        </p:txBody>
      </p:sp>
      <p:sp>
        <p:nvSpPr>
          <p:cNvPr id="130" name=""/>
          <p:cNvSpPr/>
          <p:nvPr/>
        </p:nvSpPr>
        <p:spPr>
          <a:xfrm>
            <a:off x="6156000" y="1980000"/>
            <a:ext cx="5399640" cy="3836520"/>
          </a:xfrm>
          <a:prstGeom prst="rect">
            <a:avLst/>
          </a:prstGeom>
          <a:noFill/>
          <a:ln w="57240">
            <a:solidFill>
              <a:srgbClr val="3465a4"/>
            </a:solidFill>
            <a:prstDash val="sysDot"/>
            <a:round/>
          </a:ln>
        </p:spPr>
        <p:style>
          <a:lnRef idx="0"/>
          <a:fillRef idx="0"/>
          <a:effectRef idx="0"/>
          <a:fontRef idx="minor"/>
        </p:style>
        <p:txBody>
          <a:bodyPr lIns="118440" rIns="118440" tIns="73440" bIns="73440" anchor="t">
            <a:noAutofit/>
          </a:bodyPr>
          <a:p>
            <a:pPr algn="just">
              <a:lnSpc>
                <a:spcPct val="150000"/>
              </a:lnSpc>
              <a:buNone/>
            </a:pPr>
            <a:r>
              <a:rPr b="0" lang="en-PH" sz="2000" spc="-1" strike="noStrike">
                <a:latin typeface="Lato"/>
              </a:rPr>
              <a:t>	</a:t>
            </a:r>
            <a:r>
              <a:rPr b="0" lang="en-PH" sz="2000" spc="-1" strike="noStrike">
                <a:latin typeface="Lato"/>
              </a:rPr>
              <a:t>Once, an elephant and a monkey were friends. Both animals were very proud. One day, they quarreled. The large elephant was proud because he was very strong.</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The little monkey was also proud because he was very quick.</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a:t>
            </a:r>
            <a:r>
              <a:rPr b="0" lang="en-PH" sz="2000" spc="-1" strike="noStrike">
                <a:latin typeface="Lato"/>
              </a:rPr>
              <a:t>I can pull down the biggest tree,” boasted the elephant.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440000" y="540000"/>
            <a:ext cx="9179640" cy="5533200"/>
          </a:xfrm>
          <a:prstGeom prst="rect">
            <a:avLst/>
          </a:prstGeom>
          <a:noFill/>
          <a:ln w="38160">
            <a:solidFill>
              <a:srgbClr val="3465a4"/>
            </a:solidFill>
            <a:prstDash val="sysDot"/>
            <a:round/>
          </a:ln>
        </p:spPr>
        <p:style>
          <a:lnRef idx="0"/>
          <a:fillRef idx="0"/>
          <a:effectRef idx="0"/>
          <a:fontRef idx="minor"/>
        </p:style>
        <p:txBody>
          <a:bodyPr lIns="109080" rIns="109080" tIns="64080" bIns="64080" anchor="t">
            <a:noAutofit/>
          </a:bodyPr>
          <a:p>
            <a:pPr>
              <a:lnSpc>
                <a:spcPct val="115000"/>
              </a:lnSpc>
              <a:spcBef>
                <a:spcPts val="283"/>
              </a:spcBef>
              <a:spcAft>
                <a:spcPts val="283"/>
              </a:spcAft>
              <a:buNone/>
            </a:pPr>
            <a:r>
              <a:rPr b="0" lang="en-PH" sz="2000" spc="-1" strike="noStrike">
                <a:latin typeface="Lato"/>
              </a:rPr>
              <a:t>	</a:t>
            </a:r>
            <a:r>
              <a:rPr b="0" lang="en-PH" sz="2000" spc="-1" strike="noStrike">
                <a:latin typeface="Lato"/>
              </a:rPr>
              <a:t>“</a:t>
            </a:r>
            <a:r>
              <a:rPr b="0" lang="en-PH" sz="2000" spc="-1" strike="noStrike">
                <a:latin typeface="Lato"/>
              </a:rPr>
              <a:t>Well, I can climb the tree before you can take one stem,” boasted the monkey.</a:t>
            </a:r>
            <a:endParaRPr b="0" lang="en-PH" sz="2000" spc="-1" strike="noStrike">
              <a:latin typeface="Arial"/>
            </a:endParaRPr>
          </a:p>
          <a:p>
            <a:pPr>
              <a:lnSpc>
                <a:spcPct val="115000"/>
              </a:lnSpc>
              <a:spcBef>
                <a:spcPts val="283"/>
              </a:spcBef>
              <a:spcAft>
                <a:spcPts val="283"/>
              </a:spcAft>
              <a:buNone/>
            </a:pPr>
            <a:r>
              <a:rPr b="0" lang="en-PH" sz="2000" spc="-1" strike="noStrike">
                <a:latin typeface="Lato"/>
              </a:rPr>
              <a:t>	</a:t>
            </a:r>
            <a:r>
              <a:rPr b="0" lang="en-PH" sz="2000" spc="-1" strike="noStrike">
                <a:latin typeface="Lato"/>
              </a:rPr>
              <a:t>The elephant shouted, “It’s better to be strong than to be quick.”</a:t>
            </a:r>
            <a:endParaRPr b="0" lang="en-PH" sz="2000" spc="-1" strike="noStrike">
              <a:latin typeface="Arial"/>
            </a:endParaRPr>
          </a:p>
          <a:p>
            <a:pPr>
              <a:lnSpc>
                <a:spcPct val="115000"/>
              </a:lnSpc>
              <a:spcBef>
                <a:spcPts val="283"/>
              </a:spcBef>
              <a:spcAft>
                <a:spcPts val="283"/>
              </a:spcAft>
              <a:buNone/>
            </a:pPr>
            <a:r>
              <a:rPr b="0" lang="en-PH" sz="2000" spc="-1" strike="noStrike">
                <a:latin typeface="Lato"/>
              </a:rPr>
              <a:t>	</a:t>
            </a:r>
            <a:r>
              <a:rPr b="0" lang="en-PH" sz="2000" spc="-1" strike="noStrike">
                <a:latin typeface="Lato"/>
              </a:rPr>
              <a:t>“</a:t>
            </a:r>
            <a:r>
              <a:rPr b="0" lang="en-PH" sz="2000" spc="-1" strike="noStrike">
                <a:latin typeface="Lato"/>
              </a:rPr>
              <a:t>No!” cried the angry monkey. “It’s much better to be quick!”</a:t>
            </a:r>
            <a:endParaRPr b="0" lang="en-PH" sz="2000" spc="-1" strike="noStrike">
              <a:latin typeface="Arial"/>
            </a:endParaRPr>
          </a:p>
          <a:p>
            <a:pPr>
              <a:lnSpc>
                <a:spcPct val="115000"/>
              </a:lnSpc>
              <a:spcBef>
                <a:spcPts val="283"/>
              </a:spcBef>
              <a:spcAft>
                <a:spcPts val="283"/>
              </a:spcAft>
              <a:buNone/>
            </a:pPr>
            <a:r>
              <a:rPr b="0" lang="en-PH" sz="2000" spc="-1" strike="noStrike">
                <a:latin typeface="Lato"/>
              </a:rPr>
              <a:t>	</a:t>
            </a:r>
            <a:r>
              <a:rPr b="0" lang="en-PH" sz="2000" spc="-1" strike="noStrike">
                <a:latin typeface="Lato"/>
              </a:rPr>
              <a:t>The quarrel became louder and louder. At last, the wise old owl heard them. He told them to stop and keep still. He asked what the fight was all about.</a:t>
            </a:r>
            <a:endParaRPr b="0" lang="en-PH" sz="2000" spc="-1" strike="noStrike">
              <a:latin typeface="Arial"/>
            </a:endParaRPr>
          </a:p>
          <a:p>
            <a:pPr>
              <a:lnSpc>
                <a:spcPct val="115000"/>
              </a:lnSpc>
              <a:spcBef>
                <a:spcPts val="283"/>
              </a:spcBef>
              <a:spcAft>
                <a:spcPts val="283"/>
              </a:spcAft>
              <a:buNone/>
            </a:pPr>
            <a:r>
              <a:rPr b="0" lang="en-PH" sz="2000" spc="-1" strike="noStrike">
                <a:latin typeface="Lato"/>
              </a:rPr>
              <a:t>	</a:t>
            </a:r>
            <a:r>
              <a:rPr b="0" lang="en-PH" sz="2000" spc="-1" strike="noStrike">
                <a:latin typeface="Lato"/>
              </a:rPr>
              <a:t>The elephant was the first to speak up. “Owl,” he said,</a:t>
            </a:r>
            <a:endParaRPr b="0" lang="en-PH" sz="2000" spc="-1" strike="noStrike">
              <a:latin typeface="Arial"/>
            </a:endParaRPr>
          </a:p>
          <a:p>
            <a:pPr>
              <a:lnSpc>
                <a:spcPct val="115000"/>
              </a:lnSpc>
              <a:spcBef>
                <a:spcPts val="283"/>
              </a:spcBef>
              <a:spcAft>
                <a:spcPts val="283"/>
              </a:spcAft>
              <a:buNone/>
            </a:pPr>
            <a:r>
              <a:rPr b="0" lang="en-PH" sz="2000" spc="-1" strike="noStrike">
                <a:latin typeface="Lato"/>
              </a:rPr>
              <a:t>	</a:t>
            </a:r>
            <a:r>
              <a:rPr b="0" lang="en-PH" sz="2000" spc="-1" strike="noStrike">
                <a:latin typeface="Lato"/>
              </a:rPr>
              <a:t>“</a:t>
            </a:r>
            <a:r>
              <a:rPr b="0" lang="en-PH" sz="2000" spc="-1" strike="noStrike">
                <a:latin typeface="Lato"/>
              </a:rPr>
              <a:t>Is it better to be strong or to be quick?”</a:t>
            </a:r>
            <a:endParaRPr b="0" lang="en-PH" sz="2000" spc="-1" strike="noStrike">
              <a:latin typeface="Arial"/>
            </a:endParaRPr>
          </a:p>
          <a:p>
            <a:pPr>
              <a:lnSpc>
                <a:spcPct val="115000"/>
              </a:lnSpc>
              <a:spcBef>
                <a:spcPts val="283"/>
              </a:spcBef>
              <a:spcAft>
                <a:spcPts val="283"/>
              </a:spcAft>
              <a:buNone/>
            </a:pPr>
            <a:r>
              <a:rPr b="0" lang="en-PH" sz="2000" spc="-1" strike="noStrike">
                <a:latin typeface="Lato"/>
              </a:rPr>
              <a:t>	</a:t>
            </a:r>
            <a:r>
              <a:rPr b="0" lang="en-PH" sz="2000" spc="-1" strike="noStrike">
                <a:latin typeface="Lato"/>
              </a:rPr>
              <a:t>The owl thought for a moment. Then, he said,</a:t>
            </a:r>
            <a:endParaRPr b="0" lang="en-PH" sz="2000" spc="-1" strike="noStrike">
              <a:latin typeface="Arial"/>
            </a:endParaRPr>
          </a:p>
          <a:p>
            <a:pPr>
              <a:lnSpc>
                <a:spcPct val="115000"/>
              </a:lnSpc>
              <a:spcBef>
                <a:spcPts val="283"/>
              </a:spcBef>
              <a:spcAft>
                <a:spcPts val="283"/>
              </a:spcAft>
              <a:buNone/>
            </a:pPr>
            <a:r>
              <a:rPr b="0" lang="en-PH" sz="2000" spc="-1" strike="noStrike">
                <a:latin typeface="Lato"/>
              </a:rPr>
              <a:t>	</a:t>
            </a:r>
            <a:r>
              <a:rPr b="0" lang="en-PH" sz="2000" spc="-1" strike="noStrike">
                <a:latin typeface="Lato"/>
              </a:rPr>
              <a:t>“</a:t>
            </a:r>
            <a:r>
              <a:rPr b="0" lang="en-PH" sz="2000" spc="-1" strike="noStrike">
                <a:latin typeface="Lato"/>
              </a:rPr>
              <a:t>Do as I tell you, and you will learn which is better.”</a:t>
            </a:r>
            <a:endParaRPr b="0" lang="en-PH" sz="2000" spc="-1" strike="noStrike">
              <a:latin typeface="Arial"/>
            </a:endParaRPr>
          </a:p>
          <a:p>
            <a:pPr>
              <a:lnSpc>
                <a:spcPct val="115000"/>
              </a:lnSpc>
              <a:spcBef>
                <a:spcPts val="283"/>
              </a:spcBef>
              <a:spcAft>
                <a:spcPts val="283"/>
              </a:spcAft>
              <a:buNone/>
            </a:pPr>
            <a:r>
              <a:rPr b="0" lang="en-PH" sz="2000" spc="-1" strike="noStrike">
                <a:latin typeface="Lato"/>
              </a:rPr>
              <a:t>	</a:t>
            </a:r>
            <a:r>
              <a:rPr b="0" lang="en-PH" sz="2000" spc="-1" strike="noStrike">
                <a:latin typeface="Lato"/>
              </a:rPr>
              <a:t>The elephant and the monkey listened to the wise owl.</a:t>
            </a:r>
            <a:endParaRPr b="0" lang="en-PH" sz="2000" spc="-1" strike="noStrike">
              <a:latin typeface="Arial"/>
            </a:endParaRPr>
          </a:p>
          <a:p>
            <a:pPr>
              <a:lnSpc>
                <a:spcPct val="115000"/>
              </a:lnSpc>
              <a:spcBef>
                <a:spcPts val="283"/>
              </a:spcBef>
              <a:spcAft>
                <a:spcPts val="283"/>
              </a:spcAft>
              <a:buNone/>
            </a:pPr>
            <a:r>
              <a:rPr b="0" lang="en-PH" sz="2000" spc="-1" strike="noStrike">
                <a:latin typeface="Lato"/>
              </a:rPr>
              <a:t>	</a:t>
            </a:r>
            <a:r>
              <a:rPr b="0" lang="en-PH" sz="2000" spc="-1" strike="noStrike">
                <a:latin typeface="Lato"/>
              </a:rPr>
              <a:t>“</a:t>
            </a:r>
            <a:r>
              <a:rPr b="0" lang="en-PH" sz="2000" spc="-1" strike="noStrike">
                <a:latin typeface="Lato"/>
              </a:rPr>
              <a:t>Go to the river and swim across it. On the other side of the riverbank is a tall tree with some fruits. Pick some of the fruits. You should bring them to me.”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 descr=""/>
          <p:cNvPicPr/>
          <p:nvPr/>
        </p:nvPicPr>
        <p:blipFill>
          <a:blip r:embed="rId1"/>
          <a:stretch/>
        </p:blipFill>
        <p:spPr>
          <a:xfrm>
            <a:off x="6840000" y="1008000"/>
            <a:ext cx="5351760" cy="5219640"/>
          </a:xfrm>
          <a:prstGeom prst="rect">
            <a:avLst/>
          </a:prstGeom>
          <a:ln w="0">
            <a:noFill/>
          </a:ln>
        </p:spPr>
      </p:pic>
      <p:sp>
        <p:nvSpPr>
          <p:cNvPr id="133" name=""/>
          <p:cNvSpPr/>
          <p:nvPr/>
        </p:nvSpPr>
        <p:spPr>
          <a:xfrm>
            <a:off x="360000" y="281520"/>
            <a:ext cx="6479640" cy="5780160"/>
          </a:xfrm>
          <a:prstGeom prst="rect">
            <a:avLst/>
          </a:prstGeom>
          <a:noFill/>
          <a:ln w="57240">
            <a:solidFill>
              <a:srgbClr val="3465a4"/>
            </a:solidFill>
            <a:prstDash val="sysDot"/>
            <a:round/>
          </a:ln>
        </p:spPr>
        <p:style>
          <a:lnRef idx="0"/>
          <a:fillRef idx="0"/>
          <a:effectRef idx="0"/>
          <a:fontRef idx="minor"/>
        </p:style>
        <p:txBody>
          <a:bodyPr lIns="118440" rIns="118440" tIns="73440" bIns="73440" anchor="t">
            <a:noAutofit/>
          </a:bodyPr>
          <a:p>
            <a:pPr algn="just">
              <a:lnSpc>
                <a:spcPct val="115000"/>
              </a:lnSpc>
              <a:buNone/>
            </a:pPr>
            <a:r>
              <a:rPr b="0" lang="en-PH" sz="2000" spc="-1" strike="noStrike">
                <a:latin typeface="Lato"/>
              </a:rPr>
              <a:t>	</a:t>
            </a:r>
            <a:r>
              <a:rPr b="0" lang="en-PH" sz="2000" spc="-1" strike="noStrike">
                <a:latin typeface="Lato"/>
              </a:rPr>
              <a:t>The elephant and the monkey hurried to the riverbank. It was a deep river. The monkey was afraid to cross it</a:t>
            </a:r>
            <a:endParaRPr b="0" lang="en-PH" sz="2000" spc="-1" strike="noStrike">
              <a:latin typeface="Arial"/>
            </a:endParaRPr>
          </a:p>
          <a:p>
            <a:pPr algn="just">
              <a:lnSpc>
                <a:spcPct val="115000"/>
              </a:lnSpc>
              <a:buNone/>
            </a:pPr>
            <a:r>
              <a:rPr b="0" lang="en-PH" sz="2000" spc="-1" strike="noStrike">
                <a:latin typeface="Lato"/>
              </a:rPr>
              <a:t>	</a:t>
            </a:r>
            <a:r>
              <a:rPr b="0" lang="en-PH" sz="2000" spc="-1" strike="noStrike">
                <a:latin typeface="Lato"/>
              </a:rPr>
              <a:t>“</a:t>
            </a:r>
            <a:r>
              <a:rPr b="0" lang="en-PH" sz="2000" spc="-1" strike="noStrike">
                <a:latin typeface="Lato"/>
              </a:rPr>
              <a:t>I’m bigger and stronger than you are. I make bigger steps. Get on my back and I’ll take you across the river,” said the elephant</a:t>
            </a:r>
            <a:endParaRPr b="0" lang="en-PH" sz="2000" spc="-1" strike="noStrike">
              <a:latin typeface="Arial"/>
            </a:endParaRPr>
          </a:p>
          <a:p>
            <a:pPr algn="just">
              <a:lnSpc>
                <a:spcPct val="115000"/>
              </a:lnSpc>
              <a:buNone/>
            </a:pPr>
            <a:r>
              <a:rPr b="0" lang="en-PH" sz="2000" spc="-1" strike="noStrike">
                <a:latin typeface="Lato"/>
              </a:rPr>
              <a:t>proudly.</a:t>
            </a:r>
            <a:endParaRPr b="0" lang="en-PH" sz="2000" spc="-1" strike="noStrike">
              <a:latin typeface="Arial"/>
            </a:endParaRPr>
          </a:p>
          <a:p>
            <a:pPr algn="just">
              <a:lnSpc>
                <a:spcPct val="115000"/>
              </a:lnSpc>
              <a:buNone/>
            </a:pPr>
            <a:r>
              <a:rPr b="0" lang="en-PH" sz="2000" spc="-1" strike="noStrike">
                <a:latin typeface="Lato"/>
              </a:rPr>
              <a:t>	</a:t>
            </a:r>
            <a:r>
              <a:rPr b="0" lang="en-PH" sz="2000" spc="-1" strike="noStrike">
                <a:latin typeface="Lato"/>
              </a:rPr>
              <a:t>The monkey climbed on his back. Together, they crossed the deep river. They saw the tall tree standing straight on the riverbank. They saw a spider spinning a web on a twig. Fruits from several branches hung on the treetop.</a:t>
            </a:r>
            <a:endParaRPr b="0" lang="en-PH" sz="2000" spc="-1" strike="noStrike">
              <a:latin typeface="Arial"/>
            </a:endParaRPr>
          </a:p>
          <a:p>
            <a:pPr algn="just">
              <a:lnSpc>
                <a:spcPct val="115000"/>
              </a:lnSpc>
              <a:buNone/>
            </a:pPr>
            <a:r>
              <a:rPr b="0" lang="en-PH" sz="2000" spc="-1" strike="noStrike">
                <a:latin typeface="Lato"/>
              </a:rPr>
              <a:t>	</a:t>
            </a:r>
            <a:r>
              <a:rPr b="0" lang="en-PH" sz="2000" spc="-1" strike="noStrike">
                <a:latin typeface="Lato"/>
              </a:rPr>
              <a:t>The elephant lifted his trunk to pick the fruit. But even the lowest branch was out of his reach. Then, the elephant tried to pull the tree down. He couldn’t even shake it. The monkey began to laugh.</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92000" y="540000"/>
            <a:ext cx="9899640" cy="5508000"/>
          </a:xfrm>
          <a:prstGeom prst="rect">
            <a:avLst/>
          </a:prstGeom>
          <a:noFill/>
          <a:ln w="57240">
            <a:solidFill>
              <a:srgbClr val="3465a4"/>
            </a:solidFill>
            <a:prstDash val="sysDot"/>
            <a:round/>
          </a:ln>
        </p:spPr>
        <p:style>
          <a:lnRef idx="0"/>
          <a:fillRef idx="0"/>
          <a:effectRef idx="0"/>
          <a:fontRef idx="minor"/>
        </p:style>
        <p:txBody>
          <a:bodyPr lIns="118440" rIns="118440" tIns="73440" bIns="73440" anchor="t">
            <a:noAutofit/>
          </a:bodyPr>
          <a:p>
            <a:pPr algn="just">
              <a:lnSpc>
                <a:spcPct val="115000"/>
              </a:lnSpc>
              <a:spcBef>
                <a:spcPts val="283"/>
              </a:spcBef>
              <a:spcAft>
                <a:spcPts val="283"/>
              </a:spcAft>
              <a:buNone/>
            </a:pPr>
            <a:r>
              <a:rPr b="0" lang="en-PH" sz="2000" spc="-1" strike="noStrike">
                <a:latin typeface="Lato"/>
              </a:rPr>
              <a:t>	</a:t>
            </a:r>
            <a:r>
              <a:rPr b="0" lang="en-PH" sz="2000" spc="-1" strike="noStrike">
                <a:latin typeface="Lato"/>
              </a:rPr>
              <a:t>“</a:t>
            </a:r>
            <a:r>
              <a:rPr b="0" lang="en-PH" sz="2000" spc="-1" strike="noStrike">
                <a:latin typeface="Lato"/>
              </a:rPr>
              <a:t>You may be large and strong,” he said. “But I see that you need some help. I should climb the tree and drop the fruit to you. You may catch it.” The elephant stood to catch each fruit dropped by the monkey.</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	</a:t>
            </a:r>
            <a:r>
              <a:rPr b="0" lang="en-PH" sz="2000" spc="-1" strike="noStrike">
                <a:latin typeface="Lato"/>
              </a:rPr>
              <a:t>It was not long before the elephant’s mouth was full. It couldn’t hold any more. The monkey quickly came down and leaped on the elephant’s back. The two animals crossed the river again.</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	</a:t>
            </a:r>
            <a:r>
              <a:rPr b="0" lang="en-PH" sz="2000" spc="-1" strike="noStrike">
                <a:latin typeface="Lato"/>
              </a:rPr>
              <a:t>“</a:t>
            </a:r>
            <a:r>
              <a:rPr b="0" lang="en-PH" sz="2000" spc="-1" strike="noStrike">
                <a:latin typeface="Lato"/>
              </a:rPr>
              <a:t>We have brought you the fi nest fruits,” they called to the owl.</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	</a:t>
            </a:r>
            <a:r>
              <a:rPr b="0" lang="en-PH" sz="2000" spc="-1" strike="noStrike">
                <a:latin typeface="Lato"/>
              </a:rPr>
              <a:t>“</a:t>
            </a:r>
            <a:r>
              <a:rPr b="0" lang="en-PH" sz="2000" spc="-1" strike="noStrike">
                <a:latin typeface="Lato"/>
              </a:rPr>
              <a:t>We have done what you told us to do. But we haven’t learned if it is better to be strong or to be quick.”</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	</a:t>
            </a:r>
            <a:r>
              <a:rPr b="0" lang="en-PH" sz="2000" spc="-1" strike="noStrike">
                <a:latin typeface="Lato"/>
              </a:rPr>
              <a:t>The owl stared at them and said, “Just remember how you got the fruit. Being strong or quick alone was not enough. It took both of you to get the fruit from the tree.”</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	</a:t>
            </a:r>
            <a:r>
              <a:rPr b="0" lang="en-PH" sz="2000" spc="-1" strike="noStrike">
                <a:latin typeface="Lato"/>
              </a:rPr>
              <a:t>Never again did the monkey and the elephant act so proud and never again did they quarrel.</a:t>
            </a:r>
            <a:endParaRPr b="0" lang="en-PH" sz="2000" spc="-1" strike="noStrike">
              <a:latin typeface="Arial"/>
            </a:endParaRPr>
          </a:p>
          <a:p>
            <a:pPr algn="r">
              <a:lnSpc>
                <a:spcPct val="115000"/>
              </a:lnSpc>
              <a:spcBef>
                <a:spcPts val="283"/>
              </a:spcBef>
              <a:spcAft>
                <a:spcPts val="283"/>
              </a:spcAft>
              <a:buNone/>
            </a:pPr>
            <a:r>
              <a:rPr b="0" lang="en-PH" sz="2000" spc="-1" strike="noStrike">
                <a:latin typeface="Lato"/>
              </a:rPr>
              <a:t>(Retold)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1080000" y="1080000"/>
            <a:ext cx="9719640" cy="491652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150000"/>
              </a:lnSpc>
              <a:spcBef>
                <a:spcPts val="567"/>
              </a:spcBef>
              <a:spcAft>
                <a:spcPts val="567"/>
              </a:spcAft>
              <a:buNone/>
            </a:pPr>
            <a:r>
              <a:rPr b="1" lang="en-PH" sz="2200" spc="-1" strike="noStrike">
                <a:highlight>
                  <a:srgbClr val="dee6ef"/>
                </a:highlight>
                <a:latin typeface="Lato"/>
              </a:rPr>
              <a:t>Sequencing</a:t>
            </a:r>
            <a:endParaRPr b="0" lang="en-PH" sz="2200" spc="-1" strike="noStrike">
              <a:latin typeface="Arial"/>
            </a:endParaRPr>
          </a:p>
          <a:p>
            <a:pPr algn="just">
              <a:lnSpc>
                <a:spcPct val="150000"/>
              </a:lnSpc>
              <a:spcBef>
                <a:spcPts val="567"/>
              </a:spcBef>
              <a:spcAft>
                <a:spcPts val="567"/>
              </a:spcAft>
              <a:buNone/>
            </a:pPr>
            <a:r>
              <a:rPr b="0" lang="en-PH" sz="2000" spc="-1" strike="noStrike">
                <a:latin typeface="Lato"/>
              </a:rPr>
              <a:t>	</a:t>
            </a:r>
            <a:r>
              <a:rPr b="0" lang="en-PH" sz="2000" spc="-1" strike="noStrike">
                <a:latin typeface="Lato"/>
              </a:rPr>
              <a:t>	</a:t>
            </a:r>
            <a:r>
              <a:rPr b="0" lang="en-PH" sz="2000" spc="-1" strike="noStrike">
                <a:latin typeface="Lato"/>
              </a:rPr>
              <a:t>Identify number 1 </a:t>
            </a:r>
            <a:r>
              <a:rPr b="0" lang="en-PH" sz="2000" spc="-1" strike="noStrike">
                <a:latin typeface="Lato"/>
                <a:ea typeface="€NÓãþ"/>
              </a:rPr>
              <a:t>before the event that happened first, 2 before the event that happened next, and 3 before the event that happened last.</a:t>
            </a:r>
            <a:endParaRPr b="0" lang="en-PH" sz="2000" spc="-1" strike="noStrike">
              <a:latin typeface="Arial"/>
            </a:endParaRPr>
          </a:p>
          <a:p>
            <a:pPr marL="792000" indent="-792000" algn="just">
              <a:lnSpc>
                <a:spcPct val="150000"/>
              </a:lnSpc>
              <a:spcBef>
                <a:spcPts val="567"/>
              </a:spcBef>
              <a:spcAft>
                <a:spcPts val="567"/>
              </a:spcAft>
              <a:buNone/>
              <a:tabLst>
                <a:tab algn="l" pos="0"/>
              </a:tabLst>
            </a:pPr>
            <a:r>
              <a:rPr b="0" lang="en-PH" sz="2000" spc="-1" strike="noStrike">
                <a:latin typeface="Lato"/>
                <a:ea typeface="€NÓãþ"/>
              </a:rPr>
              <a:t>_______ The elephant and the monkey were able to do together what the owl told them to do.</a:t>
            </a:r>
            <a:endParaRPr b="0" lang="en-PH" sz="2000" spc="-1" strike="noStrike">
              <a:latin typeface="Arial"/>
            </a:endParaRPr>
          </a:p>
          <a:p>
            <a:pPr marL="792000" indent="-792000" algn="just">
              <a:lnSpc>
                <a:spcPct val="150000"/>
              </a:lnSpc>
              <a:spcBef>
                <a:spcPts val="567"/>
              </a:spcBef>
              <a:spcAft>
                <a:spcPts val="567"/>
              </a:spcAft>
              <a:buNone/>
              <a:tabLst>
                <a:tab algn="l" pos="0"/>
              </a:tabLst>
            </a:pPr>
            <a:r>
              <a:rPr b="0" lang="en-PH" sz="2000" spc="-1" strike="noStrike">
                <a:latin typeface="Lato"/>
                <a:ea typeface="€NÓãþ"/>
              </a:rPr>
              <a:t>_______ The elephant and the monkey quarreled because they were proud of what they could do individually.</a:t>
            </a:r>
            <a:endParaRPr b="0" lang="en-PH" sz="2000" spc="-1" strike="noStrike">
              <a:latin typeface="Arial"/>
            </a:endParaRPr>
          </a:p>
          <a:p>
            <a:pPr marL="792000" indent="-792000" algn="just">
              <a:lnSpc>
                <a:spcPct val="150000"/>
              </a:lnSpc>
              <a:spcBef>
                <a:spcPts val="567"/>
              </a:spcBef>
              <a:spcAft>
                <a:spcPts val="567"/>
              </a:spcAft>
              <a:buNone/>
              <a:tabLst>
                <a:tab algn="l" pos="0"/>
              </a:tabLst>
            </a:pPr>
            <a:r>
              <a:rPr b="0" lang="en-PH" sz="2000" spc="-1" strike="noStrike">
                <a:latin typeface="Lato"/>
                <a:ea typeface="€NÓãþ"/>
              </a:rPr>
              <a:t>_______ The owl taught them a lesson by asking them to swim across the river to pick some fruits.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044000" y="468000"/>
            <a:ext cx="9179640" cy="5471640"/>
          </a:xfrm>
          <a:prstGeom prst="rect">
            <a:avLst/>
          </a:prstGeom>
          <a:noFill/>
          <a:ln w="57240">
            <a:solidFill>
              <a:srgbClr val="3465a4"/>
            </a:solidFill>
            <a:prstDash val="sysDot"/>
            <a:round/>
          </a:ln>
        </p:spPr>
        <p:style>
          <a:lnRef idx="0"/>
          <a:fillRef idx="0"/>
          <a:effectRef idx="0"/>
          <a:fontRef idx="minor"/>
        </p:style>
        <p:txBody>
          <a:bodyPr lIns="118440" rIns="118440" tIns="73440" bIns="73440" anchor="t">
            <a:noAutofit/>
          </a:bodyPr>
          <a:p>
            <a:pPr algn="just">
              <a:lnSpc>
                <a:spcPct val="150000"/>
              </a:lnSpc>
              <a:buNone/>
            </a:pPr>
            <a:r>
              <a:rPr b="1" lang="en-PH" sz="2400" spc="-1" strike="noStrike">
                <a:highlight>
                  <a:srgbClr val="dee6ef"/>
                </a:highlight>
                <a:latin typeface="Lato"/>
              </a:rPr>
              <a:t>Oral Language</a:t>
            </a:r>
            <a:endParaRPr b="0" lang="en-PH" sz="2400" spc="-1" strike="noStrike">
              <a:latin typeface="Arial"/>
            </a:endParaRPr>
          </a:p>
          <a:p>
            <a:pPr algn="just">
              <a:lnSpc>
                <a:spcPct val="150000"/>
              </a:lnSpc>
              <a:buNone/>
            </a:pPr>
            <a:r>
              <a:rPr b="1" lang="en-PH" sz="2000" spc="-1" strike="noStrike">
                <a:latin typeface="Lato"/>
              </a:rPr>
              <a:t>Cozy Chat</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With a partner, talk about your activities and responsibilities in school.</a:t>
            </a:r>
            <a:endParaRPr b="0" lang="en-PH" sz="2000" spc="-1" strike="noStrike">
              <a:latin typeface="Arial"/>
            </a:endParaRPr>
          </a:p>
          <a:p>
            <a:pPr algn="just">
              <a:lnSpc>
                <a:spcPct val="150000"/>
              </a:lnSpc>
              <a:buNone/>
            </a:pPr>
            <a:r>
              <a:rPr b="0" lang="en-PH" sz="2000" spc="-1" strike="noStrike">
                <a:latin typeface="Lato"/>
              </a:rPr>
              <a:t>Use any of the given groups of words below. Also, ask each other questions</a:t>
            </a:r>
            <a:endParaRPr b="0" lang="en-PH" sz="2000" spc="-1" strike="noStrike">
              <a:latin typeface="Arial"/>
            </a:endParaRPr>
          </a:p>
          <a:p>
            <a:pPr algn="just">
              <a:lnSpc>
                <a:spcPct val="150000"/>
              </a:lnSpc>
              <a:buNone/>
            </a:pPr>
            <a:r>
              <a:rPr b="0" lang="en-PH" sz="2000" spc="-1" strike="noStrike">
                <a:latin typeface="Lato"/>
              </a:rPr>
              <a:t>about your activities and responsibilities in school.</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greet my teacher and classmates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play aft er lunch</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borrow books from the library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listen to the teacher</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follow what the teacher says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recite</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write my answers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do the seatwork</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water the plants in the school garden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read books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2859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2023-08-12T09:58:55Z</dcterms:modified>
  <cp:revision>182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