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11.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1240" cy="68371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8120" cy="2778120"/>
          </a:xfrm>
          <a:prstGeom prst="rect">
            <a:avLst/>
          </a:prstGeom>
          <a:ln w="0">
            <a:noFill/>
          </a:ln>
        </p:spPr>
      </p:pic>
      <p:sp>
        <p:nvSpPr>
          <p:cNvPr id="2" name="Rectangle 5"/>
          <p:cNvSpPr/>
          <p:nvPr/>
        </p:nvSpPr>
        <p:spPr>
          <a:xfrm>
            <a:off x="3487320" y="1475280"/>
            <a:ext cx="8683560" cy="38415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3560" cy="3632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1240" cy="614160"/>
          </a:xfrm>
          <a:prstGeom prst="rect">
            <a:avLst/>
          </a:prstGeom>
          <a:ln w="0">
            <a:noFill/>
          </a:ln>
        </p:spPr>
      </p:pic>
      <p:sp>
        <p:nvSpPr>
          <p:cNvPr id="43" name="Rectangle 7"/>
          <p:cNvSpPr/>
          <p:nvPr/>
        </p:nvSpPr>
        <p:spPr>
          <a:xfrm>
            <a:off x="10868760" y="0"/>
            <a:ext cx="949680" cy="9496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3760" cy="1013760"/>
          </a:xfrm>
          <a:prstGeom prst="rect">
            <a:avLst/>
          </a:prstGeom>
          <a:ln w="0">
            <a:noFill/>
          </a:ln>
        </p:spPr>
      </p:pic>
      <p:sp>
        <p:nvSpPr>
          <p:cNvPr id="45" name="TextBox 9"/>
          <p:cNvSpPr/>
          <p:nvPr/>
        </p:nvSpPr>
        <p:spPr>
          <a:xfrm>
            <a:off x="185400" y="6362280"/>
            <a:ext cx="4671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24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5560" cy="33638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26960" y="2953080"/>
            <a:ext cx="765432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Arial"/>
              </a:rPr>
              <a:t>Taglay Kong Katangian</a:t>
            </a:r>
            <a:endParaRPr b="0" lang="en-PH" sz="3600" spc="-1" strike="noStrike">
              <a:latin typeface="Arial"/>
            </a:endParaRPr>
          </a:p>
          <a:p>
            <a:pPr algn="ctr">
              <a:lnSpc>
                <a:spcPct val="100000"/>
              </a:lnSpc>
              <a:buNone/>
            </a:pPr>
            <a:r>
              <a:rPr b="0" lang="en-US" sz="3600" spc="-1" strike="noStrike">
                <a:solidFill>
                  <a:srgbClr val="ffffff"/>
                </a:solidFill>
                <a:latin typeface="Montserrat"/>
                <a:ea typeface="Arial;Arial"/>
              </a:rPr>
              <a:t>(Ang Magalang na Pananalita)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576000" y="972000"/>
            <a:ext cx="10979640" cy="5194800"/>
          </a:xfrm>
          <a:prstGeom prst="rect">
            <a:avLst/>
          </a:prstGeom>
          <a:solidFill>
            <a:srgbClr val="fff5ce"/>
          </a:solidFill>
          <a:ln w="76320">
            <a:solidFill>
              <a:srgbClr val="3465a4"/>
            </a:solidFill>
            <a:round/>
          </a:ln>
        </p:spPr>
        <p:style>
          <a:lnRef idx="0"/>
          <a:fillRef idx="0"/>
          <a:effectRef idx="0"/>
          <a:fontRef idx="minor"/>
        </p:style>
        <p:txBody>
          <a:bodyPr lIns="128160" rIns="128160" tIns="83160" bIns="83160" anchor="t">
            <a:noAutofit/>
          </a:bodyPr>
          <a:p>
            <a:pPr algn="just">
              <a:lnSpc>
                <a:spcPct val="150000"/>
              </a:lnSpc>
              <a:buNone/>
            </a:pPr>
            <a:r>
              <a:rPr b="0" lang="en-PH" sz="2750" spc="-1" strike="noStrike">
                <a:latin typeface="Lato"/>
              </a:rPr>
              <a:t>	</a:t>
            </a:r>
            <a:r>
              <a:rPr b="0" lang="en-PH" sz="2750" spc="-1" strike="noStrike">
                <a:latin typeface="Lato"/>
              </a:rPr>
              <a:t>Umuwi akong masayang-masaya. Marami akong natutuhan mula sa aking bagong kaibigan. Palagi kong tatandaan ang kaniyang payo kanina habang nagmemeryenda. Subukan ko daw na mas maging palakaibigan. Huwag ko raw siyang tularan para hindi ako pag-isipan ng iba na suplado at seryoso. Higit sa lahat, sinabi niyang bukas ang kaniyang bahay sa tuwing gusto kong basahin ang kaniyang mga aklat.</a:t>
            </a:r>
            <a:endParaRPr b="0" lang="en-PH" sz="2750" spc="-1" strike="noStrike">
              <a:latin typeface="Arial"/>
            </a:endParaRPr>
          </a:p>
          <a:p>
            <a:pPr algn="just">
              <a:lnSpc>
                <a:spcPct val="150000"/>
              </a:lnSpc>
              <a:buNone/>
            </a:pPr>
            <a:r>
              <a:rPr b="0" lang="en-PH" sz="2750" spc="-1" strike="noStrike">
                <a:latin typeface="Lato"/>
              </a:rPr>
              <a:t>	</a:t>
            </a:r>
            <a:r>
              <a:rPr b="0" lang="en-PH" sz="2750" spc="-1" strike="noStrike">
                <a:latin typeface="Lato"/>
              </a:rPr>
              <a:t>Tama siya, mas mabuti ang maging palakaibigan. Simula ngayon, madadagdag na ito sa aking katangian.</a:t>
            </a:r>
            <a:endParaRPr b="0" lang="en-PH" sz="275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2304000" y="360000"/>
            <a:ext cx="7775640" cy="719640"/>
          </a:xfrm>
          <a:prstGeom prst="rect">
            <a:avLst/>
          </a:prstGeom>
          <a:solidFill>
            <a:srgbClr val="ffffd7"/>
          </a:solidFill>
          <a:ln w="76320">
            <a:solidFill>
              <a:srgbClr val="3465a4"/>
            </a:solidFill>
            <a:prstDash val="dash"/>
            <a:round/>
          </a:ln>
        </p:spPr>
        <p:style>
          <a:lnRef idx="0"/>
          <a:fillRef idx="0"/>
          <a:effectRef idx="0"/>
          <a:fontRef idx="minor"/>
        </p:style>
        <p:txBody>
          <a:bodyPr lIns="128160" rIns="128160" tIns="83160" bIns="83160" anchor="t">
            <a:noAutofit/>
          </a:bodyPr>
          <a:p>
            <a:pPr algn="ctr">
              <a:lnSpc>
                <a:spcPct val="100000"/>
              </a:lnSpc>
              <a:buNone/>
            </a:pPr>
            <a:r>
              <a:rPr b="1" lang="en-PH" sz="2800" spc="-1" strike="noStrike">
                <a:solidFill>
                  <a:srgbClr val="000000"/>
                </a:solidFill>
                <a:latin typeface="Lato"/>
                <a:ea typeface="DejaVu Sans"/>
              </a:rPr>
              <a:t>Mga Sangkap ng Maikling Kuwento</a:t>
            </a:r>
            <a:endParaRPr b="0" lang="en-PH" sz="2800" spc="-1" strike="noStrike">
              <a:latin typeface="Arial"/>
            </a:endParaRPr>
          </a:p>
          <a:p>
            <a:pPr algn="just">
              <a:lnSpc>
                <a:spcPct val="100000"/>
              </a:lnSpc>
              <a:buNone/>
            </a:pPr>
            <a:endParaRPr b="0" lang="en-PH" sz="2800" spc="-1" strike="noStrike">
              <a:latin typeface="Arial"/>
            </a:endParaRPr>
          </a:p>
          <a:p>
            <a:pPr algn="just">
              <a:lnSpc>
                <a:spcPct val="100000"/>
              </a:lnSpc>
              <a:buNone/>
            </a:pPr>
            <a:r>
              <a:rPr b="0" lang="en-PH" sz="2800" spc="-1" strike="noStrike">
                <a:solidFill>
                  <a:srgbClr val="000000"/>
                </a:solidFill>
                <a:latin typeface="Lato"/>
                <a:ea typeface="DejaVu Sans"/>
              </a:rPr>
              <a:t>	</a:t>
            </a:r>
            <a:endParaRPr b="0" lang="en-PH" sz="2800" spc="-1" strike="noStrike">
              <a:latin typeface="Arial"/>
            </a:endParaRPr>
          </a:p>
        </p:txBody>
      </p:sp>
      <p:sp>
        <p:nvSpPr>
          <p:cNvPr id="137" name=""/>
          <p:cNvSpPr/>
          <p:nvPr/>
        </p:nvSpPr>
        <p:spPr>
          <a:xfrm>
            <a:off x="517320" y="1315080"/>
            <a:ext cx="11159640" cy="1079640"/>
          </a:xfrm>
          <a:prstGeom prst="rect">
            <a:avLst/>
          </a:prstGeom>
          <a:solidFill>
            <a:srgbClr val="ffd7d7"/>
          </a:solidFill>
          <a:ln w="38160">
            <a:solidFill>
              <a:srgbClr val="342a06"/>
            </a:solidFill>
            <a:round/>
          </a:ln>
        </p:spPr>
        <p:style>
          <a:lnRef idx="0"/>
          <a:fillRef idx="0"/>
          <a:effectRef idx="0"/>
          <a:fontRef idx="minor"/>
        </p:style>
        <p:txBody>
          <a:bodyPr lIns="109080" rIns="109080" tIns="64080" bIns="64080" anchor="t">
            <a:noAutofit/>
          </a:bodyPr>
          <a:p>
            <a:pPr algn="just">
              <a:lnSpc>
                <a:spcPct val="100000"/>
              </a:lnSpc>
              <a:buNone/>
            </a:pPr>
            <a:r>
              <a:rPr b="0" lang="en-PH" sz="2800" spc="-1" strike="noStrike">
                <a:solidFill>
                  <a:srgbClr val="000000"/>
                </a:solidFill>
                <a:latin typeface="Lato"/>
                <a:ea typeface="DejaVu Sans"/>
              </a:rPr>
              <a:t>Ang </a:t>
            </a:r>
            <a:r>
              <a:rPr b="0" lang="en-PH" sz="2800" spc="-1" strike="noStrike">
                <a:solidFill>
                  <a:srgbClr val="000000"/>
                </a:solidFill>
                <a:highlight>
                  <a:srgbClr val="ffff00"/>
                </a:highlight>
                <a:latin typeface="Lato"/>
                <a:ea typeface="DejaVu Sans"/>
              </a:rPr>
              <a:t>tauhan</a:t>
            </a:r>
            <a:r>
              <a:rPr b="0" lang="en-PH" sz="2800" spc="-1" strike="noStrike">
                <a:solidFill>
                  <a:srgbClr val="000000"/>
                </a:solidFill>
                <a:latin typeface="Lato"/>
                <a:ea typeface="DejaVu Sans"/>
              </a:rPr>
              <a:t> ang nagbibigay-buhay sa kuwento. Minsan, tinatawag siyang bida, kontrabida, at pantulong na tauhan.</a:t>
            </a:r>
            <a:endParaRPr b="0" lang="en-PH" sz="2800" spc="-1" strike="noStrike">
              <a:latin typeface="Arial"/>
            </a:endParaRPr>
          </a:p>
        </p:txBody>
      </p:sp>
      <p:sp>
        <p:nvSpPr>
          <p:cNvPr id="138" name=""/>
          <p:cNvSpPr/>
          <p:nvPr/>
        </p:nvSpPr>
        <p:spPr>
          <a:xfrm>
            <a:off x="540000" y="2556000"/>
            <a:ext cx="11159640" cy="1079640"/>
          </a:xfrm>
          <a:prstGeom prst="rect">
            <a:avLst/>
          </a:prstGeom>
          <a:solidFill>
            <a:srgbClr val="dee6ef"/>
          </a:solidFill>
          <a:ln w="38160">
            <a:solidFill>
              <a:srgbClr val="342a06"/>
            </a:solidFill>
            <a:round/>
          </a:ln>
        </p:spPr>
        <p:style>
          <a:lnRef idx="0"/>
          <a:fillRef idx="0"/>
          <a:effectRef idx="0"/>
          <a:fontRef idx="minor"/>
        </p:style>
        <p:txBody>
          <a:bodyPr lIns="109080" rIns="109080" tIns="64080" bIns="64080" anchor="t">
            <a:noAutofit/>
          </a:bodyPr>
          <a:p>
            <a:pPr algn="just">
              <a:lnSpc>
                <a:spcPct val="100000"/>
              </a:lnSpc>
              <a:buNone/>
            </a:pPr>
            <a:r>
              <a:rPr b="0" lang="en-PH" sz="2800" spc="-1" strike="noStrike">
                <a:solidFill>
                  <a:srgbClr val="000000"/>
                </a:solidFill>
                <a:latin typeface="Lato"/>
                <a:ea typeface="DejaVu Sans"/>
              </a:rPr>
              <a:t>Tumutukoy naman ang </a:t>
            </a:r>
            <a:r>
              <a:rPr b="0" lang="en-PH" sz="2800" spc="-1" strike="noStrike">
                <a:solidFill>
                  <a:srgbClr val="000000"/>
                </a:solidFill>
                <a:highlight>
                  <a:srgbClr val="ffff00"/>
                </a:highlight>
                <a:latin typeface="Lato"/>
                <a:ea typeface="DejaVu Sans"/>
              </a:rPr>
              <a:t>tagpuan</a:t>
            </a:r>
            <a:r>
              <a:rPr b="0" lang="en-PH" sz="2800" spc="-1" strike="noStrike">
                <a:solidFill>
                  <a:srgbClr val="000000"/>
                </a:solidFill>
                <a:latin typeface="Lato"/>
                <a:ea typeface="DejaVu Sans"/>
              </a:rPr>
              <a:t> sa lugar at panahon na pinangyarihan ng mga pangyayari sa kuwento.</a:t>
            </a:r>
            <a:endParaRPr b="0" lang="en-PH" sz="2800" spc="-1" strike="noStrike">
              <a:latin typeface="Arial"/>
            </a:endParaRPr>
          </a:p>
        </p:txBody>
      </p:sp>
      <p:sp>
        <p:nvSpPr>
          <p:cNvPr id="139" name=""/>
          <p:cNvSpPr/>
          <p:nvPr/>
        </p:nvSpPr>
        <p:spPr>
          <a:xfrm>
            <a:off x="540000" y="3780000"/>
            <a:ext cx="11159640" cy="1079640"/>
          </a:xfrm>
          <a:prstGeom prst="rect">
            <a:avLst/>
          </a:prstGeom>
          <a:solidFill>
            <a:srgbClr val="ffdbb6"/>
          </a:solidFill>
          <a:ln w="38160">
            <a:solidFill>
              <a:srgbClr val="342a06"/>
            </a:solidFill>
            <a:round/>
          </a:ln>
        </p:spPr>
        <p:style>
          <a:lnRef idx="0"/>
          <a:fillRef idx="0"/>
          <a:effectRef idx="0"/>
          <a:fontRef idx="minor"/>
        </p:style>
        <p:txBody>
          <a:bodyPr lIns="109080" rIns="109080" tIns="64080" bIns="64080" anchor="t">
            <a:noAutofit/>
          </a:bodyPr>
          <a:p>
            <a:pPr algn="just">
              <a:lnSpc>
                <a:spcPct val="100000"/>
              </a:lnSpc>
              <a:buNone/>
            </a:pPr>
            <a:r>
              <a:rPr b="0" lang="en-PH" sz="2800" spc="-1" strike="noStrike">
                <a:solidFill>
                  <a:srgbClr val="000000"/>
                </a:solidFill>
                <a:highlight>
                  <a:srgbClr val="ffff00"/>
                </a:highlight>
                <a:latin typeface="Lato"/>
                <a:ea typeface="DejaVu Sans"/>
              </a:rPr>
              <a:t>Banghay</a:t>
            </a:r>
            <a:r>
              <a:rPr b="0" lang="en-PH" sz="2800" spc="-1" strike="noStrike">
                <a:solidFill>
                  <a:srgbClr val="000000"/>
                </a:solidFill>
                <a:latin typeface="Lato"/>
                <a:ea typeface="DejaVu Sans"/>
              </a:rPr>
              <a:t> naman ang naglalahad ng pagkakasunod-sunod ng mga pangyayari sa kuwento.</a:t>
            </a:r>
            <a:endParaRPr b="0" lang="en-PH" sz="2800" spc="-1" strike="noStrike">
              <a:latin typeface="Arial"/>
            </a:endParaRPr>
          </a:p>
        </p:txBody>
      </p:sp>
      <p:sp>
        <p:nvSpPr>
          <p:cNvPr id="140" name=""/>
          <p:cNvSpPr/>
          <p:nvPr/>
        </p:nvSpPr>
        <p:spPr>
          <a:xfrm>
            <a:off x="540000" y="5004000"/>
            <a:ext cx="11159640" cy="1079640"/>
          </a:xfrm>
          <a:prstGeom prst="rect">
            <a:avLst/>
          </a:prstGeom>
          <a:solidFill>
            <a:srgbClr val="f6f9d4"/>
          </a:solidFill>
          <a:ln w="38160">
            <a:solidFill>
              <a:srgbClr val="342a06"/>
            </a:solidFill>
            <a:round/>
          </a:ln>
        </p:spPr>
        <p:style>
          <a:lnRef idx="0"/>
          <a:fillRef idx="0"/>
          <a:effectRef idx="0"/>
          <a:fontRef idx="minor"/>
        </p:style>
        <p:txBody>
          <a:bodyPr lIns="109080" rIns="109080" tIns="64080" bIns="64080" anchor="t">
            <a:noAutofit/>
          </a:bodyPr>
          <a:p>
            <a:pPr algn="just">
              <a:lnSpc>
                <a:spcPct val="100000"/>
              </a:lnSpc>
              <a:buNone/>
            </a:pPr>
            <a:r>
              <a:rPr b="0" lang="en-PH" sz="2800" spc="-1" strike="noStrike">
                <a:solidFill>
                  <a:srgbClr val="000000"/>
                </a:solidFill>
                <a:latin typeface="Lato"/>
                <a:ea typeface="DejaVu Sans"/>
              </a:rPr>
              <a:t>Matatagpuan naman sa </a:t>
            </a:r>
            <a:r>
              <a:rPr b="0" lang="en-PH" sz="2800" spc="-1" strike="noStrike">
                <a:solidFill>
                  <a:srgbClr val="000000"/>
                </a:solidFill>
                <a:highlight>
                  <a:srgbClr val="ffff00"/>
                </a:highlight>
                <a:latin typeface="Lato"/>
                <a:ea typeface="DejaVu Sans"/>
              </a:rPr>
              <a:t>tema</a:t>
            </a:r>
            <a:r>
              <a:rPr b="0" lang="en-PH" sz="2800" spc="-1" strike="noStrike">
                <a:solidFill>
                  <a:srgbClr val="000000"/>
                </a:solidFill>
                <a:latin typeface="Lato"/>
                <a:ea typeface="DejaVu Sans"/>
              </a:rPr>
              <a:t> ang pangunahing kaisipan na nais ipakita ng may-akda sa mambabasa.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1440000" y="1800000"/>
            <a:ext cx="8819640" cy="2699640"/>
          </a:xfrm>
          <a:prstGeom prst="rect">
            <a:avLst/>
          </a:prstGeom>
          <a:solidFill>
            <a:srgbClr val="729fcf"/>
          </a:solidFill>
          <a:ln w="0">
            <a:solidFill>
              <a:srgbClr val="3465a4"/>
            </a:solidFill>
          </a:ln>
        </p:spPr>
        <p:style>
          <a:lnRef idx="0"/>
          <a:fillRef idx="0"/>
          <a:effectRef idx="0"/>
          <a:fontRef idx="minor"/>
        </p:style>
      </p:sp>
      <p:sp>
        <p:nvSpPr>
          <p:cNvPr id="142" name=""/>
          <p:cNvSpPr/>
          <p:nvPr/>
        </p:nvSpPr>
        <p:spPr>
          <a:xfrm>
            <a:off x="1980000" y="2340000"/>
            <a:ext cx="7739640" cy="1619640"/>
          </a:xfrm>
          <a:prstGeom prst="rect">
            <a:avLst/>
          </a:prstGeom>
          <a:solidFill>
            <a:srgbClr val="ffd7d7"/>
          </a:solidFill>
          <a:ln cap="rnd" w="76320">
            <a:solidFill>
              <a:srgbClr val="4b2204"/>
            </a:solidFill>
            <a:prstDash val="dash"/>
            <a:round/>
          </a:ln>
        </p:spPr>
        <p:style>
          <a:lnRef idx="0"/>
          <a:fillRef idx="0"/>
          <a:effectRef idx="0"/>
          <a:fontRef idx="minor"/>
        </p:style>
        <p:txBody>
          <a:bodyPr lIns="128160" rIns="128160" tIns="83160" bIns="83160" anchor="t">
            <a:noAutofit/>
          </a:bodyPr>
          <a:p>
            <a:pPr algn="ctr">
              <a:lnSpc>
                <a:spcPct val="100000"/>
              </a:lnSpc>
              <a:buNone/>
            </a:pPr>
            <a:endParaRPr b="0" lang="en-PH" sz="1800" spc="-1" strike="noStrike">
              <a:latin typeface="Arial"/>
            </a:endParaRPr>
          </a:p>
          <a:p>
            <a:pPr algn="ctr">
              <a:lnSpc>
                <a:spcPct val="100000"/>
              </a:lnSpc>
              <a:buNone/>
            </a:pPr>
            <a:r>
              <a:rPr b="0" lang="en-PH" sz="3200" spc="-1" strike="noStrike">
                <a:solidFill>
                  <a:srgbClr val="000000"/>
                </a:solidFill>
                <a:latin typeface="Lato"/>
                <a:ea typeface="DejaVu Sans"/>
              </a:rPr>
              <a:t>Paggamit ng Magagalang na Pananalita</a:t>
            </a:r>
            <a:endParaRPr b="0" lang="en-PH" sz="3200" spc="-1" strike="noStrike">
              <a:latin typeface="Arial"/>
            </a:endParaRPr>
          </a:p>
          <a:p>
            <a:pPr algn="ctr">
              <a:lnSpc>
                <a:spcPct val="100000"/>
              </a:lnSpc>
              <a:buNone/>
            </a:pP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285120" y="1080000"/>
            <a:ext cx="6299640" cy="4499640"/>
          </a:xfrm>
          <a:prstGeom prst="rect">
            <a:avLst/>
          </a:prstGeom>
          <a:solidFill>
            <a:srgbClr val="ffdbb6">
              <a:alpha val="56000"/>
            </a:srgbClr>
          </a:solidFill>
          <a:ln w="76320">
            <a:solidFill>
              <a:srgbClr val="ff4000"/>
            </a:solidFill>
            <a:round/>
          </a:ln>
        </p:spPr>
        <p:style>
          <a:lnRef idx="0"/>
          <a:fillRef idx="0"/>
          <a:effectRef idx="0"/>
          <a:fontRef idx="minor"/>
        </p:style>
        <p:txBody>
          <a:bodyPr lIns="128160" rIns="128160" tIns="83160" bIns="83160" anchor="t">
            <a:noAutofit/>
          </a:bodyPr>
          <a:p>
            <a:pPr algn="just">
              <a:lnSpc>
                <a:spcPct val="10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Likas sa mga Pilipino ang pagpapadama ng paggalang sa kapuwa. Isa itong magandang kaugalian na minana sa ating mga ninuno. May mga salita tayo na ginagamit sa pagpapadama ng paggalang.</a:t>
            </a:r>
            <a:endParaRPr b="0" lang="en-PH" sz="2800" spc="-1" strike="noStrike">
              <a:latin typeface="Arial"/>
            </a:endParaRPr>
          </a:p>
          <a:p>
            <a:pPr algn="just">
              <a:lnSpc>
                <a:spcPct val="100000"/>
              </a:lnSpc>
              <a:buNone/>
            </a:pPr>
            <a:r>
              <a:rPr b="0" lang="en-PH" sz="2800" spc="-1" strike="noStrike">
                <a:solidFill>
                  <a:srgbClr val="000000"/>
                </a:solidFill>
                <a:latin typeface="Lato"/>
                <a:ea typeface="DejaVu Sans"/>
              </a:rPr>
              <a:t>Halimbawa:</a:t>
            </a:r>
            <a:endParaRPr b="0" lang="en-PH" sz="2800" spc="-1" strike="noStrike">
              <a:latin typeface="Arial"/>
            </a:endParaRPr>
          </a:p>
          <a:p>
            <a:pPr algn="just">
              <a:lnSpc>
                <a:spcPct val="100000"/>
              </a:lnSpc>
              <a:buNone/>
            </a:pPr>
            <a:r>
              <a:rPr b="0" lang="en-PH" sz="2800" spc="-1" strike="noStrike">
                <a:solidFill>
                  <a:srgbClr val="000000"/>
                </a:solidFill>
                <a:latin typeface="Lato"/>
                <a:ea typeface="DejaVu Sans"/>
              </a:rPr>
              <a:t>1. Maaaring gumamit ng salitang “</a:t>
            </a:r>
            <a:r>
              <a:rPr b="1" lang="en-PH" sz="2800" spc="-1" strike="noStrike">
                <a:solidFill>
                  <a:srgbClr val="000000"/>
                </a:solidFill>
                <a:latin typeface="Lato"/>
                <a:ea typeface="DejaVu Sans"/>
              </a:rPr>
              <a:t>po</a:t>
            </a:r>
            <a:r>
              <a:rPr b="0" lang="en-PH" sz="2800" spc="-1" strike="noStrike">
                <a:solidFill>
                  <a:srgbClr val="000000"/>
                </a:solidFill>
                <a:latin typeface="Lato"/>
                <a:ea typeface="DejaVu Sans"/>
              </a:rPr>
              <a:t>” at “</a:t>
            </a:r>
            <a:r>
              <a:rPr b="1" lang="en-PH" sz="2800" spc="-1" strike="noStrike">
                <a:solidFill>
                  <a:srgbClr val="000000"/>
                </a:solidFill>
                <a:latin typeface="Lato"/>
                <a:ea typeface="DejaVu Sans"/>
              </a:rPr>
              <a:t>opo</a:t>
            </a:r>
            <a:r>
              <a:rPr b="0" lang="en-PH" sz="2800" spc="-1" strike="noStrike">
                <a:solidFill>
                  <a:srgbClr val="000000"/>
                </a:solidFill>
                <a:latin typeface="Lato"/>
                <a:ea typeface="DejaVu Sans"/>
              </a:rPr>
              <a:t>” ang mga nakababata kapag nakikipag-usap sa matatanda.</a:t>
            </a:r>
            <a:endParaRPr b="0" lang="en-PH" sz="2800" spc="-1" strike="noStrike">
              <a:latin typeface="Arial"/>
            </a:endParaRPr>
          </a:p>
        </p:txBody>
      </p:sp>
      <p:pic>
        <p:nvPicPr>
          <p:cNvPr id="144" name="" descr=""/>
          <p:cNvPicPr/>
          <p:nvPr/>
        </p:nvPicPr>
        <p:blipFill>
          <a:blip r:embed="rId1"/>
          <a:stretch/>
        </p:blipFill>
        <p:spPr>
          <a:xfrm>
            <a:off x="6840000" y="1080000"/>
            <a:ext cx="5091840" cy="467964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6120000" y="1260000"/>
            <a:ext cx="5759640" cy="4139640"/>
          </a:xfrm>
          <a:prstGeom prst="rect">
            <a:avLst/>
          </a:prstGeom>
          <a:solidFill>
            <a:srgbClr val="ffdbb6">
              <a:alpha val="58000"/>
            </a:srgbClr>
          </a:solidFill>
          <a:ln w="76320">
            <a:solidFill>
              <a:srgbClr val="ff4000"/>
            </a:solidFill>
            <a:round/>
          </a:ln>
        </p:spPr>
        <p:style>
          <a:lnRef idx="0"/>
          <a:fillRef idx="0"/>
          <a:effectRef idx="0"/>
          <a:fontRef idx="minor"/>
        </p:style>
        <p:txBody>
          <a:bodyPr lIns="128160" rIns="128160" tIns="83160" bIns="83160" anchor="t">
            <a:noAutofit/>
          </a:bodyPr>
          <a:p>
            <a:pPr algn="just">
              <a:lnSpc>
                <a:spcPct val="100000"/>
              </a:lnSpc>
              <a:buNone/>
            </a:pPr>
            <a:r>
              <a:rPr b="0" lang="en-PH" sz="2800" spc="-1" strike="noStrike">
                <a:solidFill>
                  <a:srgbClr val="000000"/>
                </a:solidFill>
                <a:latin typeface="Lato"/>
                <a:ea typeface="DejaVu Sans"/>
              </a:rPr>
              <a:t>2.Magbigay-galang sa pamamagitan ng pagbati ng “Magandang umaga po,” “Magandang tanghali po,” at “Magandang gabi po,” sa mga taong nakakasalubong tulad ng guro, mga pinuno sa paaralan, at sa mga kawani ng paaralan at iba pang kakilala na nakatatanda sa iyo.</a:t>
            </a:r>
            <a:endParaRPr b="0" lang="en-PH" sz="2800" spc="-1" strike="noStrike">
              <a:latin typeface="Arial"/>
            </a:endParaRPr>
          </a:p>
        </p:txBody>
      </p:sp>
      <p:pic>
        <p:nvPicPr>
          <p:cNvPr id="146" name="" descr=""/>
          <p:cNvPicPr/>
          <p:nvPr/>
        </p:nvPicPr>
        <p:blipFill>
          <a:blip r:embed="rId1"/>
          <a:stretch/>
        </p:blipFill>
        <p:spPr>
          <a:xfrm>
            <a:off x="360000" y="360000"/>
            <a:ext cx="5399640" cy="557964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180000" y="2340000"/>
            <a:ext cx="11699640" cy="1979640"/>
          </a:xfrm>
          <a:prstGeom prst="rect">
            <a:avLst/>
          </a:prstGeom>
          <a:solidFill>
            <a:srgbClr val="ffdbb6">
              <a:alpha val="58000"/>
            </a:srgbClr>
          </a:solidFill>
          <a:ln w="76320">
            <a:solidFill>
              <a:srgbClr val="ff4000"/>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3. Gumamit ng mga salitang “maaari ba,” “paki,” at “puwede ba” kung may ipakikiusap sa ibang tao o kahit sa kasing-edad mo.</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180000" y="1620000"/>
            <a:ext cx="11699640" cy="3779640"/>
          </a:xfrm>
          <a:prstGeom prst="rect">
            <a:avLst/>
          </a:prstGeom>
          <a:solidFill>
            <a:srgbClr val="ffdbb6">
              <a:alpha val="58000"/>
            </a:srgbClr>
          </a:solidFill>
          <a:ln w="76320">
            <a:solidFill>
              <a:srgbClr val="ff4000"/>
            </a:solidFill>
            <a:round/>
          </a:ln>
        </p:spPr>
        <p:style>
          <a:lnRef idx="0"/>
          <a:fillRef idx="0"/>
          <a:effectRef idx="0"/>
          <a:fontRef idx="minor"/>
        </p:style>
        <p:txBody>
          <a:bodyPr lIns="128160" rIns="128160" tIns="83160" bIns="83160" anchor="t">
            <a:noAutofit/>
          </a:bodyPr>
          <a:p>
            <a:pPr algn="just">
              <a:lnSpc>
                <a:spcPct val="100000"/>
              </a:lnSpc>
              <a:buNone/>
            </a:pPr>
            <a:r>
              <a:rPr b="0" lang="en-PH" sz="2800" spc="-1" strike="noStrike">
                <a:solidFill>
                  <a:srgbClr val="000000"/>
                </a:solidFill>
                <a:latin typeface="Lato"/>
                <a:ea typeface="DejaVu Sans"/>
              </a:rPr>
              <a:t>4. Iba pang mga salitang maaaring magamit na nagpapakita ng paggalang:</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a. “Mawalang-galang na po” kung makikipag-usap sa matatanda.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b. “Walang anuman” bilang tugon sa taong nagpapasalamat sa iyo.</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c. Ipagpaumanhin po ninyo.</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180000" y="2340000"/>
            <a:ext cx="11699640" cy="1799640"/>
          </a:xfrm>
          <a:prstGeom prst="rect">
            <a:avLst/>
          </a:prstGeom>
          <a:solidFill>
            <a:srgbClr val="ffdbb6">
              <a:alpha val="58000"/>
            </a:srgbClr>
          </a:solidFill>
          <a:ln w="76320">
            <a:solidFill>
              <a:srgbClr val="ff4000"/>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solidFill>
                  <a:srgbClr val="000000"/>
                </a:solidFill>
                <a:latin typeface="Lato"/>
                <a:ea typeface="DejaVu Sans"/>
              </a:rPr>
              <a:t>5. Huwag kalimutang magpasalamat o magsabi ng “salamat”sa mga bagay na natanggap o nagawang kabutihan ng ibang tao sa iyo.</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720000" y="1080000"/>
            <a:ext cx="10619640" cy="975960"/>
          </a:xfrm>
          <a:prstGeom prst="rect">
            <a:avLst/>
          </a:prstGeom>
          <a:solidFill>
            <a:srgbClr val="fff5ce">
              <a:alpha val="61000"/>
            </a:srgbClr>
          </a:solidFill>
          <a:ln w="76320">
            <a:solidFill>
              <a:srgbClr val="3465a4"/>
            </a:solidFill>
            <a:round/>
          </a:ln>
        </p:spPr>
        <p:style>
          <a:lnRef idx="0"/>
          <a:fillRef idx="0"/>
          <a:effectRef idx="0"/>
          <a:fontRef idx="minor"/>
        </p:style>
        <p:txBody>
          <a:bodyPr lIns="38160" rIns="38160" tIns="38160" bIns="38160" anchor="t">
            <a:noAutofit/>
          </a:bodyPr>
          <a:p>
            <a:pPr>
              <a:lnSpc>
                <a:spcPct val="100000"/>
              </a:lnSpc>
              <a:buNone/>
            </a:pPr>
            <a:r>
              <a:rPr b="1" lang="en-PH" sz="2600" spc="-1" strike="noStrike">
                <a:solidFill>
                  <a:srgbClr val="000000"/>
                </a:solidFill>
                <a:latin typeface="Lato"/>
              </a:rPr>
              <a:t>Panuto: </a:t>
            </a:r>
            <a:r>
              <a:rPr b="0" lang="en-PH" sz="2600" spc="-1" strike="noStrike">
                <a:solidFill>
                  <a:srgbClr val="000000"/>
                </a:solidFill>
                <a:latin typeface="Lato"/>
              </a:rPr>
              <a:t>Lagyan ng tsek (/) ang magagalang na pananalitang angkop sa</a:t>
            </a:r>
            <a:endParaRPr b="0" lang="en-PH" sz="2600" spc="-1" strike="noStrike">
              <a:latin typeface="Arial"/>
            </a:endParaRPr>
          </a:p>
          <a:p>
            <a:pPr>
              <a:lnSpc>
                <a:spcPct val="100000"/>
              </a:lnSpc>
              <a:buNone/>
            </a:pPr>
            <a:r>
              <a:rPr b="0" lang="en-PH" sz="2600" spc="-1" strike="noStrike">
                <a:solidFill>
                  <a:srgbClr val="000000"/>
                </a:solidFill>
                <a:latin typeface="Lato"/>
              </a:rPr>
              <a:t>bawat sitwasyon.</a:t>
            </a:r>
            <a:endParaRPr b="0" lang="en-PH" sz="2600" spc="-1" strike="noStrike">
              <a:latin typeface="Arial"/>
            </a:endParaRPr>
          </a:p>
        </p:txBody>
      </p:sp>
      <p:pic>
        <p:nvPicPr>
          <p:cNvPr id="151" name="" descr=""/>
          <p:cNvPicPr/>
          <p:nvPr/>
        </p:nvPicPr>
        <p:blipFill>
          <a:blip r:embed="rId1"/>
          <a:stretch/>
        </p:blipFill>
        <p:spPr>
          <a:xfrm>
            <a:off x="360000" y="2340000"/>
            <a:ext cx="4139640" cy="3651840"/>
          </a:xfrm>
          <a:prstGeom prst="rect">
            <a:avLst/>
          </a:prstGeom>
          <a:ln w="0">
            <a:noFill/>
          </a:ln>
        </p:spPr>
      </p:pic>
      <p:sp>
        <p:nvSpPr>
          <p:cNvPr id="152" name=""/>
          <p:cNvSpPr/>
          <p:nvPr/>
        </p:nvSpPr>
        <p:spPr>
          <a:xfrm>
            <a:off x="4680000" y="2589480"/>
            <a:ext cx="6839640" cy="2881440"/>
          </a:xfrm>
          <a:prstGeom prst="rect">
            <a:avLst/>
          </a:prstGeom>
          <a:solidFill>
            <a:srgbClr val="e8f2a1"/>
          </a:solidFill>
          <a:ln w="57240">
            <a:solidFill>
              <a:srgbClr val="224b12"/>
            </a:solidFill>
            <a:round/>
          </a:ln>
        </p:spPr>
        <p:style>
          <a:lnRef idx="0"/>
          <a:fillRef idx="0"/>
          <a:effectRef idx="0"/>
          <a:fontRef idx="minor"/>
        </p:style>
        <p:txBody>
          <a:bodyPr lIns="118440" rIns="118440" tIns="73440" bIns="73440" anchor="t">
            <a:noAutofit/>
          </a:bodyPr>
          <a:p>
            <a:pPr>
              <a:lnSpc>
                <a:spcPct val="115000"/>
              </a:lnSpc>
              <a:buNone/>
            </a:pPr>
            <a:r>
              <a:rPr b="0" lang="en-PH" sz="2600" spc="-1" strike="noStrike">
                <a:latin typeface="Lato"/>
              </a:rPr>
              <a:t>_____ a. “Kailangan ko ng aklat sa Filipino. </a:t>
            </a:r>
            <a:r>
              <a:rPr b="0" lang="en-PH" sz="2600" spc="-1" strike="noStrike">
                <a:latin typeface="Lato"/>
              </a:rPr>
              <a:t>	</a:t>
            </a:r>
            <a:r>
              <a:rPr b="0" lang="en-PH" sz="2600" spc="-1" strike="noStrike">
                <a:latin typeface="Lato"/>
              </a:rPr>
              <a:t>	</a:t>
            </a:r>
            <a:r>
              <a:rPr b="0" lang="en-PH" sz="2600" spc="-1" strike="noStrike">
                <a:latin typeface="Lato"/>
              </a:rPr>
              <a:t>	</a:t>
            </a:r>
            <a:r>
              <a:rPr b="0" lang="en-PH" sz="2600" spc="-1" strike="noStrike">
                <a:latin typeface="Lato"/>
              </a:rPr>
              <a:t>	</a:t>
            </a:r>
            <a:r>
              <a:rPr b="0" lang="en-PH" sz="2600" spc="-1" strike="noStrike">
                <a:latin typeface="Lato"/>
              </a:rPr>
              <a:t>Manghihiram ako sa inyo.”</a:t>
            </a:r>
            <a:endParaRPr b="0" lang="en-PH" sz="2600" spc="-1" strike="noStrike">
              <a:latin typeface="Arial"/>
            </a:endParaRPr>
          </a:p>
          <a:p>
            <a:pPr>
              <a:lnSpc>
                <a:spcPct val="115000"/>
              </a:lnSpc>
              <a:buNone/>
            </a:pPr>
            <a:r>
              <a:rPr b="0" lang="en-PH" sz="2600" spc="-1" strike="noStrike">
                <a:latin typeface="Lato"/>
              </a:rPr>
              <a:t>_____ b. “Puwede ba akong manghiram ng aklat </a:t>
            </a:r>
            <a:r>
              <a:rPr b="0" lang="en-PH" sz="2600" spc="-1" strike="noStrike">
                <a:latin typeface="Lato"/>
              </a:rPr>
              <a:t>	</a:t>
            </a:r>
            <a:r>
              <a:rPr b="0" lang="en-PH" sz="2600" spc="-1" strike="noStrike">
                <a:latin typeface="Lato"/>
              </a:rPr>
              <a:t>	</a:t>
            </a:r>
            <a:r>
              <a:rPr b="0" lang="en-PH" sz="2600" spc="-1" strike="noStrike">
                <a:latin typeface="Lato"/>
              </a:rPr>
              <a:t>sa Filipino na gagamitin namin?”</a:t>
            </a:r>
            <a:endParaRPr b="0" lang="en-PH" sz="2600" spc="-1" strike="noStrike">
              <a:latin typeface="Arial"/>
            </a:endParaRPr>
          </a:p>
          <a:p>
            <a:pPr>
              <a:lnSpc>
                <a:spcPct val="115000"/>
              </a:lnSpc>
              <a:buNone/>
            </a:pPr>
            <a:r>
              <a:rPr b="0" lang="en-PH" sz="2600" spc="-1" strike="noStrike">
                <a:latin typeface="Lato"/>
              </a:rPr>
              <a:t>_____ c. “Pahiram nga ng aklat sa Filipino na </a:t>
            </a:r>
            <a:r>
              <a:rPr b="0" lang="en-PH" sz="2600" spc="-1" strike="noStrike">
                <a:latin typeface="Lato"/>
              </a:rPr>
              <a:t>	</a:t>
            </a:r>
            <a:r>
              <a:rPr b="0" lang="en-PH" sz="2600" spc="-1" strike="noStrike">
                <a:latin typeface="Lato"/>
              </a:rPr>
              <a:t>	</a:t>
            </a:r>
            <a:r>
              <a:rPr b="0" lang="en-PH" sz="2600" spc="-1" strike="noStrike">
                <a:latin typeface="Lato"/>
              </a:rPr>
              <a:t>	</a:t>
            </a:r>
            <a:r>
              <a:rPr b="0" lang="en-PH" sz="2600" spc="-1" strike="noStrike">
                <a:latin typeface="Lato"/>
              </a:rPr>
              <a:t>gagamitin namin.”</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360000" y="1080000"/>
            <a:ext cx="6839640" cy="4319640"/>
          </a:xfrm>
          <a:prstGeom prst="rect">
            <a:avLst/>
          </a:prstGeom>
          <a:solidFill>
            <a:srgbClr val="e8f2a1"/>
          </a:solidFill>
          <a:ln w="57240">
            <a:solidFill>
              <a:srgbClr val="224b12"/>
            </a:solidFill>
            <a:round/>
          </a:ln>
        </p:spPr>
        <p:style>
          <a:lnRef idx="0"/>
          <a:fillRef idx="0"/>
          <a:effectRef idx="0"/>
          <a:fontRef idx="minor"/>
        </p:style>
        <p:txBody>
          <a:bodyPr lIns="118440" rIns="118440" tIns="73440" bIns="73440" anchor="t">
            <a:noAutofit/>
          </a:bodyPr>
          <a:p>
            <a:pPr>
              <a:lnSpc>
                <a:spcPct val="150000"/>
              </a:lnSpc>
              <a:buNone/>
            </a:pPr>
            <a:r>
              <a:rPr b="0" lang="en-PH" sz="2600" spc="-1" strike="noStrike">
                <a:latin typeface="Lato"/>
              </a:rPr>
              <a:t>_____ a. “Lola, tulungan ko na kayo sa pagtawid. </a:t>
            </a:r>
            <a:r>
              <a:rPr b="0" lang="en-PH" sz="2600" spc="-1" strike="noStrike">
                <a:latin typeface="Lato"/>
              </a:rPr>
              <a:t>	</a:t>
            </a:r>
            <a:r>
              <a:rPr b="0" lang="en-PH" sz="2600" spc="-1" strike="noStrike">
                <a:latin typeface="Lato"/>
              </a:rPr>
              <a:t>	</a:t>
            </a:r>
            <a:r>
              <a:rPr b="0" lang="en-PH" sz="2600" spc="-1" strike="noStrike">
                <a:latin typeface="Lato"/>
              </a:rPr>
              <a:t>Aalalayan ko kayo.”</a:t>
            </a:r>
            <a:endParaRPr b="0" lang="en-PH" sz="2600" spc="-1" strike="noStrike">
              <a:latin typeface="Arial"/>
            </a:endParaRPr>
          </a:p>
          <a:p>
            <a:pPr>
              <a:lnSpc>
                <a:spcPct val="150000"/>
              </a:lnSpc>
              <a:buNone/>
            </a:pPr>
            <a:r>
              <a:rPr b="0" lang="en-PH" sz="2600" spc="-1" strike="noStrike">
                <a:latin typeface="Lato"/>
              </a:rPr>
              <a:t>_____ b. “Lola, bilisan ninyo ang paglakad baka </a:t>
            </a:r>
            <a:r>
              <a:rPr b="0" lang="en-PH" sz="2600" spc="-1" strike="noStrike">
                <a:latin typeface="Lato"/>
              </a:rPr>
              <a:t>	</a:t>
            </a:r>
            <a:r>
              <a:rPr b="0" lang="en-PH" sz="2600" spc="-1" strike="noStrike">
                <a:latin typeface="Lato"/>
              </a:rPr>
              <a:t>	</a:t>
            </a:r>
            <a:r>
              <a:rPr b="0" lang="en-PH" sz="2600" spc="-1" strike="noStrike">
                <a:latin typeface="Lato"/>
              </a:rPr>
              <a:t>masagasaan kayo.</a:t>
            </a:r>
            <a:endParaRPr b="0" lang="en-PH" sz="2600" spc="-1" strike="noStrike">
              <a:latin typeface="Arial"/>
            </a:endParaRPr>
          </a:p>
          <a:p>
            <a:pPr>
              <a:lnSpc>
                <a:spcPct val="150000"/>
              </a:lnSpc>
              <a:buNone/>
            </a:pPr>
            <a:r>
              <a:rPr b="0" lang="en-PH" sz="2600" spc="-1" strike="noStrike">
                <a:latin typeface="Lato"/>
              </a:rPr>
              <a:t>_____ c. “Lola, mauuna na ko sa inyo kasi </a:t>
            </a:r>
            <a:r>
              <a:rPr b="0" lang="en-PH" sz="2600" spc="-1" strike="noStrike">
                <a:latin typeface="Lato"/>
              </a:rPr>
              <a:t>	</a:t>
            </a:r>
            <a:r>
              <a:rPr b="0" lang="en-PH" sz="2600" spc="-1" strike="noStrike">
                <a:latin typeface="Lato"/>
              </a:rPr>
              <a:t>	</a:t>
            </a:r>
            <a:r>
              <a:rPr b="0" lang="en-PH" sz="2600" spc="-1" strike="noStrike">
                <a:latin typeface="Lato"/>
              </a:rPr>
              <a:t>	</a:t>
            </a:r>
            <a:r>
              <a:rPr b="0" lang="en-PH" sz="2600" spc="-1" strike="noStrike">
                <a:latin typeface="Lato"/>
              </a:rPr>
              <a:t>     mabagal kayong maglakad.”</a:t>
            </a:r>
            <a:endParaRPr b="0" lang="en-PH" sz="2600" spc="-1" strike="noStrike">
              <a:latin typeface="Arial"/>
            </a:endParaRPr>
          </a:p>
        </p:txBody>
      </p:sp>
      <p:pic>
        <p:nvPicPr>
          <p:cNvPr id="154" name="" descr=""/>
          <p:cNvPicPr/>
          <p:nvPr/>
        </p:nvPicPr>
        <p:blipFill>
          <a:blip r:embed="rId1"/>
          <a:stretch/>
        </p:blipFill>
        <p:spPr>
          <a:xfrm>
            <a:off x="7380000" y="1260000"/>
            <a:ext cx="4597200" cy="465156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80000" y="180000"/>
            <a:ext cx="3779640" cy="577800"/>
          </a:xfrm>
          <a:prstGeom prst="rect">
            <a:avLst/>
          </a:prstGeom>
          <a:solidFill>
            <a:srgbClr val="ffffd7"/>
          </a:solidFill>
          <a:ln w="38160">
            <a:solidFill>
              <a:srgbClr val="3465a4"/>
            </a:solidFill>
            <a:round/>
          </a:ln>
        </p:spPr>
        <p:style>
          <a:lnRef idx="0"/>
          <a:fillRef idx="0"/>
          <a:effectRef idx="0"/>
          <a:fontRef idx="minor"/>
        </p:style>
        <p:txBody>
          <a:bodyPr lIns="109080" rIns="109080" tIns="64080" bIns="64080" anchor="t">
            <a:noAutofit/>
          </a:bodyPr>
          <a:p>
            <a:pPr algn="just">
              <a:lnSpc>
                <a:spcPct val="100000"/>
              </a:lnSpc>
              <a:buNone/>
            </a:pPr>
            <a:r>
              <a:rPr b="0" lang="en-PH" sz="2800" spc="-1" strike="noStrike">
                <a:solidFill>
                  <a:srgbClr val="000000"/>
                </a:solidFill>
                <a:latin typeface="Lato"/>
                <a:ea typeface="DejaVu Sans"/>
              </a:rPr>
              <a:t>Basahin ang kuwento:</a:t>
            </a:r>
            <a:endParaRPr b="0" lang="en-PH" sz="2800" spc="-1" strike="noStrike">
              <a:latin typeface="Arial"/>
            </a:endParaRPr>
          </a:p>
        </p:txBody>
      </p:sp>
      <p:sp>
        <p:nvSpPr>
          <p:cNvPr id="126" name=""/>
          <p:cNvSpPr/>
          <p:nvPr/>
        </p:nvSpPr>
        <p:spPr>
          <a:xfrm>
            <a:off x="534600" y="1029600"/>
            <a:ext cx="11129040" cy="5044320"/>
          </a:xfrm>
          <a:prstGeom prst="rect">
            <a:avLst/>
          </a:prstGeom>
          <a:solidFill>
            <a:srgbClr val="fff5ce"/>
          </a:solidFill>
          <a:ln w="76320">
            <a:solidFill>
              <a:srgbClr val="3465a4"/>
            </a:solidFill>
            <a:round/>
          </a:ln>
        </p:spPr>
        <p:style>
          <a:lnRef idx="0"/>
          <a:fillRef idx="0"/>
          <a:effectRef idx="0"/>
          <a:fontRef idx="minor"/>
        </p:style>
        <p:txBody>
          <a:bodyPr lIns="128160" rIns="128160" tIns="83160" bIns="83160" anchor="t">
            <a:noAutofit/>
          </a:bodyPr>
          <a:p>
            <a:pPr algn="ctr">
              <a:lnSpc>
                <a:spcPct val="100000"/>
              </a:lnSpc>
              <a:buNone/>
            </a:pPr>
            <a:r>
              <a:rPr b="1" lang="en-PH" sz="3200" spc="-1" strike="noStrike">
                <a:latin typeface="Lato"/>
              </a:rPr>
              <a:t>Wastong Pakikitungo sa Kapuwa</a:t>
            </a:r>
            <a:endParaRPr b="0" lang="en-PH" sz="3200" spc="-1" strike="noStrike">
              <a:latin typeface="Arial"/>
            </a:endParaRPr>
          </a:p>
          <a:p>
            <a:pPr algn="ctr">
              <a:lnSpc>
                <a:spcPct val="100000"/>
              </a:lnSpc>
              <a:buNone/>
            </a:pPr>
            <a:r>
              <a:rPr b="0" lang="en-PH" sz="3200" spc="-1" strike="noStrike">
                <a:latin typeface="Lato"/>
              </a:rPr>
              <a:t>Aida M. Guimarie</a:t>
            </a:r>
            <a:endParaRPr b="0" lang="en-PH" sz="3200" spc="-1" strike="noStrike">
              <a:latin typeface="Arial"/>
            </a:endParaRPr>
          </a:p>
          <a:p>
            <a:pPr algn="ctr">
              <a:lnSpc>
                <a:spcPct val="100000"/>
              </a:lnSpc>
              <a:buNone/>
            </a:pPr>
            <a:endParaRPr b="0" lang="en-PH" sz="3200" spc="-1" strike="noStrike">
              <a:latin typeface="Arial"/>
            </a:endParaRPr>
          </a:p>
          <a:p>
            <a:pPr algn="just">
              <a:lnSpc>
                <a:spcPct val="100000"/>
              </a:lnSpc>
              <a:buNone/>
            </a:pPr>
            <a:r>
              <a:rPr b="0" lang="en-PH" sz="2800" spc="-1" strike="noStrike">
                <a:latin typeface="Lato"/>
              </a:rPr>
              <a:t>	</a:t>
            </a:r>
            <a:r>
              <a:rPr b="0" lang="en-PH" sz="3200" spc="-1" strike="noStrike">
                <a:latin typeface="Lato"/>
              </a:rPr>
              <a:t>Tahimik akong bata. Nagsasalita lamang ako sa paaralan kung may itatanong at kung tinatanong ako ng aking guro at kaklase. Hindi rin ako mahilig lumabas ng bahay para makipaglaro kapag walang pasok sa paaralan. Basa lamang ako nang basa ng aklat. Lumalabas lamang ako kapag inuutusan ako ng nanay ko na magwalis sa harapan ng bahay. Ako rin ang paboritong utusan na bumili sa tindahan.</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360000" y="1080000"/>
            <a:ext cx="6839640" cy="4319640"/>
          </a:xfrm>
          <a:prstGeom prst="rect">
            <a:avLst/>
          </a:prstGeom>
          <a:solidFill>
            <a:srgbClr val="e8f2a1"/>
          </a:solidFill>
          <a:ln w="57240">
            <a:solidFill>
              <a:srgbClr val="224b12"/>
            </a:solidFill>
            <a:round/>
          </a:ln>
        </p:spPr>
        <p:style>
          <a:lnRef idx="0"/>
          <a:fillRef idx="0"/>
          <a:effectRef idx="0"/>
          <a:fontRef idx="minor"/>
        </p:style>
        <p:txBody>
          <a:bodyPr lIns="118440" rIns="118440" tIns="73440" bIns="73440" anchor="t">
            <a:noAutofit/>
          </a:bodyPr>
          <a:p>
            <a:pPr>
              <a:lnSpc>
                <a:spcPct val="150000"/>
              </a:lnSpc>
              <a:buNone/>
            </a:pPr>
            <a:r>
              <a:rPr b="0" lang="en-PH" sz="2600" spc="-1" strike="noStrike">
                <a:latin typeface="Lato"/>
              </a:rPr>
              <a:t>_________ a. “Lola, ang daming prutas nito. Bakit </a:t>
            </a:r>
            <a:r>
              <a:rPr b="0" lang="en-PH" sz="2600" spc="-1" strike="noStrike">
                <a:latin typeface="Lato"/>
              </a:rPr>
              <a:t>	</a:t>
            </a:r>
            <a:r>
              <a:rPr b="0" lang="en-PH" sz="2600" spc="-1" strike="noStrike">
                <a:latin typeface="Lato"/>
              </a:rPr>
              <a:t>	</a:t>
            </a:r>
            <a:r>
              <a:rPr b="0" lang="en-PH" sz="2600" spc="-1" strike="noStrike">
                <a:latin typeface="Lato"/>
              </a:rPr>
              <a:t>	</a:t>
            </a:r>
            <a:r>
              <a:rPr b="0" lang="en-PH" sz="2600" spc="-1" strike="noStrike">
                <a:latin typeface="Lato"/>
              </a:rPr>
              <a:t>ka nagpunta rito?”</a:t>
            </a:r>
            <a:endParaRPr b="0" lang="en-PH" sz="2600" spc="-1" strike="noStrike">
              <a:latin typeface="Arial"/>
            </a:endParaRPr>
          </a:p>
          <a:p>
            <a:pPr>
              <a:lnSpc>
                <a:spcPct val="150000"/>
              </a:lnSpc>
              <a:buNone/>
            </a:pPr>
            <a:r>
              <a:rPr b="0" lang="en-PH" sz="2600" spc="-1" strike="noStrike">
                <a:latin typeface="Lato"/>
              </a:rPr>
              <a:t>_________ b. “Lola, ang daming prutas na </a:t>
            </a:r>
            <a:r>
              <a:rPr b="0" lang="en-PH" sz="2600" spc="-1" strike="noStrike">
                <a:latin typeface="Lato"/>
              </a:rPr>
              <a:t>	</a:t>
            </a:r>
            <a:r>
              <a:rPr b="0" lang="en-PH" sz="2600" spc="-1" strike="noStrike">
                <a:latin typeface="Lato"/>
              </a:rPr>
              <a:t>	</a:t>
            </a:r>
            <a:r>
              <a:rPr b="0" lang="en-PH" sz="2600" spc="-1" strike="noStrike">
                <a:latin typeface="Lato"/>
              </a:rPr>
              <a:t>	</a:t>
            </a:r>
            <a:r>
              <a:rPr b="0" lang="en-PH" sz="2600" spc="-1" strike="noStrike">
                <a:latin typeface="Lato"/>
              </a:rPr>
              <a:t>	</a:t>
            </a:r>
            <a:r>
              <a:rPr b="0" lang="en-PH" sz="2600" spc="-1" strike="noStrike">
                <a:latin typeface="Lato"/>
              </a:rPr>
              <a:t>	</a:t>
            </a:r>
            <a:r>
              <a:rPr b="0" lang="en-PH" sz="2600" spc="-1" strike="noStrike">
                <a:latin typeface="Lato"/>
              </a:rPr>
              <a:t>pasalubong ninyo. Marami pong </a:t>
            </a:r>
            <a:r>
              <a:rPr b="0" lang="en-PH" sz="2600" spc="-1" strike="noStrike">
                <a:latin typeface="Lato"/>
              </a:rPr>
              <a:t>	</a:t>
            </a:r>
            <a:r>
              <a:rPr b="0" lang="en-PH" sz="2600" spc="-1" strike="noStrike">
                <a:latin typeface="Lato"/>
              </a:rPr>
              <a:t>	</a:t>
            </a:r>
            <a:r>
              <a:rPr b="0" lang="en-PH" sz="2600" spc="-1" strike="noStrike">
                <a:latin typeface="Lato"/>
              </a:rPr>
              <a:t>	</a:t>
            </a:r>
            <a:r>
              <a:rPr b="0" lang="en-PH" sz="2600" spc="-1" strike="noStrike">
                <a:latin typeface="Lato"/>
              </a:rPr>
              <a:t>	</a:t>
            </a:r>
            <a:r>
              <a:rPr b="0" lang="en-PH" sz="2600" spc="-1" strike="noStrike">
                <a:latin typeface="Lato"/>
              </a:rPr>
              <a:t>salamat.”</a:t>
            </a:r>
            <a:endParaRPr b="0" lang="en-PH" sz="2600" spc="-1" strike="noStrike">
              <a:latin typeface="Arial"/>
            </a:endParaRPr>
          </a:p>
          <a:p>
            <a:pPr>
              <a:lnSpc>
                <a:spcPct val="150000"/>
              </a:lnSpc>
              <a:buNone/>
            </a:pPr>
            <a:r>
              <a:rPr b="0" lang="en-PH" sz="2600" spc="-1" strike="noStrike">
                <a:latin typeface="Lato"/>
              </a:rPr>
              <a:t>_________ c. “Lola, bakit nagdala pa kayo? </a:t>
            </a:r>
            <a:r>
              <a:rPr b="0" lang="en-PH" sz="2600" spc="-1" strike="noStrike">
                <a:latin typeface="Lato"/>
              </a:rPr>
              <a:t>	</a:t>
            </a:r>
            <a:r>
              <a:rPr b="0" lang="en-PH" sz="2600" spc="-1" strike="noStrike">
                <a:latin typeface="Lato"/>
              </a:rPr>
              <a:t>	</a:t>
            </a:r>
            <a:r>
              <a:rPr b="0" lang="en-PH" sz="2600" spc="-1" strike="noStrike">
                <a:latin typeface="Lato"/>
              </a:rPr>
              <a:t>	</a:t>
            </a:r>
            <a:r>
              <a:rPr b="0" lang="en-PH" sz="2600" spc="-1" strike="noStrike">
                <a:latin typeface="Lato"/>
              </a:rPr>
              <a:t>	</a:t>
            </a:r>
            <a:r>
              <a:rPr b="0" lang="en-PH" sz="2600" spc="-1" strike="noStrike">
                <a:latin typeface="Lato"/>
              </a:rPr>
              <a:t>	</a:t>
            </a:r>
            <a:r>
              <a:rPr b="0" lang="en-PH" sz="2600" spc="-1" strike="noStrike">
                <a:latin typeface="Lato"/>
              </a:rPr>
              <a:t>Nahirapan pa kayo sa pagdadala.”</a:t>
            </a:r>
            <a:endParaRPr b="0" lang="en-PH" sz="2600" spc="-1" strike="noStrike">
              <a:latin typeface="Arial"/>
            </a:endParaRPr>
          </a:p>
        </p:txBody>
      </p:sp>
      <p:pic>
        <p:nvPicPr>
          <p:cNvPr id="156" name="" descr=""/>
          <p:cNvPicPr/>
          <p:nvPr/>
        </p:nvPicPr>
        <p:blipFill>
          <a:blip r:embed="rId1"/>
          <a:stretch/>
        </p:blipFill>
        <p:spPr>
          <a:xfrm>
            <a:off x="8100000" y="1080000"/>
            <a:ext cx="3578040" cy="507564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622800" y="1145520"/>
            <a:ext cx="11040840" cy="4649400"/>
          </a:xfrm>
          <a:prstGeom prst="rect">
            <a:avLst/>
          </a:prstGeom>
          <a:solidFill>
            <a:srgbClr val="fff5ce"/>
          </a:solidFill>
          <a:ln w="76320">
            <a:solidFill>
              <a:srgbClr val="3465a4"/>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latin typeface="Lato"/>
              </a:rPr>
              <a:t>	</a:t>
            </a:r>
            <a:r>
              <a:rPr b="0" lang="en-PH" sz="2800" spc="-1" strike="noStrike">
                <a:latin typeface="Lato"/>
              </a:rPr>
              <a:t>May isang utos lamang si Nanay na palagi kong iniiwasan. Hindi ako nauubusan ng dahilan sa tuwing inuutusan niya akong kunin ang binili niyang prutas at gulay sa aming kapitbahay. </a:t>
            </a:r>
            <a:r>
              <a:rPr b="1" lang="en-PH" sz="2800" spc="-1" strike="noStrike">
                <a:latin typeface="Lato"/>
              </a:rPr>
              <a:t>Masipag</a:t>
            </a:r>
            <a:r>
              <a:rPr b="0" lang="en-PH" sz="2800" spc="-1" strike="noStrike">
                <a:latin typeface="Lato"/>
              </a:rPr>
              <a:t> ang kapitbahay naming si Mang Vicente. Alagang-alaga nito ang kaniyang bakuran na maraming pananim na prutas at gulay. Hindi naman siya </a:t>
            </a:r>
            <a:r>
              <a:rPr b="1" lang="en-PH" sz="2800" spc="-1" strike="noStrike">
                <a:latin typeface="Lato"/>
              </a:rPr>
              <a:t>masungit,</a:t>
            </a:r>
            <a:r>
              <a:rPr b="0" lang="en-PH" sz="2800" spc="-1" strike="noStrike">
                <a:latin typeface="Lato"/>
              </a:rPr>
              <a:t> pero parang suplado. Palagi lamang siyang tahimik at mukhang seryoso.</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622800" y="785520"/>
            <a:ext cx="11040840" cy="5289840"/>
          </a:xfrm>
          <a:prstGeom prst="rect">
            <a:avLst/>
          </a:prstGeom>
          <a:solidFill>
            <a:srgbClr val="fff5ce"/>
          </a:solidFill>
          <a:ln w="76320">
            <a:solidFill>
              <a:srgbClr val="3465a4"/>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latin typeface="Lato"/>
              </a:rPr>
              <a:t>	</a:t>
            </a:r>
            <a:r>
              <a:rPr b="0" lang="en-PH" sz="2800" spc="-1" strike="noStrike">
                <a:latin typeface="Lato"/>
              </a:rPr>
              <a:t>Isang araw, nagulat ako nang ipilit ni Nanay na ako ang kukuha ng pinamili niyang prutas at gulay kay Mang Vicente. Naitanong daw kasi</a:t>
            </a:r>
            <a:endParaRPr b="0" lang="en-PH" sz="2800" spc="-1" strike="noStrike">
              <a:latin typeface="Arial"/>
            </a:endParaRPr>
          </a:p>
          <a:p>
            <a:pPr algn="just">
              <a:lnSpc>
                <a:spcPct val="150000"/>
              </a:lnSpc>
              <a:buNone/>
            </a:pPr>
            <a:r>
              <a:rPr b="0" lang="en-PH" sz="2800" spc="-1" strike="noStrike">
                <a:latin typeface="Lato"/>
              </a:rPr>
              <a:t>ng matanda kung bakit tila natatakot ako sa kaniya. Wala akong nagawa kundi sundin si Nanay. Masunurin naman kasi talaga akong bata.</a:t>
            </a:r>
            <a:endParaRPr b="0" lang="en-PH" sz="2800" spc="-1" strike="noStrike">
              <a:latin typeface="Arial"/>
            </a:endParaRPr>
          </a:p>
          <a:p>
            <a:pPr algn="just">
              <a:lnSpc>
                <a:spcPct val="150000"/>
              </a:lnSpc>
              <a:buNone/>
            </a:pPr>
            <a:r>
              <a:rPr b="0" lang="en-PH" sz="2800" spc="-1" strike="noStrike">
                <a:latin typeface="Lato"/>
              </a:rPr>
              <a:t>“</a:t>
            </a:r>
            <a:r>
              <a:rPr b="0" lang="en-PH" sz="2800" spc="-1" strike="noStrike">
                <a:latin typeface="Lato"/>
              </a:rPr>
              <a:t>Charlie, kumusta ang iyong pag-aaral?” ang bungad ni Mang Vicente.</a:t>
            </a:r>
            <a:endParaRPr b="0" lang="en-PH" sz="2800" spc="-1" strike="noStrike">
              <a:latin typeface="Arial"/>
            </a:endParaRPr>
          </a:p>
          <a:p>
            <a:pPr algn="just">
              <a:lnSpc>
                <a:spcPct val="150000"/>
              </a:lnSpc>
              <a:buNone/>
            </a:pPr>
            <a:r>
              <a:rPr b="0" lang="en-PH" sz="2800" spc="-1" strike="noStrike">
                <a:latin typeface="Lato"/>
              </a:rPr>
              <a:t>	</a:t>
            </a:r>
            <a:r>
              <a:rPr b="0" lang="en-PH" sz="2800" spc="-1" strike="noStrike">
                <a:latin typeface="Lato"/>
              </a:rPr>
              <a:t>Nagulat ako nang marinig ko ang tila musikang boses ni Mang Vicente. Maganda at </a:t>
            </a:r>
            <a:r>
              <a:rPr b="1" lang="en-PH" sz="2800" spc="-1" strike="noStrike">
                <a:latin typeface="Lato"/>
              </a:rPr>
              <a:t>malamyos</a:t>
            </a:r>
            <a:r>
              <a:rPr b="0" lang="en-PH" sz="2800" spc="-1" strike="noStrike">
                <a:latin typeface="Lato"/>
              </a:rPr>
              <a:t> pala ang tinig ng matandang lalaki.</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622800" y="785520"/>
            <a:ext cx="11040840" cy="5289840"/>
          </a:xfrm>
          <a:prstGeom prst="rect">
            <a:avLst/>
          </a:prstGeom>
          <a:solidFill>
            <a:srgbClr val="fff5ce"/>
          </a:solidFill>
          <a:ln w="76320">
            <a:solidFill>
              <a:srgbClr val="3465a4"/>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Pasok ka muna sa loob ng bahay. Ihahanda ko muna ang ating meryenda,” ang sabi ni Mang Vicente.</a:t>
            </a:r>
            <a:endParaRPr b="0" lang="en-PH" sz="2800" spc="-1" strike="noStrike">
              <a:latin typeface="Arial"/>
            </a:endParaRPr>
          </a:p>
          <a:p>
            <a:pPr algn="just">
              <a:lnSpc>
                <a:spcPct val="150000"/>
              </a:lnSpc>
              <a:buNone/>
            </a:pPr>
            <a:r>
              <a:rPr b="0" lang="en-PH" sz="2800" spc="-1" strike="noStrike">
                <a:latin typeface="Lato"/>
              </a:rPr>
              <a:t>	</a:t>
            </a:r>
            <a:r>
              <a:rPr b="0" lang="en-PH" sz="2800" spc="-1" strike="noStrike">
                <a:latin typeface="Lato"/>
              </a:rPr>
              <a:t>Gandang-ganda ako sa loob ng bahay niya. Maayos na maayos kahit</a:t>
            </a:r>
            <a:endParaRPr b="0" lang="en-PH" sz="2800" spc="-1" strike="noStrike">
              <a:latin typeface="Arial"/>
            </a:endParaRPr>
          </a:p>
          <a:p>
            <a:pPr algn="just">
              <a:lnSpc>
                <a:spcPct val="150000"/>
              </a:lnSpc>
              <a:buNone/>
            </a:pPr>
            <a:r>
              <a:rPr b="0" lang="en-PH" sz="2800" spc="-1" strike="noStrike">
                <a:latin typeface="Lato"/>
              </a:rPr>
              <a:t>maliit lamang ito. Nakatawag ng aking pansin ang maraming aklat na makikita sa salas. Pawang aklat na pambata ang mga ito.</a:t>
            </a:r>
            <a:endParaRPr b="0" lang="en-PH" sz="2800" spc="-1" strike="noStrike">
              <a:latin typeface="Arial"/>
            </a:endParaRPr>
          </a:p>
          <a:p>
            <a:pPr algn="just">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Charlie, halika rito. Naghanda ako ng meryenda natin, hinintay ko ang pagkakataong ito. Sige, kumain ka nang husto,” ang nakangiting sabi ni Mang Vicente.</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622800" y="1865520"/>
            <a:ext cx="11040840" cy="2454120"/>
          </a:xfrm>
          <a:prstGeom prst="rect">
            <a:avLst/>
          </a:prstGeom>
          <a:solidFill>
            <a:srgbClr val="fff5ce"/>
          </a:solidFill>
          <a:ln w="76320">
            <a:solidFill>
              <a:srgbClr val="3465a4"/>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latin typeface="Lato"/>
              </a:rPr>
              <a:t>Hindi na ako nahiyang kumain. Paborito ko kasi ang kamote cue at banana cue pati na ang sago’t gulaman na inihain sa akin. Hindi ko akalain na mabait pala si Mang Vicente.</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360000" y="469800"/>
            <a:ext cx="6396840" cy="5289840"/>
          </a:xfrm>
          <a:prstGeom prst="rect">
            <a:avLst/>
          </a:prstGeom>
          <a:solidFill>
            <a:srgbClr val="fff5ce"/>
          </a:solidFill>
          <a:ln w="76320">
            <a:solidFill>
              <a:srgbClr val="3465a4"/>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latin typeface="Lato"/>
              </a:rPr>
              <a:t>“</a:t>
            </a:r>
            <a:r>
              <a:rPr b="0" lang="en-PH" sz="2800" spc="-1" strike="noStrike">
                <a:latin typeface="Lato"/>
              </a:rPr>
              <a:t>Nabanggit sa akin ng iyong ina na mahilig kang magbasa at magaral. Interesado ka rin daw sa mga kuwentong pambata. Madalang ka rin daw lumabas ng bahay. </a:t>
            </a:r>
            <a:r>
              <a:rPr b="1" lang="en-PH" sz="2800" spc="-1" strike="noStrike">
                <a:latin typeface="Lato"/>
              </a:rPr>
              <a:t>Bihira</a:t>
            </a:r>
            <a:r>
              <a:rPr b="0" lang="en-PH" sz="2800" spc="-1" strike="noStrike">
                <a:latin typeface="Lato"/>
              </a:rPr>
              <a:t> ka ring makipaglaro sa mga kababata mo rito. Wala ka rin bang kaibigan sa inyong paaralan?” tanong ni Mang Vicente.</a:t>
            </a:r>
            <a:endParaRPr b="0" lang="en-PH" sz="2800" spc="-1" strike="noStrike">
              <a:latin typeface="Arial"/>
            </a:endParaRPr>
          </a:p>
        </p:txBody>
      </p:sp>
      <p:pic>
        <p:nvPicPr>
          <p:cNvPr id="132" name="" descr=""/>
          <p:cNvPicPr/>
          <p:nvPr/>
        </p:nvPicPr>
        <p:blipFill>
          <a:blip r:embed="rId1"/>
          <a:stretch/>
        </p:blipFill>
        <p:spPr>
          <a:xfrm>
            <a:off x="7049160" y="1080000"/>
            <a:ext cx="4937400" cy="46796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360000" y="1080000"/>
            <a:ext cx="11339640" cy="4859640"/>
          </a:xfrm>
          <a:prstGeom prst="rect">
            <a:avLst/>
          </a:prstGeom>
          <a:solidFill>
            <a:srgbClr val="fff5ce"/>
          </a:solidFill>
          <a:ln w="76320">
            <a:solidFill>
              <a:srgbClr val="3465a4"/>
            </a:solidFill>
            <a:round/>
          </a:ln>
        </p:spPr>
        <p:style>
          <a:lnRef idx="0"/>
          <a:fillRef idx="0"/>
          <a:effectRef idx="0"/>
          <a:fontRef idx="minor"/>
        </p:style>
        <p:txBody>
          <a:bodyPr lIns="128160" rIns="128160" tIns="83160" bIns="83160" anchor="t">
            <a:noAutofit/>
          </a:bodyPr>
          <a:p>
            <a:pPr algn="just">
              <a:lnSpc>
                <a:spcPct val="150000"/>
              </a:lnSpc>
              <a:buNone/>
            </a:pPr>
            <a:r>
              <a:rPr b="0" lang="en-PH" sz="2800" spc="-1" strike="noStrike">
                <a:latin typeface="Lato"/>
              </a:rPr>
              <a:t>	</a:t>
            </a:r>
            <a:r>
              <a:rPr b="0" lang="en-PH" sz="2800" spc="-1" strike="noStrike">
                <a:latin typeface="Lato"/>
              </a:rPr>
              <a:t>“</a:t>
            </a:r>
            <a:r>
              <a:rPr b="0" lang="en-PH" sz="2800" spc="-1" strike="noStrike">
                <a:latin typeface="Lato"/>
              </a:rPr>
              <a:t>Mayroon po. Si Lando, ang pinakamatalik kong kaibigan. Sina Ricky</a:t>
            </a:r>
            <a:endParaRPr b="0" lang="en-PH" sz="2800" spc="-1" strike="noStrike">
              <a:latin typeface="Arial"/>
            </a:endParaRPr>
          </a:p>
          <a:p>
            <a:pPr algn="just">
              <a:lnSpc>
                <a:spcPct val="150000"/>
              </a:lnSpc>
              <a:buNone/>
            </a:pPr>
            <a:r>
              <a:rPr b="0" lang="en-PH" sz="2800" spc="-1" strike="noStrike">
                <a:latin typeface="Lato"/>
              </a:rPr>
              <a:t>at Richard din,” ang sagot ko.</a:t>
            </a:r>
            <a:endParaRPr b="0" lang="en-PH" sz="2800" spc="-1" strike="noStrike">
              <a:latin typeface="Arial"/>
            </a:endParaRPr>
          </a:p>
          <a:p>
            <a:pPr algn="just">
              <a:lnSpc>
                <a:spcPct val="150000"/>
              </a:lnSpc>
              <a:buNone/>
            </a:pPr>
            <a:r>
              <a:rPr b="0" lang="en-PH" sz="2800" spc="-1" strike="noStrike">
                <a:latin typeface="Lato"/>
              </a:rPr>
              <a:t>	</a:t>
            </a:r>
            <a:r>
              <a:rPr b="0" lang="en-PH" sz="2800" spc="-1" strike="noStrike">
                <a:latin typeface="Lato"/>
              </a:rPr>
              <a:t>Nang matapos kami magmeryenda, kumuha siya ng aklat na pambata at nagbasa ng isang tula. Napakahusay niya. Naantig ang kalooban ko nang marinig ko ang kaniyang pagbasa. Simula iyon ng marami naming pagkukuwentuhan ni Mang Vicente. Isa pala siyang </a:t>
            </a:r>
            <a:r>
              <a:rPr b="1" lang="en-PH" sz="2800" spc="-1" strike="noStrike">
                <a:latin typeface="Lato"/>
              </a:rPr>
              <a:t>retiradong</a:t>
            </a:r>
            <a:r>
              <a:rPr b="0" lang="en-PH" sz="2800" spc="-1" strike="noStrike">
                <a:latin typeface="Lato"/>
              </a:rPr>
              <a:t> guro. Matandang binata na siya at nag-iisa sa buhay.</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540000" y="927360"/>
            <a:ext cx="11159640" cy="5194800"/>
          </a:xfrm>
          <a:prstGeom prst="rect">
            <a:avLst/>
          </a:prstGeom>
          <a:solidFill>
            <a:srgbClr val="fff5ce"/>
          </a:solidFill>
          <a:ln w="76320">
            <a:solidFill>
              <a:srgbClr val="3465a4"/>
            </a:solidFill>
            <a:round/>
          </a:ln>
        </p:spPr>
        <p:style>
          <a:lnRef idx="0"/>
          <a:fillRef idx="0"/>
          <a:effectRef idx="0"/>
          <a:fontRef idx="minor"/>
        </p:style>
        <p:txBody>
          <a:bodyPr lIns="128160" rIns="128160" tIns="83160" bIns="83160" anchor="t">
            <a:noAutofit/>
          </a:bodyPr>
          <a:p>
            <a:pPr algn="just">
              <a:lnSpc>
                <a:spcPct val="150000"/>
              </a:lnSpc>
              <a:buNone/>
            </a:pPr>
            <a:r>
              <a:rPr b="0" lang="en-PH" sz="2750" spc="-1" strike="noStrike">
                <a:latin typeface="Lato"/>
              </a:rPr>
              <a:t>Tahimik din siyang tao dahil palagi siyang nakatutok sa kaniyang mga ginagawa. Hindi pala siya suplado. Tulad ko, mas gusto niyang magbasa kung hindi siya abala sa gawaing bahay. Nagulat ako na madali ko siyang</a:t>
            </a:r>
            <a:endParaRPr b="0" lang="en-PH" sz="2750" spc="-1" strike="noStrike">
              <a:latin typeface="Arial"/>
            </a:endParaRPr>
          </a:p>
          <a:p>
            <a:pPr algn="just">
              <a:lnSpc>
                <a:spcPct val="150000"/>
              </a:lnSpc>
              <a:buNone/>
            </a:pPr>
            <a:r>
              <a:rPr b="0" lang="en-PH" sz="2750" spc="-1" strike="noStrike">
                <a:latin typeface="Lato"/>
              </a:rPr>
              <a:t>nakapalagayang loob. Noon ko napagtanto na hindi ko pala siya dapat hinusgahan.</a:t>
            </a:r>
            <a:endParaRPr b="0" lang="en-PH" sz="2750" spc="-1" strike="noStrike">
              <a:latin typeface="Arial"/>
            </a:endParaRPr>
          </a:p>
          <a:p>
            <a:pPr algn="just">
              <a:lnSpc>
                <a:spcPct val="150000"/>
              </a:lnSpc>
              <a:buNone/>
            </a:pPr>
            <a:r>
              <a:rPr b="0" lang="en-PH" sz="2750" spc="-1" strike="noStrike">
                <a:latin typeface="Lato"/>
              </a:rPr>
              <a:t>	</a:t>
            </a:r>
            <a:r>
              <a:rPr b="0" lang="en-PH" sz="2750" spc="-1" strike="noStrike">
                <a:latin typeface="Lato"/>
              </a:rPr>
              <a:t>“</a:t>
            </a:r>
            <a:r>
              <a:rPr b="0" lang="en-PH" sz="2750" spc="-1" strike="noStrike">
                <a:latin typeface="Lato"/>
              </a:rPr>
              <a:t>Charlie, iuwi mo ang aklat na ito at isaulo mo ang tulang binasa ko. Iparirinig mo sa akin ang tula, ha? Dalhin mo na rin itong mga gulay na kailangan ng iyong ina,” nakangiting wika ni Mang Vicente.</a:t>
            </a:r>
            <a:endParaRPr b="0" lang="en-PH" sz="275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2704</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2023-08-05T13:38:03Z</dcterms:modified>
  <cp:revision>254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