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0.png" ContentType="image/png"/>
  <Override PartName="/ppt/media/image9.png" ContentType="image/png"/>
  <Override PartName="/ppt/media/image14.png" ContentType="image/png"/>
  <Override PartName="/ppt/media/image5.png" ContentType="image/png"/>
  <Override PartName="/ppt/media/image1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1240" cy="683712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8120" cy="277812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3560" cy="38415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3560" cy="36324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1240" cy="61416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9680" cy="94968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3760" cy="101376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1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2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5560" cy="336384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4032360" y="2628000"/>
            <a:ext cx="7559280" cy="122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A Trip to the Beach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ppleSystemUIFontBold"/>
              </a:rPr>
              <a:t>(Pronouns – It and We)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504000" y="360000"/>
            <a:ext cx="6565680" cy="5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 u="sng">
                <a:solidFill>
                  <a:srgbClr val="1076e2"/>
                </a:solidFill>
                <a:uFillTx/>
                <a:latin typeface="Lato"/>
                <a:ea typeface="DejaVu Sans"/>
              </a:rPr>
              <a:t>Vowel-Consonant (VC) pattern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7452000" y="252000"/>
            <a:ext cx="2159280" cy="719280"/>
          </a:xfrm>
          <a:custGeom>
            <a:avLst/>
            <a:gdLst/>
            <a:ahLst/>
            <a:rect l="l" t="t" r="r" b="b"/>
            <a:pathLst>
              <a:path w="6002" h="2002">
                <a:moveTo>
                  <a:pt x="333" y="0"/>
                </a:moveTo>
                <a:lnTo>
                  <a:pt x="334" y="0"/>
                </a:lnTo>
                <a:cubicBezTo>
                  <a:pt x="275" y="0"/>
                  <a:pt x="217" y="15"/>
                  <a:pt x="167" y="45"/>
                </a:cubicBezTo>
                <a:cubicBezTo>
                  <a:pt x="116" y="74"/>
                  <a:pt x="74" y="116"/>
                  <a:pt x="45" y="167"/>
                </a:cubicBezTo>
                <a:cubicBezTo>
                  <a:pt x="15" y="217"/>
                  <a:pt x="0" y="275"/>
                  <a:pt x="0" y="334"/>
                </a:cubicBezTo>
                <a:lnTo>
                  <a:pt x="0" y="1667"/>
                </a:lnTo>
                <a:lnTo>
                  <a:pt x="0" y="1668"/>
                </a:lnTo>
                <a:cubicBezTo>
                  <a:pt x="0" y="1726"/>
                  <a:pt x="15" y="1784"/>
                  <a:pt x="45" y="1834"/>
                </a:cubicBezTo>
                <a:cubicBezTo>
                  <a:pt x="74" y="1885"/>
                  <a:pt x="116" y="1927"/>
                  <a:pt x="167" y="1956"/>
                </a:cubicBezTo>
                <a:cubicBezTo>
                  <a:pt x="217" y="1986"/>
                  <a:pt x="275" y="2001"/>
                  <a:pt x="334" y="2001"/>
                </a:cubicBezTo>
                <a:lnTo>
                  <a:pt x="5667" y="2001"/>
                </a:lnTo>
                <a:lnTo>
                  <a:pt x="5668" y="2001"/>
                </a:lnTo>
                <a:cubicBezTo>
                  <a:pt x="5726" y="2001"/>
                  <a:pt x="5784" y="1986"/>
                  <a:pt x="5834" y="1956"/>
                </a:cubicBezTo>
                <a:cubicBezTo>
                  <a:pt x="5885" y="1927"/>
                  <a:pt x="5927" y="1885"/>
                  <a:pt x="5956" y="1834"/>
                </a:cubicBezTo>
                <a:cubicBezTo>
                  <a:pt x="5986" y="1784"/>
                  <a:pt x="6001" y="1726"/>
                  <a:pt x="6001" y="1668"/>
                </a:cubicBezTo>
                <a:lnTo>
                  <a:pt x="6001" y="333"/>
                </a:lnTo>
                <a:lnTo>
                  <a:pt x="6001" y="334"/>
                </a:lnTo>
                <a:lnTo>
                  <a:pt x="6001" y="334"/>
                </a:lnTo>
                <a:cubicBezTo>
                  <a:pt x="6001" y="275"/>
                  <a:pt x="5986" y="217"/>
                  <a:pt x="5956" y="167"/>
                </a:cubicBezTo>
                <a:cubicBezTo>
                  <a:pt x="5927" y="116"/>
                  <a:pt x="5885" y="74"/>
                  <a:pt x="5834" y="45"/>
                </a:cubicBezTo>
                <a:cubicBezTo>
                  <a:pt x="5784" y="15"/>
                  <a:pt x="5726" y="0"/>
                  <a:pt x="5668" y="0"/>
                </a:cubicBezTo>
                <a:lnTo>
                  <a:pt x="333" y="0"/>
                </a:lnTo>
              </a:path>
            </a:pathLst>
          </a:custGeom>
          <a:solidFill>
            <a:srgbClr val="ff972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7992000" y="327240"/>
            <a:ext cx="109440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500" spc="-1" strike="noStrike">
                <a:solidFill>
                  <a:srgbClr val="ffffff"/>
                </a:solidFill>
                <a:latin typeface="Lato"/>
                <a:ea typeface="AppleSystemUIFont"/>
              </a:rPr>
              <a:t>D</a:t>
            </a:r>
            <a:r>
              <a:rPr b="1" lang="en-PH" sz="2500" spc="-1" strike="noStrike">
                <a:solidFill>
                  <a:srgbClr val="ffffff"/>
                </a:solidFill>
                <a:latin typeface="Lato"/>
                <a:ea typeface="AppleSystemUIFont"/>
              </a:rPr>
              <a:t>ad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1260000" y="1260000"/>
            <a:ext cx="4139280" cy="4643280"/>
          </a:xfrm>
          <a:custGeom>
            <a:avLst/>
            <a:gdLst/>
            <a:ahLst/>
            <a:rect l="l" t="t" r="r" b="b"/>
            <a:pathLst>
              <a:path w="11502" h="12902">
                <a:moveTo>
                  <a:pt x="1916" y="0"/>
                </a:moveTo>
                <a:lnTo>
                  <a:pt x="1917" y="0"/>
                </a:lnTo>
                <a:cubicBezTo>
                  <a:pt x="1580" y="0"/>
                  <a:pt x="1250" y="89"/>
                  <a:pt x="958" y="257"/>
                </a:cubicBezTo>
                <a:cubicBezTo>
                  <a:pt x="667" y="425"/>
                  <a:pt x="425" y="667"/>
                  <a:pt x="257" y="958"/>
                </a:cubicBezTo>
                <a:cubicBezTo>
                  <a:pt x="89" y="1250"/>
                  <a:pt x="0" y="1580"/>
                  <a:pt x="0" y="1917"/>
                </a:cubicBezTo>
                <a:lnTo>
                  <a:pt x="0" y="10984"/>
                </a:lnTo>
                <a:lnTo>
                  <a:pt x="0" y="10984"/>
                </a:lnTo>
                <a:cubicBezTo>
                  <a:pt x="0" y="11321"/>
                  <a:pt x="89" y="11651"/>
                  <a:pt x="257" y="11943"/>
                </a:cubicBezTo>
                <a:cubicBezTo>
                  <a:pt x="425" y="12234"/>
                  <a:pt x="667" y="12476"/>
                  <a:pt x="958" y="12644"/>
                </a:cubicBezTo>
                <a:cubicBezTo>
                  <a:pt x="1250" y="12812"/>
                  <a:pt x="1580" y="12901"/>
                  <a:pt x="1917" y="12901"/>
                </a:cubicBezTo>
                <a:lnTo>
                  <a:pt x="9584" y="12900"/>
                </a:lnTo>
                <a:lnTo>
                  <a:pt x="9584" y="12901"/>
                </a:lnTo>
                <a:cubicBezTo>
                  <a:pt x="9921" y="12901"/>
                  <a:pt x="10251" y="12812"/>
                  <a:pt x="10543" y="12644"/>
                </a:cubicBezTo>
                <a:cubicBezTo>
                  <a:pt x="10834" y="12476"/>
                  <a:pt x="11076" y="12234"/>
                  <a:pt x="11244" y="11943"/>
                </a:cubicBezTo>
                <a:cubicBezTo>
                  <a:pt x="11412" y="11651"/>
                  <a:pt x="11501" y="11321"/>
                  <a:pt x="11501" y="10984"/>
                </a:cubicBezTo>
                <a:lnTo>
                  <a:pt x="11501" y="1916"/>
                </a:lnTo>
                <a:lnTo>
                  <a:pt x="11501" y="1917"/>
                </a:lnTo>
                <a:lnTo>
                  <a:pt x="11501" y="1917"/>
                </a:lnTo>
                <a:cubicBezTo>
                  <a:pt x="11501" y="1580"/>
                  <a:pt x="11412" y="1250"/>
                  <a:pt x="11244" y="958"/>
                </a:cubicBezTo>
                <a:cubicBezTo>
                  <a:pt x="11076" y="667"/>
                  <a:pt x="10834" y="425"/>
                  <a:pt x="10543" y="257"/>
                </a:cubicBezTo>
                <a:cubicBezTo>
                  <a:pt x="10251" y="89"/>
                  <a:pt x="9921" y="0"/>
                  <a:pt x="9584" y="0"/>
                </a:cubicBezTo>
                <a:lnTo>
                  <a:pt x="1916" y="0"/>
                </a:lnTo>
              </a:path>
            </a:pathLst>
          </a:custGeom>
          <a:noFill/>
          <a:ln w="29160">
            <a:solidFill>
              <a:srgbClr val="1e6a3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"/>
          <p:cNvSpPr/>
          <p:nvPr/>
        </p:nvSpPr>
        <p:spPr>
          <a:xfrm>
            <a:off x="2069280" y="3312000"/>
            <a:ext cx="95400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c9211e"/>
                </a:solidFill>
                <a:latin typeface="Lato"/>
                <a:ea typeface="AppleSystemUIFontBold"/>
              </a:rPr>
              <a:t>a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AppleSystemUIFontBold"/>
              </a:rPr>
              <a:t> +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132000" y="1500840"/>
            <a:ext cx="1259280" cy="44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 = ab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d = ad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g = ag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m = am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n = an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p = ap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t = at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x = ax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6264000" y="648000"/>
            <a:ext cx="900000" cy="360"/>
          </a:xfrm>
          <a:prstGeom prst="line">
            <a:avLst/>
          </a:prstGeom>
          <a:ln w="19080">
            <a:solidFill>
              <a:srgbClr val="78037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"/>
          <p:cNvSpPr/>
          <p:nvPr/>
        </p:nvSpPr>
        <p:spPr>
          <a:xfrm>
            <a:off x="6768000" y="1260000"/>
            <a:ext cx="4139280" cy="4679280"/>
          </a:xfrm>
          <a:prstGeom prst="ellipse">
            <a:avLst/>
          </a:prstGeom>
          <a:noFill/>
          <a:ln w="29160">
            <a:solidFill>
              <a:srgbClr val="1e6a3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"/>
          <p:cNvSpPr/>
          <p:nvPr/>
        </p:nvSpPr>
        <p:spPr>
          <a:xfrm>
            <a:off x="7596000" y="3312000"/>
            <a:ext cx="113400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c9211e"/>
                </a:solidFill>
                <a:latin typeface="Lato"/>
                <a:ea typeface="AppleSystemUIFontBold"/>
              </a:rPr>
              <a:t>e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AppleSystemUIFontBold"/>
              </a:rPr>
              <a:t> +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8580960" y="1523880"/>
            <a:ext cx="2290320" cy="448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 = eb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d = ed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g = eg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m = em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n = en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p = ep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t = et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z = ez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540000" y="216360"/>
            <a:ext cx="6565680" cy="5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600" spc="-1" strike="noStrike" u="sng">
                <a:solidFill>
                  <a:srgbClr val="1076e2"/>
                </a:solidFill>
                <a:uFillTx/>
                <a:latin typeface="Lato"/>
                <a:ea typeface="DejaVu Sans"/>
              </a:rPr>
              <a:t>Vowel-Consonant (VC) pattern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4284000" y="1044000"/>
            <a:ext cx="3887280" cy="4895280"/>
          </a:xfrm>
          <a:prstGeom prst="frame">
            <a:avLst>
              <a:gd name="adj1" fmla="val 9259"/>
            </a:avLst>
          </a:prstGeom>
          <a:noFill/>
          <a:ln w="29160">
            <a:solidFill>
              <a:srgbClr val="1e6a3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4400" rIns="104400" tIns="59400" bIns="594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129640" y="3171240"/>
            <a:ext cx="91764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c9211e"/>
                </a:solidFill>
                <a:latin typeface="Lato"/>
                <a:ea typeface="AppleSystemUIFontBold"/>
              </a:rPr>
              <a:t>i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AppleSystemUIFontBold"/>
              </a:rPr>
              <a:t> +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6084000" y="1667880"/>
            <a:ext cx="2444400" cy="39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b = ib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d = id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g = ig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m = im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n = in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p = ip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t = it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x = ix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"/>
          <p:cNvSpPr/>
          <p:nvPr/>
        </p:nvSpPr>
        <p:spPr>
          <a:xfrm>
            <a:off x="4140000" y="2952000"/>
            <a:ext cx="3779280" cy="1439280"/>
          </a:xfrm>
          <a:prstGeom prst="ellipse">
            <a:avLst/>
          </a:prstGeom>
          <a:solidFill>
            <a:srgbClr val="ffd428"/>
          </a:solidFill>
          <a:ln w="0">
            <a:solidFill>
              <a:srgbClr val="ffd428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4896000" y="3403080"/>
            <a:ext cx="2431440" cy="55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600" spc="-1" strike="noStrike">
                <a:solidFill>
                  <a:srgbClr val="000000"/>
                </a:solidFill>
                <a:latin typeface="Lato"/>
                <a:ea typeface="AppleSystemUIFont"/>
              </a:rPr>
              <a:t>Beach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 flipV="1">
            <a:off x="6012000" y="1908000"/>
            <a:ext cx="360" cy="108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6012000" y="4392000"/>
            <a:ext cx="360" cy="126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 flipV="1">
            <a:off x="7200000" y="2592000"/>
            <a:ext cx="1080000" cy="54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7272000" y="4212000"/>
            <a:ext cx="900000" cy="72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 flipH="1" flipV="1">
            <a:off x="3816000" y="2448000"/>
            <a:ext cx="900000" cy="72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"/>
          <p:cNvSpPr/>
          <p:nvPr/>
        </p:nvSpPr>
        <p:spPr>
          <a:xfrm flipH="1">
            <a:off x="3672000" y="4104000"/>
            <a:ext cx="900000" cy="900000"/>
          </a:xfrm>
          <a:prstGeom prst="line">
            <a:avLst/>
          </a:prstGeom>
          <a:ln w="38160">
            <a:solidFill>
              <a:srgbClr val="3465a4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2772000" y="324000"/>
            <a:ext cx="7379280" cy="106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15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AppleSystemUIFont"/>
              </a:rPr>
              <a:t>What comes to your mind when you hear the word “beach”?</a:t>
            </a:r>
            <a:endParaRPr b="0" lang="en-PH" sz="2500" spc="-1" strike="noStrike"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rcRect l="8347" t="0" r="0" b="0"/>
          <a:stretch/>
        </p:blipFill>
        <p:spPr>
          <a:xfrm flipH="1">
            <a:off x="399600" y="324000"/>
            <a:ext cx="2120400" cy="2573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8280000" y="3564000"/>
            <a:ext cx="3890160" cy="2663280"/>
          </a:xfrm>
          <a:prstGeom prst="rect">
            <a:avLst/>
          </a:prstGeom>
          <a:ln w="29160">
            <a:solidFill>
              <a:srgbClr val="000000"/>
            </a:solidFill>
            <a:round/>
          </a:ln>
        </p:spPr>
      </p:pic>
      <p:sp>
        <p:nvSpPr>
          <p:cNvPr id="150" name=""/>
          <p:cNvSpPr/>
          <p:nvPr/>
        </p:nvSpPr>
        <p:spPr>
          <a:xfrm>
            <a:off x="4592520" y="252000"/>
            <a:ext cx="3650760" cy="53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500" spc="-1" strike="noStrike">
                <a:solidFill>
                  <a:srgbClr val="069a2e"/>
                </a:solidFill>
                <a:latin typeface="Lato"/>
                <a:ea typeface="AppleSystemUIFont"/>
              </a:rPr>
              <a:t>A Trip to the Beach</a:t>
            </a:r>
            <a:endParaRPr b="0" lang="en-PH" sz="2500" spc="-1" strike="noStrike"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0" y="936000"/>
            <a:ext cx="9539280" cy="283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One fine sunny day, the Dizon family goes to the beach.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Ana and Kit pack swimwear, sunblock, and clothes in their bags.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Mom cooks food for lunch and snacks.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0" y="2379240"/>
            <a:ext cx="10619280" cy="204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Dad makes a final check-up of the car.</a:t>
            </a:r>
            <a:endParaRPr b="0" lang="en-PH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They arrive at the beach in Anilao, Batangas after two hours.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53" name=""/>
          <p:cNvSpPr/>
          <p:nvPr/>
        </p:nvSpPr>
        <p:spPr>
          <a:xfrm>
            <a:off x="462600" y="3312000"/>
            <a:ext cx="7456680" cy="24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The beach is beautiful. It has white sand with many colorful seashells. There are banana boats and floaters for rent. What a fun day for swimming along the seashore, building sand castles, and pretending to be sharks! Their food was great too.</a:t>
            </a:r>
            <a:endParaRPr b="0" lang="en-PH" sz="23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0" lang="en-PH" sz="2300" spc="-1" strike="noStrike">
                <a:solidFill>
                  <a:srgbClr val="000000"/>
                </a:solidFill>
                <a:latin typeface="Lato"/>
                <a:ea typeface="DejaVu Sans"/>
              </a:rPr>
              <a:t>I will never forget this trip,” says Ana.</a:t>
            </a:r>
            <a:endParaRPr b="0" lang="en-PH" sz="2300" spc="-1" strike="noStrike"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4212000" y="252000"/>
            <a:ext cx="4319280" cy="536040"/>
          </a:xfrm>
          <a:custGeom>
            <a:avLst/>
            <a:gdLst/>
            <a:ahLst/>
            <a:rect l="l" t="t" r="r" b="b"/>
            <a:pathLst>
              <a:path w="12002" h="1493">
                <a:moveTo>
                  <a:pt x="248" y="0"/>
                </a:moveTo>
                <a:lnTo>
                  <a:pt x="249" y="0"/>
                </a:lnTo>
                <a:cubicBezTo>
                  <a:pt x="205" y="0"/>
                  <a:pt x="162" y="11"/>
                  <a:pt x="124" y="33"/>
                </a:cubicBezTo>
                <a:cubicBezTo>
                  <a:pt x="87" y="55"/>
                  <a:pt x="55" y="87"/>
                  <a:pt x="33" y="124"/>
                </a:cubicBezTo>
                <a:cubicBezTo>
                  <a:pt x="11" y="162"/>
                  <a:pt x="0" y="205"/>
                  <a:pt x="0" y="249"/>
                </a:cubicBezTo>
                <a:lnTo>
                  <a:pt x="0" y="1243"/>
                </a:lnTo>
                <a:lnTo>
                  <a:pt x="0" y="1243"/>
                </a:lnTo>
                <a:cubicBezTo>
                  <a:pt x="0" y="1287"/>
                  <a:pt x="11" y="1330"/>
                  <a:pt x="33" y="1368"/>
                </a:cubicBezTo>
                <a:cubicBezTo>
                  <a:pt x="55" y="1405"/>
                  <a:pt x="87" y="1437"/>
                  <a:pt x="124" y="1459"/>
                </a:cubicBezTo>
                <a:cubicBezTo>
                  <a:pt x="162" y="1481"/>
                  <a:pt x="205" y="1492"/>
                  <a:pt x="249" y="1492"/>
                </a:cubicBezTo>
                <a:lnTo>
                  <a:pt x="11752" y="1492"/>
                </a:lnTo>
                <a:lnTo>
                  <a:pt x="11752" y="1492"/>
                </a:lnTo>
                <a:cubicBezTo>
                  <a:pt x="11796" y="1492"/>
                  <a:pt x="11839" y="1481"/>
                  <a:pt x="11877" y="1459"/>
                </a:cubicBezTo>
                <a:cubicBezTo>
                  <a:pt x="11914" y="1437"/>
                  <a:pt x="11946" y="1405"/>
                  <a:pt x="11968" y="1368"/>
                </a:cubicBezTo>
                <a:cubicBezTo>
                  <a:pt x="11990" y="1330"/>
                  <a:pt x="12001" y="1287"/>
                  <a:pt x="12001" y="1243"/>
                </a:cubicBezTo>
                <a:lnTo>
                  <a:pt x="12001" y="248"/>
                </a:lnTo>
                <a:lnTo>
                  <a:pt x="12001" y="249"/>
                </a:lnTo>
                <a:lnTo>
                  <a:pt x="12001" y="249"/>
                </a:lnTo>
                <a:cubicBezTo>
                  <a:pt x="12001" y="205"/>
                  <a:pt x="11990" y="162"/>
                  <a:pt x="11968" y="124"/>
                </a:cubicBezTo>
                <a:cubicBezTo>
                  <a:pt x="11946" y="87"/>
                  <a:pt x="11914" y="55"/>
                  <a:pt x="11877" y="33"/>
                </a:cubicBezTo>
                <a:cubicBezTo>
                  <a:pt x="11839" y="11"/>
                  <a:pt x="11796" y="0"/>
                  <a:pt x="11752" y="0"/>
                </a:cubicBezTo>
                <a:lnTo>
                  <a:pt x="248" y="0"/>
                </a:lnTo>
              </a:path>
            </a:pathLst>
          </a:custGeom>
          <a:solidFill>
            <a:srgbClr val="c9211e">
              <a:alpha val="8000"/>
            </a:srgbClr>
          </a:solidFill>
          <a:ln w="291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792440" y="612000"/>
            <a:ext cx="726840" cy="719280"/>
          </a:xfrm>
          <a:prstGeom prst="rect">
            <a:avLst/>
          </a:prstGeom>
          <a:ln w="0">
            <a:noFill/>
          </a:ln>
        </p:spPr>
      </p:pic>
      <p:pic>
        <p:nvPicPr>
          <p:cNvPr id="156" name="" descr=""/>
          <p:cNvPicPr/>
          <p:nvPr/>
        </p:nvPicPr>
        <p:blipFill>
          <a:blip r:embed="rId2"/>
          <a:stretch/>
        </p:blipFill>
        <p:spPr>
          <a:xfrm>
            <a:off x="1792440" y="1656000"/>
            <a:ext cx="726840" cy="719280"/>
          </a:xfrm>
          <a:prstGeom prst="rect">
            <a:avLst/>
          </a:prstGeom>
          <a:ln w="0">
            <a:noFill/>
          </a:ln>
        </p:spPr>
      </p:pic>
      <p:pic>
        <p:nvPicPr>
          <p:cNvPr id="157" name="" descr=""/>
          <p:cNvPicPr/>
          <p:nvPr/>
        </p:nvPicPr>
        <p:blipFill>
          <a:blip r:embed="rId3"/>
          <a:stretch/>
        </p:blipFill>
        <p:spPr>
          <a:xfrm>
            <a:off x="1800000" y="2700000"/>
            <a:ext cx="726840" cy="719280"/>
          </a:xfrm>
          <a:prstGeom prst="rect">
            <a:avLst/>
          </a:prstGeom>
          <a:ln w="0">
            <a:noFill/>
          </a:ln>
        </p:spPr>
      </p:pic>
      <p:pic>
        <p:nvPicPr>
          <p:cNvPr id="158" name="" descr=""/>
          <p:cNvPicPr/>
          <p:nvPr/>
        </p:nvPicPr>
        <p:blipFill>
          <a:blip r:embed="rId4"/>
          <a:stretch/>
        </p:blipFill>
        <p:spPr>
          <a:xfrm>
            <a:off x="1792440" y="3780000"/>
            <a:ext cx="726840" cy="71928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5"/>
          <a:stretch/>
        </p:blipFill>
        <p:spPr>
          <a:xfrm>
            <a:off x="1764000" y="4932000"/>
            <a:ext cx="726840" cy="719280"/>
          </a:xfrm>
          <a:prstGeom prst="rect">
            <a:avLst/>
          </a:prstGeom>
          <a:ln w="0">
            <a:noFill/>
          </a:ln>
        </p:spPr>
      </p:pic>
      <p:sp>
        <p:nvSpPr>
          <p:cNvPr id="160" name=""/>
          <p:cNvSpPr/>
          <p:nvPr/>
        </p:nvSpPr>
        <p:spPr>
          <a:xfrm>
            <a:off x="2772000" y="743040"/>
            <a:ext cx="8053200" cy="513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does the Dizon family do one fine sunny day?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What can you say about the beach?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Why do you think Ana says, “I will never forget this trip”?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DejaVu Sans"/>
              </a:rPr>
              <a:t>Why is it important to spend time with your family members?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2772000" y="5040000"/>
            <a:ext cx="8747280" cy="90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2551"/>
              </a:spcBef>
              <a:spcAft>
                <a:spcPts val="2551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ppleSystemUIFont"/>
              </a:rPr>
              <a:t>How would you like to spend your day with your family?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2953800" y="180000"/>
            <a:ext cx="6405480" cy="25192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3" name=""/>
          <p:cNvGraphicFramePr/>
          <p:nvPr/>
        </p:nvGraphicFramePr>
        <p:xfrm>
          <a:off x="1260000" y="3396960"/>
          <a:ext cx="9719640" cy="2589120"/>
        </p:xfrm>
        <a:graphic>
          <a:graphicData uri="http://schemas.openxmlformats.org/drawingml/2006/table">
            <a:tbl>
              <a:tblPr/>
              <a:tblGrid>
                <a:gridCol w="3238920"/>
                <a:gridCol w="3238920"/>
                <a:gridCol w="3242160"/>
              </a:tblGrid>
              <a:tr h="5180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Eat together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Watch a movie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Pray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Clean the house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Do homework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Joke around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Exercise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Go on a trip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Have a picnic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51804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Go to the mall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Buy groceries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Take a walk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  <a:tr h="51732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Shop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 </a:t>
                      </a: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Go to the park 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n-PH" sz="2500" spc="-1" strike="noStrike">
                          <a:latin typeface="Lato"/>
                          <a:ea typeface="AppleSystemUIFont"/>
                        </a:rPr>
                        <a:t>Go to church</a:t>
                      </a:r>
                      <a:endParaRPr b="0" lang="en-PH" sz="2500" spc="-1" strike="noStrike">
                        <a:latin typeface="Arial"/>
                      </a:endParaRPr>
                    </a:p>
                  </a:txBody>
                  <a:tcPr anchor="ctr" marL="90000" marR="90000">
                    <a:lnL w="14400">
                      <a:solidFill>
                        <a:srgbClr val="0084d1"/>
                      </a:solidFill>
                    </a:lnL>
                    <a:lnR w="14400">
                      <a:solidFill>
                        <a:srgbClr val="0084d1"/>
                      </a:solidFill>
                    </a:lnR>
                    <a:lnT w="14400">
                      <a:solidFill>
                        <a:srgbClr val="0084d1"/>
                      </a:solidFill>
                    </a:lnT>
                    <a:lnB w="14400">
                      <a:solidFill>
                        <a:srgbClr val="0084d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64" name=""/>
          <p:cNvSpPr/>
          <p:nvPr/>
        </p:nvSpPr>
        <p:spPr>
          <a:xfrm>
            <a:off x="2806920" y="2925360"/>
            <a:ext cx="6840360" cy="44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100" spc="-1" strike="noStrike">
                <a:solidFill>
                  <a:srgbClr val="ff860d"/>
                </a:solidFill>
                <a:latin typeface="Lato"/>
                <a:ea typeface="AppleSystemUIFont"/>
              </a:rPr>
              <a:t>Activities that family members do together</a:t>
            </a:r>
            <a:endParaRPr b="0" lang="en-PH" sz="21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3588120" y="429120"/>
            <a:ext cx="5375160" cy="3746160"/>
          </a:xfrm>
          <a:prstGeom prst="rect">
            <a:avLst/>
          </a:prstGeom>
          <a:ln w="57240">
            <a:solidFill>
              <a:srgbClr val="780373"/>
            </a:solidFill>
            <a:round/>
          </a:ln>
        </p:spPr>
      </p:pic>
      <p:sp>
        <p:nvSpPr>
          <p:cNvPr id="166" name=""/>
          <p:cNvSpPr/>
          <p:nvPr/>
        </p:nvSpPr>
        <p:spPr>
          <a:xfrm>
            <a:off x="2340000" y="4470480"/>
            <a:ext cx="8459280" cy="157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We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are four in the family.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We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have a pet dog named Cotton Candy.</a:t>
            </a:r>
            <a:endParaRPr b="0" lang="en-PH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None/>
            </a:pP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It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is big and brown. It has a long tongue too.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"/>
          <p:cNvSpPr/>
          <p:nvPr/>
        </p:nvSpPr>
        <p:spPr>
          <a:xfrm>
            <a:off x="1332000" y="1620000"/>
            <a:ext cx="9539280" cy="3779640"/>
          </a:xfrm>
          <a:custGeom>
            <a:avLst/>
            <a:gdLst/>
            <a:ahLst/>
            <a:rect l="l" t="t" r="r" b="b"/>
            <a:pathLst>
              <a:path w="26502" h="9502">
                <a:moveTo>
                  <a:pt x="1583" y="0"/>
                </a:moveTo>
                <a:lnTo>
                  <a:pt x="1584" y="0"/>
                </a:lnTo>
                <a:cubicBezTo>
                  <a:pt x="1306" y="0"/>
                  <a:pt x="1032" y="73"/>
                  <a:pt x="792" y="212"/>
                </a:cubicBezTo>
                <a:cubicBezTo>
                  <a:pt x="551" y="351"/>
                  <a:pt x="351" y="551"/>
                  <a:pt x="212" y="792"/>
                </a:cubicBezTo>
                <a:cubicBezTo>
                  <a:pt x="73" y="1032"/>
                  <a:pt x="0" y="1306"/>
                  <a:pt x="0" y="1584"/>
                </a:cubicBezTo>
                <a:lnTo>
                  <a:pt x="0" y="7917"/>
                </a:lnTo>
                <a:lnTo>
                  <a:pt x="0" y="7918"/>
                </a:lnTo>
                <a:cubicBezTo>
                  <a:pt x="0" y="8195"/>
                  <a:pt x="73" y="8469"/>
                  <a:pt x="212" y="8709"/>
                </a:cubicBezTo>
                <a:cubicBezTo>
                  <a:pt x="351" y="8950"/>
                  <a:pt x="551" y="9150"/>
                  <a:pt x="792" y="9289"/>
                </a:cubicBezTo>
                <a:cubicBezTo>
                  <a:pt x="1032" y="9428"/>
                  <a:pt x="1306" y="9501"/>
                  <a:pt x="1584" y="9501"/>
                </a:cubicBezTo>
                <a:lnTo>
                  <a:pt x="24917" y="9501"/>
                </a:lnTo>
                <a:lnTo>
                  <a:pt x="24918" y="9501"/>
                </a:lnTo>
                <a:cubicBezTo>
                  <a:pt x="25195" y="9501"/>
                  <a:pt x="25469" y="9428"/>
                  <a:pt x="25709" y="9289"/>
                </a:cubicBezTo>
                <a:cubicBezTo>
                  <a:pt x="25950" y="9150"/>
                  <a:pt x="26150" y="8950"/>
                  <a:pt x="26289" y="8709"/>
                </a:cubicBezTo>
                <a:cubicBezTo>
                  <a:pt x="26428" y="8469"/>
                  <a:pt x="26501" y="8195"/>
                  <a:pt x="26501" y="7918"/>
                </a:cubicBezTo>
                <a:lnTo>
                  <a:pt x="26501" y="1583"/>
                </a:lnTo>
                <a:lnTo>
                  <a:pt x="26501" y="1584"/>
                </a:lnTo>
                <a:lnTo>
                  <a:pt x="26501" y="1584"/>
                </a:lnTo>
                <a:cubicBezTo>
                  <a:pt x="26501" y="1306"/>
                  <a:pt x="26428" y="1032"/>
                  <a:pt x="26289" y="792"/>
                </a:cubicBezTo>
                <a:cubicBezTo>
                  <a:pt x="26150" y="551"/>
                  <a:pt x="25950" y="351"/>
                  <a:pt x="25709" y="212"/>
                </a:cubicBezTo>
                <a:cubicBezTo>
                  <a:pt x="25469" y="73"/>
                  <a:pt x="25195" y="0"/>
                  <a:pt x="24918" y="0"/>
                </a:cubicBezTo>
                <a:lnTo>
                  <a:pt x="1583" y="0"/>
                </a:lnTo>
              </a:path>
            </a:pathLst>
          </a:custGeom>
          <a:noFill/>
          <a:ln w="76320">
            <a:solidFill>
              <a:srgbClr val="069a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620000" y="1800360"/>
            <a:ext cx="1274400" cy="1439280"/>
          </a:xfrm>
          <a:prstGeom prst="rect">
            <a:avLst/>
          </a:prstGeom>
          <a:ln w="0">
            <a:noFill/>
          </a:ln>
        </p:spPr>
      </p:pic>
      <p:sp>
        <p:nvSpPr>
          <p:cNvPr id="169" name=""/>
          <p:cNvSpPr/>
          <p:nvPr/>
        </p:nvSpPr>
        <p:spPr>
          <a:xfrm>
            <a:off x="3132000" y="1980000"/>
            <a:ext cx="7379280" cy="18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spcBef>
                <a:spcPts val="1984"/>
              </a:spcBef>
              <a:spcAft>
                <a:spcPts val="1984"/>
              </a:spcAft>
              <a:buNone/>
            </a:pP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“</a:t>
            </a:r>
            <a:r>
              <a:rPr b="1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We”</a:t>
            </a:r>
            <a:r>
              <a:rPr b="0" lang="en-PH" sz="2500" spc="-1" strike="noStrike">
                <a:solidFill>
                  <a:srgbClr val="000000"/>
                </a:solidFill>
                <a:latin typeface="Lato"/>
                <a:ea typeface="DejaVu Sans"/>
              </a:rPr>
              <a:t> is used in place of two or more persons’ names, including your name. It means you are part of the group that is speaking.</a:t>
            </a:r>
            <a:endParaRPr b="0" lang="en-PH" sz="2500" spc="-1" strike="noStrike">
              <a:latin typeface="Arial"/>
            </a:endParaRPr>
          </a:p>
          <a:p>
            <a:pPr algn="just">
              <a:lnSpc>
                <a:spcPct val="150000"/>
              </a:lnSpc>
              <a:spcBef>
                <a:spcPts val="1984"/>
              </a:spcBef>
              <a:spcAft>
                <a:spcPts val="1984"/>
              </a:spcAft>
              <a:buNone/>
            </a:pPr>
            <a:endParaRPr b="0" lang="en-PH" sz="2500" spc="-1" strike="noStrike"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1800000" y="4259520"/>
            <a:ext cx="8524800" cy="96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500" spc="-1" strike="noStrike">
                <a:latin typeface="Lato"/>
                <a:ea typeface="PingFang SC"/>
              </a:rPr>
              <a:t>	</a:t>
            </a:r>
            <a:r>
              <a:rPr b="1" lang="en-PH" sz="2500" spc="-1" strike="noStrike">
                <a:latin typeface="Lato"/>
                <a:ea typeface="PingFang SC"/>
              </a:rPr>
              <a:t>“</a:t>
            </a:r>
            <a:r>
              <a:rPr b="1" lang="en-PH" sz="2500" spc="-1" strike="noStrike">
                <a:latin typeface="Lato"/>
                <a:ea typeface="PingFang SC"/>
              </a:rPr>
              <a:t>It”</a:t>
            </a:r>
            <a:r>
              <a:rPr b="0" lang="en-PH" sz="2500" spc="-1" strike="noStrike">
                <a:latin typeface="Lato"/>
                <a:ea typeface="PingFang SC"/>
              </a:rPr>
              <a:t> is used to replace the name of an animal or thing.</a:t>
            </a:r>
            <a:endParaRPr b="0" lang="en-PH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2412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2023-08-23T15:35:52Z</dcterms:modified>
  <cp:revision>129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