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920" cy="618840"/>
          </a:xfrm>
          <a:prstGeom prst="rect">
            <a:avLst/>
          </a:prstGeom>
          <a:ln w="0">
            <a:noFill/>
          </a:ln>
        </p:spPr>
      </p:pic>
      <p:sp>
        <p:nvSpPr>
          <p:cNvPr id="43" name="Rectangle 7"/>
          <p:cNvSpPr/>
          <p:nvPr/>
        </p:nvSpPr>
        <p:spPr>
          <a:xfrm>
            <a:off x="10868760" y="0"/>
            <a:ext cx="954360" cy="9543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8440" cy="1018440"/>
          </a:xfrm>
          <a:prstGeom prst="rect">
            <a:avLst/>
          </a:prstGeom>
          <a:ln w="0">
            <a:noFill/>
          </a:ln>
        </p:spPr>
      </p:pic>
      <p:sp>
        <p:nvSpPr>
          <p:cNvPr id="45"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240" cy="3368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5900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a:ea typeface="Arial;Arial"/>
              </a:rPr>
              <a:t>Mga Salitang Nanghihikayat</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900000"/>
            <a:ext cx="11519280" cy="5067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talumpati</a:t>
            </a:r>
            <a:r>
              <a:rPr b="0" lang="en-PH" sz="1800" spc="-1" strike="noStrike">
                <a:solidFill>
                  <a:srgbClr val="000000"/>
                </a:solidFill>
                <a:latin typeface="Lato"/>
                <a:ea typeface="DejaVu Sans"/>
              </a:rPr>
              <a:t> ay isang uri ng sanaysay na binibigkas sa isang pagtitipon o tanghalan. Isinusulat ang sanaysay na nanghihikayat upang ganyakin o kumbinsihin ng manunulat ang kaniyang mga mambabasa o manonood na sumang-ayon sa pananaw niya tungkol sa isang isyu.</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layunin din itong kumbinsihin ang mga mambabasa o tagapakinig upang kumilos o gumawa ng aksiyon tungo sa pagbabago o pagwawasto ng mga gawi o kilos na nakaugalian na. Nagpapahayag ito ng sariling opinyon na sinusuportahan ng matitibay na patunay. Sa huli, umaasa ang nagtatalumpati na aayon sa kaniyang panig ang mga mambabasa.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360000" y="900000"/>
            <a:ext cx="11519280" cy="5067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Paano isinusulat ang talumpating nanghihikayat?</a:t>
            </a:r>
            <a:endParaRPr b="0" lang="en-PH" sz="1800" spc="-1" strike="noStrike">
              <a:latin typeface="Arial"/>
            </a:endParaRPr>
          </a:p>
          <a:p>
            <a:pPr>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Dapat na maging malinaw sa manunulat na may dalawang panig ang isyu upang maging mabisa ang kaniyang paglalahad: pagsang-ayon o pagtutol. Mahalagang maunawaan niya itong pareho subalit isang panig lamang ang dapat niyang ilahad at ipagtanggol. Narito ang ilang mungkahing dapat isaalang-alang:</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Tukuyin at unawaing mabuti ang iyong paksa. Tiyakin ang iyong damdamin at interes sa paksa upang maging kawili-wili ang iyong pananaliksik at paglalahad.</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Alamin ang katangian ng iyong mambabasa. Sino sila? Bata ba o matanda? Makatutulong ito sa pagpili ng wikang gagamitin mo upang madali ka nilang maunawaan.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Alamin ang mga magiging hadlang sa iyong paglalahad. Makatutulong ang ganito sa iyong paghahanda upang matugunan ang mga tanong sa isipan ng mga mambabasa.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halip na isiping nagkakaunawaan na kayo ng iyong mga mambabasa, gabayan sila upang tuluyang maintindihan ang iyong panig.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60000" y="900000"/>
            <a:ext cx="11519280" cy="5067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Itala ang iyong mga ideya at estratehiyang gagamitin at balangkasin ito nang lohikal. Ang bawat hadlang ay ipaliwanag sa bawat talata at iugnay ito nang malinaw sa panig na pinili mo.</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huling talata, lagumin ang lahat ng iyong mga punto. Ulitin ang iyong panig at magiwan ng mariing pahayag. Tandaan ang layunin ng iyong isinulat: una, sumang-ayon sa iyong pananaw ang iyong mambabasa; ikalawa, kumilos sila upang magkaroon ng pagbabago.</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pagbibigay ng tiyak na panig sa isang paksa o isyu, mahalagang maihanay ang mga ideya nang maayos at lohikal. Sa ganitong sitwasyon, kailangang gumamit ng mga salitang maghuhudyat ng pagsalungat o pagsang-ayon.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60000" y="900000"/>
            <a:ext cx="11519280" cy="5067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Mga Salitang Nanghihikayat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Pagsang-ayon</a:t>
            </a:r>
            <a:r>
              <a:rPr b="0" lang="en-PH" sz="1800" spc="-1" strike="noStrike">
                <a:solidFill>
                  <a:srgbClr val="000000"/>
                </a:solidFill>
                <a:latin typeface="Lato"/>
                <a:ea typeface="DejaVu Sans"/>
              </a:rPr>
              <a:t> – Naglalahad ito ng pagpayag at pakikiayon sa isang ideya o kaisipan. Ginagamit ang sumusunod na salita at parirala upang magpahayag ng pagsang-ayon: tunay nga, tinatanggap ko, tama ka, marahil nga tama ka, talaga, totoo ang sinasabi mo, sadyang ganoon nga ang pangyayari, walang duda, mahusay ang pananaw mo, katotohanan ang sinabi mo, at iba pa.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 </a:t>
            </a:r>
            <a:r>
              <a:rPr b="1" lang="en-PH" sz="1800" spc="-1" strike="noStrike">
                <a:solidFill>
                  <a:srgbClr val="000000"/>
                </a:solidFill>
                <a:latin typeface="Lato"/>
                <a:ea typeface="DejaVu Sans"/>
              </a:rPr>
              <a:t>Sang-ayon ako</a:t>
            </a:r>
            <a:r>
              <a:rPr b="0" lang="en-PH" sz="1800" spc="-1" strike="noStrike">
                <a:solidFill>
                  <a:srgbClr val="000000"/>
                </a:solidFill>
                <a:latin typeface="Lato"/>
                <a:ea typeface="DejaVu Sans"/>
              </a:rPr>
              <a:t>, totoong punong-puno ng paghamon ang pagbuo ng isang pamilya.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 </a:t>
            </a:r>
            <a:r>
              <a:rPr b="1" lang="en-PH" sz="1800" spc="-1" strike="noStrike">
                <a:solidFill>
                  <a:srgbClr val="000000"/>
                </a:solidFill>
                <a:latin typeface="Lato"/>
                <a:ea typeface="DejaVu Sans"/>
              </a:rPr>
              <a:t>Tama naman</a:t>
            </a:r>
            <a:r>
              <a:rPr b="0" lang="en-PH" sz="1800" spc="-1" strike="noStrike">
                <a:solidFill>
                  <a:srgbClr val="000000"/>
                </a:solidFill>
                <a:latin typeface="Lato"/>
                <a:ea typeface="DejaVu Sans"/>
              </a:rPr>
              <a:t>, subalit hindi madaling gawin.</a:t>
            </a:r>
            <a:endParaRPr b="0" lang="en-PH" sz="1800" spc="-1" strike="noStrike">
              <a:latin typeface="Arial"/>
            </a:endParaRPr>
          </a:p>
          <a:p>
            <a:pPr>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Pagtutol o pagsalungat</a:t>
            </a:r>
            <a:r>
              <a:rPr b="0" lang="en-PH" sz="1800" spc="-1" strike="noStrike">
                <a:solidFill>
                  <a:srgbClr val="000000"/>
                </a:solidFill>
                <a:latin typeface="Lato"/>
                <a:ea typeface="DejaVu Sans"/>
              </a:rPr>
              <a:t> – Naglalahad ito ng pagsalungat sa pahayag ng kabilang panig. Ginagamit ang sumusunod na salita at parirala upang magpahayag ng pagsalungat: pero, subalit, datapwat, ngunit, hindi ako sang-ayon, tutol ako sa sinabi mo, hindi maaari, at iba pa.</a:t>
            </a:r>
            <a:endParaRPr b="0" lang="en-PH" sz="1800" spc="-1" strike="noStrike">
              <a:latin typeface="Arial"/>
            </a:endParaRPr>
          </a:p>
          <a:p>
            <a:pPr algn="just">
              <a:lnSpc>
                <a:spcPct val="115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_ </a:t>
            </a:r>
            <a:r>
              <a:rPr b="1" lang="en-PH" sz="1800" spc="-1" strike="noStrike">
                <a:solidFill>
                  <a:srgbClr val="000000"/>
                </a:solidFill>
                <a:latin typeface="Lato"/>
                <a:ea typeface="DejaVu Sans"/>
              </a:rPr>
              <a:t>Hindi</a:t>
            </a:r>
            <a:r>
              <a:rPr b="0" lang="en-PH" sz="1800" spc="-1" strike="noStrike">
                <a:solidFill>
                  <a:srgbClr val="000000"/>
                </a:solidFill>
                <a:latin typeface="Lato"/>
                <a:ea typeface="DejaVu Sans"/>
              </a:rPr>
              <a:t> sa lahat ng panahon ay bata, malakas, at kapiling sila ng mga anak.</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_ Sila rin ay nagdaan sa ganyang yugto ng buhay </a:t>
            </a:r>
            <a:r>
              <a:rPr b="1" lang="en-PH" sz="1800" spc="-1" strike="noStrike">
                <a:solidFill>
                  <a:srgbClr val="000000"/>
                </a:solidFill>
                <a:latin typeface="Lato"/>
                <a:ea typeface="DejaVu Sans"/>
              </a:rPr>
              <a:t>ngunit </a:t>
            </a:r>
            <a:r>
              <a:rPr b="0" lang="en-PH" sz="1800" spc="-1" strike="noStrike">
                <a:solidFill>
                  <a:srgbClr val="000000"/>
                </a:solidFill>
                <a:latin typeface="Lato"/>
                <a:ea typeface="DejaVu Sans"/>
              </a:rPr>
              <a:t>bahagi iyan ng pagpapatatag ng karakter ng isang tao.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900000"/>
            <a:ext cx="11519280" cy="5067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Pagbibigay-diin sa pinaninindigang isyu</a:t>
            </a:r>
            <a:r>
              <a:rPr b="0" lang="en-PH" sz="1800" spc="-1" strike="noStrike">
                <a:solidFill>
                  <a:srgbClr val="000000"/>
                </a:solidFill>
                <a:latin typeface="Lato"/>
                <a:ea typeface="DejaVu Sans"/>
              </a:rPr>
              <a:t> o panig ng pinag-uusapang paksa – Ginagamit ang sumusunod na salita at parirala upang magpahayag ng paninindigan: naniniwala ako… sapagkat; kung susuriin natin… mapatutunayang; kung ganito ang mangyayari… tiyak na; at iba pa.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_ </a:t>
            </a:r>
            <a:r>
              <a:rPr b="1" lang="en-PH" sz="1800" spc="-1" strike="noStrike">
                <a:solidFill>
                  <a:srgbClr val="000000"/>
                </a:solidFill>
                <a:latin typeface="Lato"/>
                <a:ea typeface="DejaVu Sans"/>
              </a:rPr>
              <a:t>Kung ganito ang mangyayari</a:t>
            </a:r>
            <a:r>
              <a:rPr b="0" lang="en-PH" sz="1800" spc="-1" strike="noStrike">
                <a:solidFill>
                  <a:srgbClr val="000000"/>
                </a:solidFill>
                <a:latin typeface="Lato"/>
                <a:ea typeface="DejaVu Sans"/>
              </a:rPr>
              <a:t>, tiyak na tiyak masasanay ang anak sa pagiging walang galang.</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_ </a:t>
            </a:r>
            <a:r>
              <a:rPr b="1" lang="en-PH" sz="1800" spc="-1" strike="noStrike">
                <a:solidFill>
                  <a:srgbClr val="000000"/>
                </a:solidFill>
                <a:latin typeface="Lato"/>
                <a:ea typeface="DejaVu Sans"/>
              </a:rPr>
              <a:t>Naniniwala akong</a:t>
            </a:r>
            <a:r>
              <a:rPr b="0" lang="en-PH" sz="1800" spc="-1" strike="noStrike">
                <a:solidFill>
                  <a:srgbClr val="000000"/>
                </a:solidFill>
                <a:latin typeface="Lato"/>
                <a:ea typeface="DejaVu Sans"/>
              </a:rPr>
              <a:t> dapat na disiplinahin ng mga magulang ang kanilang mga anak.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13160" y="1980000"/>
            <a:ext cx="10801800" cy="2699640"/>
          </a:xfrm>
          <a:prstGeom prst="rect">
            <a:avLst/>
          </a:prstGeom>
          <a:noFill/>
          <a:ln w="38160">
            <a:solidFill>
              <a:srgbClr val="000000"/>
            </a:solidFill>
            <a:prstDash val="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MAHAHALAGANG KAALAMAN</a:t>
            </a:r>
            <a:endParaRPr b="0" lang="en-PH" sz="1800" spc="-1" strike="noStrike">
              <a:latin typeface="Arial"/>
            </a:endParaRPr>
          </a:p>
          <a:p>
            <a:pPr algn="ctr">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salitang nanghihikayat ay ginagamit sa paglalahad ng pananaw o panig na maaaring pagsang-ayon o pagsalungat. Mabisang kaalaman ito sa pagbuo ng isang talumpating nanghihikayat na ang layunin ay makumbinsi ng bumibigkas ang mga tagapakinig na sumang-ayon sa kaniyang panig at kumilos upang magkaroon ng pagbabago.</a:t>
            </a:r>
            <a:endParaRPr b="0" lang="en-PH" sz="1800" spc="-1" strike="noStrike">
              <a:latin typeface="Arial"/>
            </a:endParaRPr>
          </a:p>
          <a:p>
            <a:pPr algn="just">
              <a:lnSpc>
                <a:spcPct val="15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500000" y="684000"/>
            <a:ext cx="3840480" cy="52524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800" spc="-1" strike="noStrike">
                <a:solidFill>
                  <a:srgbClr val="000000"/>
                </a:solidFill>
                <a:latin typeface="Lato"/>
                <a:ea typeface="Arial;Arial"/>
              </a:rPr>
              <a:t>Pagsasanay</a:t>
            </a:r>
            <a:endParaRPr b="0" lang="en-PH" sz="2800" spc="-1" strike="noStrike">
              <a:latin typeface="Arial"/>
            </a:endParaRPr>
          </a:p>
        </p:txBody>
      </p:sp>
      <p:sp>
        <p:nvSpPr>
          <p:cNvPr id="132" name=""/>
          <p:cNvSpPr/>
          <p:nvPr/>
        </p:nvSpPr>
        <p:spPr>
          <a:xfrm>
            <a:off x="180000" y="1260000"/>
            <a:ext cx="11694960" cy="4739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Sagutin ang mga tanong.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Ano-ano ang layunin ng talumpating nanghihikayat?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Bakit mahalagang gamitin sa pagsulat ng talumpati ang mga salitang nanghihikayat?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Paano mo mapatitibay ang mga puntong binanggit sa talumpating nanghihikayat?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900000"/>
            <a:ext cx="11155680" cy="4134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Arial"/>
            </a:endParaRPr>
          </a:p>
          <a:p>
            <a:pPr>
              <a:lnSpc>
                <a:spcPct val="150000"/>
              </a:lnSpc>
              <a:buNone/>
            </a:pPr>
            <a:r>
              <a:rPr b="0" lang="en-PH" sz="1800" spc="-1" strike="noStrike">
                <a:solidFill>
                  <a:srgbClr val="000000"/>
                </a:solidFill>
                <a:latin typeface="Lato"/>
                <a:ea typeface="Arial;Arial"/>
              </a:rPr>
              <a:t>1. Layunin ng talumpating nanghihikayat na mapasang-ayon ang nakikinig sa ideya, pananaw, o</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saloobing inilalahad at kumilos sila upang magkaroon ng pagbabago.</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2. Nakatutulong ang mga salitang nanghihikayat upang maihanay nang maayos at lohikal ang mga ideya</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o puntong inilalahad.</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3. Mapatitibay ang mga puntong binabanggit sa pamamagitan ng paglalahad ng mga suportang pahayag</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at paggamit ng halimbawa.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2473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2023-08-24T16:15:52Z</dcterms:modified>
  <cp:revision>218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