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9.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16.xml.rels" ContentType="application/vnd.openxmlformats-package.relationships+xml"/>
  <Override PartName="/ppt/slides/_rels/slide15.xml.rels" ContentType="application/vnd.openxmlformats-package.relationships+xml"/>
  <Override PartName="/ppt/slides/_rels/slide14.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16.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1240" cy="683712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78120" cy="2778120"/>
          </a:xfrm>
          <a:prstGeom prst="rect">
            <a:avLst/>
          </a:prstGeom>
          <a:ln w="0">
            <a:noFill/>
          </a:ln>
        </p:spPr>
      </p:pic>
      <p:sp>
        <p:nvSpPr>
          <p:cNvPr id="2" name="Rectangle 5"/>
          <p:cNvSpPr/>
          <p:nvPr/>
        </p:nvSpPr>
        <p:spPr>
          <a:xfrm>
            <a:off x="3487320" y="1475280"/>
            <a:ext cx="8683560" cy="384156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83560" cy="36324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71240" cy="614160"/>
          </a:xfrm>
          <a:prstGeom prst="rect">
            <a:avLst/>
          </a:prstGeom>
          <a:ln w="0">
            <a:noFill/>
          </a:ln>
        </p:spPr>
      </p:pic>
      <p:sp>
        <p:nvSpPr>
          <p:cNvPr id="43" name="Rectangle 7"/>
          <p:cNvSpPr/>
          <p:nvPr/>
        </p:nvSpPr>
        <p:spPr>
          <a:xfrm>
            <a:off x="10868760" y="0"/>
            <a:ext cx="949680" cy="94968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13760" cy="1013760"/>
          </a:xfrm>
          <a:prstGeom prst="rect">
            <a:avLst/>
          </a:prstGeom>
          <a:ln w="0">
            <a:noFill/>
          </a:ln>
        </p:spPr>
      </p:pic>
      <p:sp>
        <p:nvSpPr>
          <p:cNvPr id="45" name="TextBox 9"/>
          <p:cNvSpPr/>
          <p:nvPr/>
        </p:nvSpPr>
        <p:spPr>
          <a:xfrm>
            <a:off x="185400" y="6362280"/>
            <a:ext cx="46710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024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595560" cy="336384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 Id="rId3"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
          <p:cNvSpPr/>
          <p:nvPr/>
        </p:nvSpPr>
        <p:spPr>
          <a:xfrm>
            <a:off x="3600000" y="2821320"/>
            <a:ext cx="8631720" cy="2571120"/>
          </a:xfrm>
          <a:prstGeom prst="rect">
            <a:avLst/>
          </a:prstGeom>
          <a:noFill/>
          <a:ln w="0">
            <a:noFill/>
          </a:ln>
        </p:spPr>
        <p:style>
          <a:lnRef idx="0"/>
          <a:fillRef idx="0"/>
          <a:effectRef idx="0"/>
          <a:fontRef idx="minor"/>
        </p:style>
        <p:txBody>
          <a:bodyPr lIns="0" rIns="0" tIns="0" bIns="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25" name=""/>
          <p:cNvSpPr/>
          <p:nvPr/>
        </p:nvSpPr>
        <p:spPr>
          <a:xfrm>
            <a:off x="4500000" y="2206080"/>
            <a:ext cx="6653160" cy="1927800"/>
          </a:xfrm>
          <a:prstGeom prst="rect">
            <a:avLst/>
          </a:prstGeom>
          <a:noFill/>
          <a:ln w="0">
            <a:noFill/>
          </a:ln>
        </p:spPr>
        <p:style>
          <a:lnRef idx="0"/>
          <a:fillRef idx="0"/>
          <a:effectRef idx="0"/>
          <a:fontRef idx="minor"/>
        </p:style>
        <p:txBody>
          <a:bodyPr lIns="0" rIns="0" tIns="0" bIns="0" anchor="ctr">
            <a:noAutofit/>
          </a:bodyPr>
          <a:p>
            <a:pPr algn="ctr">
              <a:lnSpc>
                <a:spcPct val="100000"/>
              </a:lnSpc>
              <a:buNone/>
            </a:pPr>
            <a:r>
              <a:rPr b="1" lang="en-PH" sz="3600" spc="-1" strike="noStrike">
                <a:solidFill>
                  <a:srgbClr val="ffffff"/>
                </a:solidFill>
                <a:latin typeface="Lato"/>
                <a:ea typeface="Arial Black;Arial Black"/>
              </a:rPr>
              <a:t> </a:t>
            </a:r>
            <a:endParaRPr b="0" lang="en-PH" sz="3600" spc="-1" strike="noStrike">
              <a:latin typeface="Arial"/>
            </a:endParaRPr>
          </a:p>
        </p:txBody>
      </p:sp>
      <p:sp>
        <p:nvSpPr>
          <p:cNvPr id="126" name=""/>
          <p:cNvSpPr/>
          <p:nvPr/>
        </p:nvSpPr>
        <p:spPr>
          <a:xfrm>
            <a:off x="-12192120" y="2160000"/>
            <a:ext cx="7699320" cy="3954240"/>
          </a:xfrm>
          <a:prstGeom prst="rect">
            <a:avLst/>
          </a:prstGeom>
          <a:noFill/>
          <a:ln w="0">
            <a:noFill/>
          </a:ln>
        </p:spPr>
        <p:style>
          <a:lnRef idx="0"/>
          <a:fillRef idx="0"/>
          <a:effectRef idx="0"/>
          <a:fontRef idx="minor"/>
        </p:style>
        <p:txBody>
          <a:bodyPr lIns="90000" rIns="90000" tIns="45000" bIns="45000" anchor="t">
            <a:noAutofit/>
          </a:bodyPr>
          <a:p>
            <a:pPr algn="ctr">
              <a:lnSpc>
                <a:spcPct val="2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27" name=""/>
          <p:cNvSpPr/>
          <p:nvPr/>
        </p:nvSpPr>
        <p:spPr>
          <a:xfrm>
            <a:off x="4068000" y="2448720"/>
            <a:ext cx="7594920" cy="861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ffffff"/>
                </a:solidFill>
                <a:latin typeface="Lato"/>
                <a:ea typeface="DejaVu Sans"/>
              </a:rPr>
              <a:t>Prosodic Features of Speech, Consonant Blends,</a:t>
            </a:r>
            <a:endParaRPr b="0" lang="en-PH" sz="3600" spc="-1" strike="noStrike">
              <a:latin typeface="Arial"/>
            </a:endParaRPr>
          </a:p>
          <a:p>
            <a:pPr algn="ctr">
              <a:lnSpc>
                <a:spcPct val="100000"/>
              </a:lnSpc>
              <a:buNone/>
            </a:pPr>
            <a:r>
              <a:rPr b="1" lang="en-PH" sz="3600" spc="-1" strike="noStrike">
                <a:solidFill>
                  <a:srgbClr val="ffffff"/>
                </a:solidFill>
                <a:latin typeface="Lato"/>
                <a:ea typeface="DejaVu Sans"/>
              </a:rPr>
              <a:t>and Structural Analysis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1" name=""/>
          <p:cNvSpPr/>
          <p:nvPr/>
        </p:nvSpPr>
        <p:spPr>
          <a:xfrm>
            <a:off x="1080000" y="1872000"/>
            <a:ext cx="10079280" cy="1008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Some common consonants blend, like sm, sk, sp, and st, may be found at the beginning or at the end of words.</a:t>
            </a:r>
            <a:endParaRPr b="0" lang="en-PH" sz="1800" spc="-1" strike="noStrike">
              <a:latin typeface="Arial"/>
            </a:endParaRPr>
          </a:p>
        </p:txBody>
      </p:sp>
      <p:sp>
        <p:nvSpPr>
          <p:cNvPr id="172" name=""/>
          <p:cNvSpPr/>
          <p:nvPr/>
        </p:nvSpPr>
        <p:spPr>
          <a:xfrm>
            <a:off x="1553760" y="2608920"/>
            <a:ext cx="9317520" cy="702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Examples</a:t>
            </a:r>
            <a:r>
              <a:rPr b="0" lang="en-PH" sz="1800" spc="-1" strike="noStrike">
                <a:solidFill>
                  <a:srgbClr val="000000"/>
                </a:solidFill>
                <a:latin typeface="Lato"/>
                <a:ea typeface="DejaVu Sans"/>
              </a:rPr>
              <a:t>: smear, skit, stand, last, clasp, prism, husk</a:t>
            </a:r>
            <a:endParaRPr b="0" lang="en-PH" sz="1800" spc="-1" strike="noStrike">
              <a:latin typeface="Arial"/>
            </a:endParaRPr>
          </a:p>
        </p:txBody>
      </p:sp>
      <p:sp>
        <p:nvSpPr>
          <p:cNvPr id="173" name=""/>
          <p:cNvSpPr/>
          <p:nvPr/>
        </p:nvSpPr>
        <p:spPr>
          <a:xfrm>
            <a:off x="1080000" y="3348000"/>
            <a:ext cx="9899280" cy="702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Diphthongs</a:t>
            </a:r>
            <a:r>
              <a:rPr b="0" lang="en-PH" sz="1800" spc="-1" strike="noStrike">
                <a:solidFill>
                  <a:srgbClr val="000000"/>
                </a:solidFill>
                <a:latin typeface="Lato"/>
                <a:ea typeface="DejaVu Sans"/>
              </a:rPr>
              <a:t> are sounds formed by the combination of two vowels in a single syllable.</a:t>
            </a:r>
            <a:endParaRPr b="0" lang="en-PH" sz="1800" spc="-1" strike="noStrike">
              <a:latin typeface="Arial"/>
            </a:endParaRPr>
          </a:p>
        </p:txBody>
      </p:sp>
      <p:sp>
        <p:nvSpPr>
          <p:cNvPr id="174" name=""/>
          <p:cNvSpPr/>
          <p:nvPr/>
        </p:nvSpPr>
        <p:spPr>
          <a:xfrm>
            <a:off x="1584000" y="3871080"/>
            <a:ext cx="5291280" cy="702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Examples:</a:t>
            </a:r>
            <a:r>
              <a:rPr b="0" lang="en-PH" sz="1800" spc="-1" strike="noStrike">
                <a:solidFill>
                  <a:srgbClr val="000000"/>
                </a:solidFill>
                <a:latin typeface="Lato"/>
                <a:ea typeface="DejaVu Sans"/>
              </a:rPr>
              <a:t> oil, rain, loud, sound, quit, bleed</a:t>
            </a:r>
            <a:endParaRPr b="0" lang="en-PH" sz="1800" spc="-1" strike="noStrike">
              <a:latin typeface="Arial"/>
            </a:endParaRPr>
          </a:p>
        </p:txBody>
      </p:sp>
      <p:sp>
        <p:nvSpPr>
          <p:cNvPr id="175" name=""/>
          <p:cNvSpPr/>
          <p:nvPr/>
        </p:nvSpPr>
        <p:spPr>
          <a:xfrm>
            <a:off x="1091520" y="4572000"/>
            <a:ext cx="9131760" cy="702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When combined with vowels, w and y from diphthongs are called glides.</a:t>
            </a:r>
            <a:endParaRPr b="0" lang="en-PH" sz="1800" spc="-1" strike="noStrike">
              <a:latin typeface="Arial"/>
            </a:endParaRPr>
          </a:p>
        </p:txBody>
      </p:sp>
      <p:sp>
        <p:nvSpPr>
          <p:cNvPr id="176" name=""/>
          <p:cNvSpPr/>
          <p:nvPr/>
        </p:nvSpPr>
        <p:spPr>
          <a:xfrm>
            <a:off x="1584000" y="5056920"/>
            <a:ext cx="5219280" cy="702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Examples:</a:t>
            </a:r>
            <a:r>
              <a:rPr b="0" lang="en-PH" sz="1800" spc="-1" strike="noStrike">
                <a:solidFill>
                  <a:srgbClr val="000000"/>
                </a:solidFill>
                <a:latin typeface="Lato"/>
                <a:ea typeface="DejaVu Sans"/>
              </a:rPr>
              <a:t> blow, buy, spray, joyful</a:t>
            </a:r>
            <a:endParaRPr b="0" lang="en-PH" sz="1800" spc="-1" strike="noStrike">
              <a:latin typeface="Arial"/>
            </a:endParaRPr>
          </a:p>
        </p:txBody>
      </p:sp>
      <p:sp>
        <p:nvSpPr>
          <p:cNvPr id="177" name=""/>
          <p:cNvSpPr/>
          <p:nvPr/>
        </p:nvSpPr>
        <p:spPr>
          <a:xfrm>
            <a:off x="720000" y="506520"/>
            <a:ext cx="10440000" cy="753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300" spc="-1" strike="noStrike">
                <a:solidFill>
                  <a:srgbClr val="000000"/>
                </a:solidFill>
                <a:latin typeface="Lato"/>
                <a:ea typeface="DejaVu Sans"/>
              </a:rPr>
              <a:t>Prosodic Features of Speech, Consonant Blends, and Structural Analysis</a:t>
            </a:r>
            <a:endParaRPr b="0" lang="en-PH" sz="33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8" name=""/>
          <p:cNvSpPr/>
          <p:nvPr/>
        </p:nvSpPr>
        <p:spPr>
          <a:xfrm>
            <a:off x="720000" y="1887840"/>
            <a:ext cx="10619280" cy="19278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Structural analysis</a:t>
            </a:r>
            <a:r>
              <a:rPr b="0" lang="en-PH" sz="1800" spc="-1" strike="noStrike">
                <a:solidFill>
                  <a:srgbClr val="000000"/>
                </a:solidFill>
                <a:latin typeface="Lato"/>
                <a:ea typeface="DejaVu Sans"/>
              </a:rPr>
              <a:t> </a:t>
            </a:r>
            <a:r>
              <a:rPr b="0" lang="en-PH" sz="1800" spc="-1" strike="noStrike">
                <a:solidFill>
                  <a:srgbClr val="000000"/>
                </a:solidFill>
                <a:latin typeface="Lato"/>
                <a:ea typeface="€î„éþ"/>
              </a:rPr>
              <a:t>is used to know the definition of words. It is done by dividing words into parts to discover what an unknown word means. Word parts contribute to the overall meaning of a word. These are composed of a root, a prefix, and/or a suffix.</a:t>
            </a:r>
            <a:endParaRPr b="0" lang="en-PH" sz="1800" spc="-1" strike="noStrike">
              <a:latin typeface="Arial"/>
            </a:endParaRPr>
          </a:p>
        </p:txBody>
      </p:sp>
      <p:sp>
        <p:nvSpPr>
          <p:cNvPr id="179" name=""/>
          <p:cNvSpPr/>
          <p:nvPr/>
        </p:nvSpPr>
        <p:spPr>
          <a:xfrm>
            <a:off x="770760" y="3148200"/>
            <a:ext cx="10568520" cy="13150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 </a:t>
            </a:r>
            <a:r>
              <a:rPr b="1" lang="en-PH" sz="1800" spc="-1" strike="noStrike">
                <a:solidFill>
                  <a:srgbClr val="000000"/>
                </a:solidFill>
                <a:latin typeface="Lato"/>
                <a:ea typeface="DejaVu Sans"/>
              </a:rPr>
              <a:t>root word</a:t>
            </a:r>
            <a:r>
              <a:rPr b="0" lang="en-PH" sz="1800" spc="-1" strike="noStrike">
                <a:solidFill>
                  <a:srgbClr val="000000"/>
                </a:solidFill>
                <a:latin typeface="Lato"/>
                <a:ea typeface="DejaVu Sans"/>
              </a:rPr>
              <a:t> is a word that does not have a prefix or a suffix and is the base or core that can’t be reduced into a smaller word form.</a:t>
            </a:r>
            <a:endParaRPr b="0" lang="en-PH" sz="1800" spc="-1" strike="noStrike">
              <a:latin typeface="Arial"/>
            </a:endParaRPr>
          </a:p>
        </p:txBody>
      </p:sp>
      <p:sp>
        <p:nvSpPr>
          <p:cNvPr id="180" name=""/>
          <p:cNvSpPr/>
          <p:nvPr/>
        </p:nvSpPr>
        <p:spPr>
          <a:xfrm>
            <a:off x="806760" y="4141440"/>
            <a:ext cx="10568520" cy="7178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 </a:t>
            </a:r>
            <a:r>
              <a:rPr b="1" lang="en-PH" sz="1800" spc="-1" strike="noStrike">
                <a:solidFill>
                  <a:srgbClr val="000000"/>
                </a:solidFill>
                <a:latin typeface="Lato"/>
                <a:ea typeface="€î„éþ"/>
              </a:rPr>
              <a:t>prefix</a:t>
            </a:r>
            <a:r>
              <a:rPr b="0" lang="en-PH" sz="1800" spc="-1" strike="noStrike">
                <a:solidFill>
                  <a:srgbClr val="000000"/>
                </a:solidFill>
                <a:latin typeface="Lato"/>
                <a:ea typeface="€î„éþ"/>
              </a:rPr>
              <a:t> is a letter or group of letters that is placed at the beginning of a word to change its meaning.</a:t>
            </a:r>
            <a:endParaRPr b="0" lang="en-PH" sz="1800" spc="-1" strike="noStrike">
              <a:latin typeface="Arial"/>
            </a:endParaRPr>
          </a:p>
        </p:txBody>
      </p:sp>
      <p:sp>
        <p:nvSpPr>
          <p:cNvPr id="181" name=""/>
          <p:cNvSpPr/>
          <p:nvPr/>
        </p:nvSpPr>
        <p:spPr>
          <a:xfrm>
            <a:off x="792000" y="5076000"/>
            <a:ext cx="10403280" cy="702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 </a:t>
            </a:r>
            <a:r>
              <a:rPr b="1" lang="en-PH" sz="1800" spc="-1" strike="noStrike">
                <a:solidFill>
                  <a:srgbClr val="000000"/>
                </a:solidFill>
                <a:latin typeface="Lato"/>
                <a:ea typeface="€î„éþ"/>
              </a:rPr>
              <a:t>suffix </a:t>
            </a:r>
            <a:r>
              <a:rPr b="0" lang="en-PH" sz="1800" spc="-1" strike="noStrike">
                <a:solidFill>
                  <a:srgbClr val="000000"/>
                </a:solidFill>
                <a:latin typeface="Lato"/>
                <a:ea typeface="€î„éþ"/>
              </a:rPr>
              <a:t>is a letter or group of letters that come at the end of a word and change its meaning.</a:t>
            </a:r>
            <a:endParaRPr b="0" lang="en-PH" sz="1800" spc="-1" strike="noStrike">
              <a:latin typeface="Arial"/>
            </a:endParaRPr>
          </a:p>
        </p:txBody>
      </p:sp>
      <p:sp>
        <p:nvSpPr>
          <p:cNvPr id="182" name=""/>
          <p:cNvSpPr/>
          <p:nvPr/>
        </p:nvSpPr>
        <p:spPr>
          <a:xfrm>
            <a:off x="576000" y="474480"/>
            <a:ext cx="10440000" cy="753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300" spc="-1" strike="noStrike">
                <a:solidFill>
                  <a:srgbClr val="000000"/>
                </a:solidFill>
                <a:latin typeface="Lato"/>
                <a:ea typeface="DejaVu Sans"/>
              </a:rPr>
              <a:t>Prosodic Features of Speech, Consonant Blends, and Structural Analysis</a:t>
            </a:r>
            <a:endParaRPr b="0" lang="en-PH" sz="33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3" name=""/>
          <p:cNvSpPr/>
          <p:nvPr/>
        </p:nvSpPr>
        <p:spPr>
          <a:xfrm>
            <a:off x="2160000" y="1980000"/>
            <a:ext cx="10392840" cy="42429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900" spc="-1" strike="noStrike">
                <a:solidFill>
                  <a:srgbClr val="000000"/>
                </a:solidFill>
                <a:latin typeface="Lato"/>
                <a:ea typeface="DejaVu Sans"/>
              </a:rPr>
              <a:t>Prefix </a:t>
            </a:r>
            <a:r>
              <a:rPr b="1" lang="en-PH" sz="1900" spc="-1" strike="noStrike">
                <a:solidFill>
                  <a:srgbClr val="000000"/>
                </a:solidFill>
                <a:latin typeface="Lato"/>
                <a:ea typeface="DejaVu Sans"/>
              </a:rPr>
              <a:t>	</a:t>
            </a:r>
            <a:r>
              <a:rPr b="1" lang="en-PH" sz="1900" spc="-1" strike="noStrike">
                <a:solidFill>
                  <a:srgbClr val="000000"/>
                </a:solidFill>
                <a:latin typeface="Lato"/>
                <a:ea typeface="DejaVu Sans"/>
              </a:rPr>
              <a:t>	</a:t>
            </a:r>
            <a:r>
              <a:rPr b="1" lang="en-PH" sz="1900" spc="-1" strike="noStrike">
                <a:solidFill>
                  <a:srgbClr val="000000"/>
                </a:solidFill>
                <a:latin typeface="Lato"/>
                <a:ea typeface="DejaVu Sans"/>
              </a:rPr>
              <a:t>	</a:t>
            </a:r>
            <a:r>
              <a:rPr b="1" lang="en-PH" sz="1900" spc="-1" strike="noStrike">
                <a:solidFill>
                  <a:srgbClr val="000000"/>
                </a:solidFill>
                <a:latin typeface="Lato"/>
                <a:ea typeface="DejaVu Sans"/>
              </a:rPr>
              <a:t>	</a:t>
            </a:r>
            <a:r>
              <a:rPr b="1" lang="en-PH" sz="1900" spc="-1" strike="noStrike">
                <a:solidFill>
                  <a:srgbClr val="000000"/>
                </a:solidFill>
                <a:latin typeface="Lato"/>
                <a:ea typeface="DejaVu Sans"/>
              </a:rPr>
              <a:t>	</a:t>
            </a:r>
            <a:r>
              <a:rPr b="1" lang="en-PH" sz="1900" spc="-1" strike="noStrike">
                <a:solidFill>
                  <a:srgbClr val="000000"/>
                </a:solidFill>
                <a:latin typeface="Lato"/>
                <a:ea typeface="DejaVu Sans"/>
              </a:rPr>
              <a:t>	</a:t>
            </a:r>
            <a:r>
              <a:rPr b="1" lang="en-PH" sz="1900" spc="-1" strike="noStrike">
                <a:solidFill>
                  <a:srgbClr val="000000"/>
                </a:solidFill>
                <a:latin typeface="Lato"/>
                <a:ea typeface="DejaVu Sans"/>
              </a:rPr>
              <a:t>Meaning </a:t>
            </a:r>
            <a:r>
              <a:rPr b="1" lang="en-PH" sz="1900" spc="-1" strike="noStrike">
                <a:solidFill>
                  <a:srgbClr val="000000"/>
                </a:solidFill>
                <a:latin typeface="Lato"/>
                <a:ea typeface="DejaVu Sans"/>
              </a:rPr>
              <a:t>	</a:t>
            </a:r>
            <a:r>
              <a:rPr b="1" lang="en-PH" sz="1900" spc="-1" strike="noStrike">
                <a:solidFill>
                  <a:srgbClr val="000000"/>
                </a:solidFill>
                <a:latin typeface="Lato"/>
                <a:ea typeface="DejaVu Sans"/>
              </a:rPr>
              <a:t>	</a:t>
            </a:r>
            <a:r>
              <a:rPr b="1" lang="en-PH" sz="1900" spc="-1" strike="noStrike">
                <a:solidFill>
                  <a:srgbClr val="000000"/>
                </a:solidFill>
                <a:latin typeface="Lato"/>
                <a:ea typeface="DejaVu Sans"/>
              </a:rPr>
              <a:t>	</a:t>
            </a:r>
            <a:r>
              <a:rPr b="1" lang="en-PH" sz="1900" spc="-1" strike="noStrike">
                <a:solidFill>
                  <a:srgbClr val="000000"/>
                </a:solidFill>
                <a:latin typeface="Lato"/>
                <a:ea typeface="DejaVu Sans"/>
              </a:rPr>
              <a:t>	</a:t>
            </a:r>
            <a:r>
              <a:rPr b="1" lang="en-PH" sz="1900" spc="-1" strike="noStrike">
                <a:solidFill>
                  <a:srgbClr val="000000"/>
                </a:solidFill>
                <a:latin typeface="Lato"/>
                <a:ea typeface="DejaVu Sans"/>
              </a:rPr>
              <a:t>	</a:t>
            </a:r>
            <a:r>
              <a:rPr b="1" lang="en-PH" sz="1900" spc="-1" strike="noStrike">
                <a:solidFill>
                  <a:srgbClr val="000000"/>
                </a:solidFill>
                <a:latin typeface="Lato"/>
                <a:ea typeface="DejaVu Sans"/>
              </a:rPr>
              <a:t>Example</a:t>
            </a:r>
            <a:endParaRPr b="0" lang="en-PH" sz="1900" spc="-1" strike="noStrike">
              <a:latin typeface="Arial"/>
            </a:endParaRPr>
          </a:p>
          <a:p>
            <a:pPr>
              <a:lnSpc>
                <a:spcPct val="100000"/>
              </a:lnSpc>
              <a:buNone/>
            </a:pPr>
            <a:r>
              <a:rPr b="0" lang="en-PH" sz="1900" spc="-1" strike="noStrike">
                <a:solidFill>
                  <a:srgbClr val="000000"/>
                </a:solidFill>
                <a:latin typeface="Lato"/>
                <a:ea typeface="DejaVu Sans"/>
              </a:rPr>
              <a:t>anti-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opposite of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anticlimax</a:t>
            </a:r>
            <a:endParaRPr b="0" lang="en-PH" sz="1900" spc="-1" strike="noStrike">
              <a:latin typeface="Arial"/>
            </a:endParaRPr>
          </a:p>
          <a:p>
            <a:pPr>
              <a:lnSpc>
                <a:spcPct val="100000"/>
              </a:lnSpc>
              <a:buNone/>
            </a:pPr>
            <a:r>
              <a:rPr b="0" lang="en-PH" sz="1900" spc="-1" strike="noStrike">
                <a:solidFill>
                  <a:srgbClr val="000000"/>
                </a:solidFill>
                <a:latin typeface="Lato"/>
                <a:ea typeface="DejaVu Sans"/>
              </a:rPr>
              <a:t>hyper-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over</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hyperactive</a:t>
            </a:r>
            <a:endParaRPr b="0" lang="en-PH" sz="1900" spc="-1" strike="noStrike">
              <a:latin typeface="Arial"/>
            </a:endParaRPr>
          </a:p>
          <a:p>
            <a:pPr>
              <a:lnSpc>
                <a:spcPct val="100000"/>
              </a:lnSpc>
              <a:buNone/>
            </a:pPr>
            <a:r>
              <a:rPr b="0" lang="en-PH" sz="1900" spc="-1" strike="noStrike">
                <a:solidFill>
                  <a:srgbClr val="000000"/>
                </a:solidFill>
                <a:latin typeface="Lato"/>
                <a:ea typeface="DejaVu Sans"/>
              </a:rPr>
              <a:t>extra-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beyond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extravagant</a:t>
            </a:r>
            <a:endParaRPr b="0" lang="en-PH" sz="1900" spc="-1" strike="noStrike">
              <a:latin typeface="Arial"/>
            </a:endParaRPr>
          </a:p>
          <a:p>
            <a:pPr>
              <a:lnSpc>
                <a:spcPct val="100000"/>
              </a:lnSpc>
              <a:buNone/>
            </a:pPr>
            <a:r>
              <a:rPr b="0" lang="en-PH" sz="1900" spc="-1" strike="noStrike">
                <a:solidFill>
                  <a:srgbClr val="000000"/>
                </a:solidFill>
                <a:latin typeface="Lato"/>
                <a:ea typeface="DejaVu Sans"/>
              </a:rPr>
              <a:t>auto-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self/same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autobiography</a:t>
            </a:r>
            <a:endParaRPr b="0" lang="en-PH" sz="1900" spc="-1" strike="noStrike">
              <a:latin typeface="Arial"/>
            </a:endParaRPr>
          </a:p>
          <a:p>
            <a:pPr>
              <a:lnSpc>
                <a:spcPct val="100000"/>
              </a:lnSpc>
              <a:buNone/>
            </a:pPr>
            <a:r>
              <a:rPr b="0" lang="en-PH" sz="1900" spc="-1" strike="noStrike">
                <a:solidFill>
                  <a:srgbClr val="000000"/>
                </a:solidFill>
                <a:latin typeface="Lato"/>
                <a:ea typeface="DejaVu Sans"/>
              </a:rPr>
              <a:t>co-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with/together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coauthor</a:t>
            </a:r>
            <a:endParaRPr b="0" lang="en-PH" sz="1900" spc="-1" strike="noStrike">
              <a:latin typeface="Arial"/>
            </a:endParaRPr>
          </a:p>
          <a:p>
            <a:pPr>
              <a:lnSpc>
                <a:spcPct val="100000"/>
              </a:lnSpc>
              <a:buNone/>
            </a:pPr>
            <a:r>
              <a:rPr b="0" lang="en-PH" sz="1900" spc="-1" strike="noStrike">
                <a:solidFill>
                  <a:srgbClr val="000000"/>
                </a:solidFill>
                <a:latin typeface="Lato"/>
                <a:ea typeface="DejaVu Sans"/>
              </a:rPr>
              <a:t>inter-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between/among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intersect</a:t>
            </a:r>
            <a:endParaRPr b="0" lang="en-PH" sz="1900" spc="-1" strike="noStrike">
              <a:latin typeface="Arial"/>
            </a:endParaRPr>
          </a:p>
          <a:p>
            <a:pPr>
              <a:lnSpc>
                <a:spcPct val="100000"/>
              </a:lnSpc>
              <a:buNone/>
            </a:pPr>
            <a:r>
              <a:rPr b="0" lang="en-PH" sz="1900" spc="-1" strike="noStrike">
                <a:solidFill>
                  <a:srgbClr val="000000"/>
                </a:solidFill>
                <a:latin typeface="Lato"/>
                <a:ea typeface="DejaVu Sans"/>
              </a:rPr>
              <a:t>sub-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under/lower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submarine</a:t>
            </a:r>
            <a:endParaRPr b="0" lang="en-PH" sz="1900" spc="-1" strike="noStrike">
              <a:latin typeface="Arial"/>
            </a:endParaRPr>
          </a:p>
          <a:p>
            <a:pPr>
              <a:lnSpc>
                <a:spcPct val="100000"/>
              </a:lnSpc>
              <a:buNone/>
            </a:pPr>
            <a:r>
              <a:rPr b="0" lang="en-PH" sz="1900" spc="-1" strike="noStrike">
                <a:solidFill>
                  <a:srgbClr val="000000"/>
                </a:solidFill>
                <a:latin typeface="Lato"/>
                <a:ea typeface="DejaVu Sans"/>
              </a:rPr>
              <a:t>up-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higher/better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upbeat</a:t>
            </a:r>
            <a:endParaRPr b="0" lang="en-PH" sz="1900" spc="-1" strike="noStrike">
              <a:latin typeface="Arial"/>
            </a:endParaRPr>
          </a:p>
          <a:p>
            <a:pPr>
              <a:lnSpc>
                <a:spcPct val="100000"/>
              </a:lnSpc>
              <a:buNone/>
            </a:pPr>
            <a:r>
              <a:rPr b="0" lang="en-PH" sz="1900" spc="-1" strike="noStrike">
                <a:solidFill>
                  <a:srgbClr val="000000"/>
                </a:solidFill>
                <a:latin typeface="Lato"/>
                <a:ea typeface="DejaVu Sans"/>
              </a:rPr>
              <a:t>tri-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three/every third</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trimester</a:t>
            </a:r>
            <a:endParaRPr b="0" lang="en-PH" sz="1900" spc="-1" strike="noStrike">
              <a:latin typeface="Arial"/>
            </a:endParaRPr>
          </a:p>
          <a:p>
            <a:pPr>
              <a:lnSpc>
                <a:spcPct val="100000"/>
              </a:lnSpc>
              <a:buNone/>
            </a:pPr>
            <a:r>
              <a:rPr b="0" lang="en-PH" sz="1900" spc="-1" strike="noStrike">
                <a:solidFill>
                  <a:srgbClr val="000000"/>
                </a:solidFill>
                <a:latin typeface="Lato"/>
                <a:ea typeface="DejaVu Sans"/>
              </a:rPr>
              <a:t>non-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not/without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nonfiction</a:t>
            </a:r>
            <a:endParaRPr b="0" lang="en-PH" sz="1900" spc="-1" strike="noStrike">
              <a:latin typeface="Arial"/>
            </a:endParaRPr>
          </a:p>
        </p:txBody>
      </p:sp>
      <p:sp>
        <p:nvSpPr>
          <p:cNvPr id="184" name=""/>
          <p:cNvSpPr/>
          <p:nvPr/>
        </p:nvSpPr>
        <p:spPr>
          <a:xfrm>
            <a:off x="1260000" y="1800000"/>
            <a:ext cx="9720000" cy="3780000"/>
          </a:xfrm>
          <a:prstGeom prst="rect">
            <a:avLst/>
          </a:prstGeom>
          <a:noFill/>
          <a:ln w="29160">
            <a:solidFill>
              <a:srgbClr val="3465a4"/>
            </a:solidFill>
            <a:round/>
          </a:ln>
        </p:spPr>
        <p:style>
          <a:lnRef idx="0"/>
          <a:fillRef idx="0"/>
          <a:effectRef idx="0"/>
          <a:fontRef idx="minor"/>
        </p:style>
      </p:sp>
      <p:sp>
        <p:nvSpPr>
          <p:cNvPr id="185" name=""/>
          <p:cNvSpPr/>
          <p:nvPr/>
        </p:nvSpPr>
        <p:spPr>
          <a:xfrm>
            <a:off x="540000" y="366480"/>
            <a:ext cx="10440000" cy="753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300" spc="-1" strike="noStrike">
                <a:solidFill>
                  <a:srgbClr val="000000"/>
                </a:solidFill>
                <a:latin typeface="Lato"/>
                <a:ea typeface="DejaVu Sans"/>
              </a:rPr>
              <a:t>Prosodic Features of Speech, Consonant Blends, and Structural Analysis</a:t>
            </a:r>
            <a:endParaRPr b="0" lang="en-PH" sz="33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6" name=""/>
          <p:cNvSpPr/>
          <p:nvPr/>
        </p:nvSpPr>
        <p:spPr>
          <a:xfrm>
            <a:off x="1906560" y="2160000"/>
            <a:ext cx="9756720" cy="34192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900" spc="-1" strike="noStrike">
                <a:solidFill>
                  <a:srgbClr val="000000"/>
                </a:solidFill>
                <a:latin typeface="Lato"/>
                <a:ea typeface="DejaVu Sans"/>
              </a:rPr>
              <a:t>Suffix </a:t>
            </a:r>
            <a:r>
              <a:rPr b="1" lang="en-PH" sz="1900" spc="-1" strike="noStrike">
                <a:solidFill>
                  <a:srgbClr val="000000"/>
                </a:solidFill>
                <a:latin typeface="Lato"/>
                <a:ea typeface="DejaVu Sans"/>
              </a:rPr>
              <a:t>	</a:t>
            </a:r>
            <a:r>
              <a:rPr b="1" lang="en-PH" sz="1900" spc="-1" strike="noStrike">
                <a:solidFill>
                  <a:srgbClr val="000000"/>
                </a:solidFill>
                <a:latin typeface="Lato"/>
                <a:ea typeface="DejaVu Sans"/>
              </a:rPr>
              <a:t>	</a:t>
            </a:r>
            <a:r>
              <a:rPr b="1" lang="en-PH" sz="1900" spc="-1" strike="noStrike">
                <a:solidFill>
                  <a:srgbClr val="000000"/>
                </a:solidFill>
                <a:latin typeface="Lato"/>
                <a:ea typeface="DejaVu Sans"/>
              </a:rPr>
              <a:t>	</a:t>
            </a:r>
            <a:r>
              <a:rPr b="1" lang="en-PH" sz="1900" spc="-1" strike="noStrike">
                <a:solidFill>
                  <a:srgbClr val="000000"/>
                </a:solidFill>
                <a:latin typeface="Lato"/>
                <a:ea typeface="DejaVu Sans"/>
              </a:rPr>
              <a:t>	</a:t>
            </a:r>
            <a:r>
              <a:rPr b="1" lang="en-PH" sz="1900" spc="-1" strike="noStrike">
                <a:solidFill>
                  <a:srgbClr val="000000"/>
                </a:solidFill>
                <a:latin typeface="Lato"/>
                <a:ea typeface="DejaVu Sans"/>
              </a:rPr>
              <a:t>	</a:t>
            </a:r>
            <a:r>
              <a:rPr b="1" lang="en-PH" sz="1900" spc="-1" strike="noStrike">
                <a:solidFill>
                  <a:srgbClr val="000000"/>
                </a:solidFill>
                <a:latin typeface="Lato"/>
                <a:ea typeface="DejaVu Sans"/>
              </a:rPr>
              <a:t>	</a:t>
            </a:r>
            <a:r>
              <a:rPr b="1" lang="en-PH" sz="1900" spc="-1" strike="noStrike">
                <a:solidFill>
                  <a:srgbClr val="000000"/>
                </a:solidFill>
                <a:latin typeface="Lato"/>
                <a:ea typeface="DejaVu Sans"/>
              </a:rPr>
              <a:t>	</a:t>
            </a:r>
            <a:r>
              <a:rPr b="1" lang="en-PH" sz="1900" spc="-1" strike="noStrike">
                <a:solidFill>
                  <a:srgbClr val="000000"/>
                </a:solidFill>
                <a:latin typeface="Lato"/>
                <a:ea typeface="DejaVu Sans"/>
              </a:rPr>
              <a:t>Meaning</a:t>
            </a:r>
            <a:r>
              <a:rPr b="1" lang="en-PH" sz="1900" spc="-1" strike="noStrike">
                <a:solidFill>
                  <a:srgbClr val="000000"/>
                </a:solidFill>
                <a:latin typeface="Lato"/>
                <a:ea typeface="DejaVu Sans"/>
              </a:rPr>
              <a:t>	</a:t>
            </a:r>
            <a:r>
              <a:rPr b="1" lang="en-PH" sz="1900" spc="-1" strike="noStrike">
                <a:solidFill>
                  <a:srgbClr val="000000"/>
                </a:solidFill>
                <a:latin typeface="Lato"/>
                <a:ea typeface="DejaVu Sans"/>
              </a:rPr>
              <a:t>	</a:t>
            </a:r>
            <a:r>
              <a:rPr b="1" lang="en-PH" sz="1900" spc="-1" strike="noStrike">
                <a:solidFill>
                  <a:srgbClr val="000000"/>
                </a:solidFill>
                <a:latin typeface="Lato"/>
                <a:ea typeface="DejaVu Sans"/>
              </a:rPr>
              <a:t>	</a:t>
            </a:r>
            <a:r>
              <a:rPr b="1" lang="en-PH" sz="1900" spc="-1" strike="noStrike">
                <a:solidFill>
                  <a:srgbClr val="000000"/>
                </a:solidFill>
                <a:latin typeface="Lato"/>
                <a:ea typeface="DejaVu Sans"/>
              </a:rPr>
              <a:t>	</a:t>
            </a:r>
            <a:r>
              <a:rPr b="1" lang="en-PH" sz="1900" spc="-1" strike="noStrike">
                <a:solidFill>
                  <a:srgbClr val="000000"/>
                </a:solidFill>
                <a:latin typeface="Lato"/>
                <a:ea typeface="DejaVu Sans"/>
              </a:rPr>
              <a:t>	</a:t>
            </a:r>
            <a:r>
              <a:rPr b="1" lang="en-PH" sz="1900" spc="-1" strike="noStrike">
                <a:solidFill>
                  <a:srgbClr val="000000"/>
                </a:solidFill>
                <a:latin typeface="Lato"/>
                <a:ea typeface="DejaVu Sans"/>
              </a:rPr>
              <a:t>Example</a:t>
            </a:r>
            <a:endParaRPr b="0" lang="en-PH" sz="1900" spc="-1" strike="noStrike">
              <a:latin typeface="Arial"/>
            </a:endParaRPr>
          </a:p>
          <a:p>
            <a:pPr>
              <a:lnSpc>
                <a:spcPct val="100000"/>
              </a:lnSpc>
              <a:buNone/>
            </a:pPr>
            <a:r>
              <a:rPr b="0" lang="en-PH" sz="1900" spc="-1" strike="noStrike">
                <a:solidFill>
                  <a:srgbClr val="000000"/>
                </a:solidFill>
                <a:latin typeface="Lato"/>
                <a:ea typeface="DejaVu Sans"/>
              </a:rPr>
              <a:t>-age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action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pilgrimage</a:t>
            </a:r>
            <a:endParaRPr b="0" lang="en-PH" sz="1900" spc="-1" strike="noStrike">
              <a:latin typeface="Arial"/>
            </a:endParaRPr>
          </a:p>
          <a:p>
            <a:pPr>
              <a:lnSpc>
                <a:spcPct val="100000"/>
              </a:lnSpc>
              <a:buNone/>
            </a:pPr>
            <a:r>
              <a:rPr b="0" lang="en-PH" sz="1900" spc="-1" strike="noStrike">
                <a:solidFill>
                  <a:srgbClr val="000000"/>
                </a:solidFill>
                <a:latin typeface="Lato"/>
                <a:ea typeface="DejaVu Sans"/>
              </a:rPr>
              <a:t>-ant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a person who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applicant</a:t>
            </a:r>
            <a:endParaRPr b="0" lang="en-PH" sz="1900" spc="-1" strike="noStrike">
              <a:latin typeface="Arial"/>
            </a:endParaRPr>
          </a:p>
          <a:p>
            <a:pPr>
              <a:lnSpc>
                <a:spcPct val="100000"/>
              </a:lnSpc>
              <a:buNone/>
            </a:pPr>
            <a:r>
              <a:rPr b="0" lang="en-PH" sz="1900" spc="-1" strike="noStrike">
                <a:solidFill>
                  <a:srgbClr val="000000"/>
                </a:solidFill>
                <a:latin typeface="Lato"/>
                <a:ea typeface="DejaVu Sans"/>
              </a:rPr>
              <a:t>-ation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action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creation</a:t>
            </a:r>
            <a:endParaRPr b="0" lang="en-PH" sz="1900" spc="-1" strike="noStrike">
              <a:latin typeface="Arial"/>
            </a:endParaRPr>
          </a:p>
          <a:p>
            <a:pPr>
              <a:lnSpc>
                <a:spcPct val="100000"/>
              </a:lnSpc>
              <a:buNone/>
            </a:pPr>
            <a:r>
              <a:rPr b="0" lang="en-PH" sz="1900" spc="-1" strike="noStrike">
                <a:solidFill>
                  <a:srgbClr val="000000"/>
                </a:solidFill>
                <a:latin typeface="Lato"/>
                <a:ea typeface="DejaVu Sans"/>
              </a:rPr>
              <a:t>-dom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condition/state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freedom</a:t>
            </a:r>
            <a:endParaRPr b="0" lang="en-PH" sz="1900" spc="-1" strike="noStrike">
              <a:latin typeface="Arial"/>
            </a:endParaRPr>
          </a:p>
          <a:p>
            <a:pPr>
              <a:lnSpc>
                <a:spcPct val="100000"/>
              </a:lnSpc>
              <a:buNone/>
            </a:pPr>
            <a:r>
              <a:rPr b="0" lang="en-PH" sz="1900" spc="-1" strike="noStrike">
                <a:solidFill>
                  <a:srgbClr val="000000"/>
                </a:solidFill>
                <a:latin typeface="Lato"/>
                <a:ea typeface="DejaVu Sans"/>
              </a:rPr>
              <a:t>-est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most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funniest</a:t>
            </a:r>
            <a:endParaRPr b="0" lang="en-PH" sz="1900" spc="-1" strike="noStrike">
              <a:latin typeface="Arial"/>
            </a:endParaRPr>
          </a:p>
          <a:p>
            <a:pPr>
              <a:lnSpc>
                <a:spcPct val="100000"/>
              </a:lnSpc>
              <a:buNone/>
            </a:pPr>
            <a:r>
              <a:rPr b="0" lang="en-PH" sz="1900" spc="-1" strike="noStrike">
                <a:solidFill>
                  <a:srgbClr val="000000"/>
                </a:solidFill>
                <a:latin typeface="Lato"/>
                <a:ea typeface="DejaVu Sans"/>
              </a:rPr>
              <a:t>-ful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full of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thankful</a:t>
            </a:r>
            <a:endParaRPr b="0" lang="en-PH" sz="1900" spc="-1" strike="noStrike">
              <a:latin typeface="Arial"/>
            </a:endParaRPr>
          </a:p>
          <a:p>
            <a:pPr>
              <a:lnSpc>
                <a:spcPct val="100000"/>
              </a:lnSpc>
              <a:buNone/>
            </a:pPr>
            <a:r>
              <a:rPr b="0" lang="en-PH" sz="1900" spc="-1" strike="noStrike">
                <a:solidFill>
                  <a:srgbClr val="000000"/>
                </a:solidFill>
                <a:latin typeface="Lato"/>
                <a:ea typeface="DejaVu Sans"/>
              </a:rPr>
              <a:t>-ily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manner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steadily</a:t>
            </a:r>
            <a:endParaRPr b="0" lang="en-PH" sz="1900" spc="-1" strike="noStrike">
              <a:latin typeface="Arial"/>
            </a:endParaRPr>
          </a:p>
          <a:p>
            <a:pPr>
              <a:lnSpc>
                <a:spcPct val="100000"/>
              </a:lnSpc>
              <a:buNone/>
            </a:pPr>
            <a:r>
              <a:rPr b="0" lang="en-PH" sz="1900" spc="-1" strike="noStrike">
                <a:solidFill>
                  <a:srgbClr val="000000"/>
                </a:solidFill>
                <a:latin typeface="Lato"/>
                <a:ea typeface="DejaVu Sans"/>
              </a:rPr>
              <a:t>-less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without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waterless</a:t>
            </a:r>
            <a:endParaRPr b="0" lang="en-PH" sz="1900" spc="-1" strike="noStrike">
              <a:latin typeface="Arial"/>
            </a:endParaRPr>
          </a:p>
          <a:p>
            <a:pPr>
              <a:lnSpc>
                <a:spcPct val="100000"/>
              </a:lnSpc>
              <a:buNone/>
            </a:pPr>
            <a:r>
              <a:rPr b="0" lang="en-PH" sz="1900" spc="-1" strike="noStrike">
                <a:solidFill>
                  <a:srgbClr val="000000"/>
                </a:solidFill>
                <a:latin typeface="Lato"/>
                <a:ea typeface="DejaVu Sans"/>
              </a:rPr>
              <a:t>-or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a person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inventor</a:t>
            </a:r>
            <a:endParaRPr b="0" lang="en-PH" sz="1900" spc="-1" strike="noStrike">
              <a:latin typeface="Arial"/>
            </a:endParaRPr>
          </a:p>
        </p:txBody>
      </p:sp>
      <p:sp>
        <p:nvSpPr>
          <p:cNvPr id="187" name=""/>
          <p:cNvSpPr/>
          <p:nvPr/>
        </p:nvSpPr>
        <p:spPr>
          <a:xfrm>
            <a:off x="1260000" y="1800000"/>
            <a:ext cx="9720000" cy="3780000"/>
          </a:xfrm>
          <a:prstGeom prst="rect">
            <a:avLst/>
          </a:prstGeom>
          <a:noFill/>
          <a:ln w="29160">
            <a:solidFill>
              <a:srgbClr val="3465a4"/>
            </a:solidFill>
            <a:round/>
          </a:ln>
        </p:spPr>
        <p:style>
          <a:lnRef idx="0"/>
          <a:fillRef idx="0"/>
          <a:effectRef idx="0"/>
          <a:fontRef idx="minor"/>
        </p:style>
      </p:sp>
      <p:sp>
        <p:nvSpPr>
          <p:cNvPr id="188" name=""/>
          <p:cNvSpPr/>
          <p:nvPr/>
        </p:nvSpPr>
        <p:spPr>
          <a:xfrm>
            <a:off x="540000" y="398520"/>
            <a:ext cx="10440000" cy="753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300" spc="-1" strike="noStrike">
                <a:solidFill>
                  <a:srgbClr val="000000"/>
                </a:solidFill>
                <a:latin typeface="Lato"/>
                <a:ea typeface="DejaVu Sans"/>
              </a:rPr>
              <a:t>Prosodic Features of Speech, Consonant Blends, and Structural Analysis</a:t>
            </a:r>
            <a:endParaRPr b="0" lang="en-PH" sz="33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9" name=""/>
          <p:cNvSpPr/>
          <p:nvPr/>
        </p:nvSpPr>
        <p:spPr>
          <a:xfrm>
            <a:off x="936000" y="1908360"/>
            <a:ext cx="10223280" cy="4669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î„éþ"/>
              </a:rPr>
              <a:t>Complete the sentences by the correct prefix in the blank space.</a:t>
            </a:r>
            <a:endParaRPr b="0" lang="en-PH" sz="1800" spc="-1" strike="noStrike">
              <a:latin typeface="Arial"/>
            </a:endParaRPr>
          </a:p>
        </p:txBody>
      </p:sp>
      <p:sp>
        <p:nvSpPr>
          <p:cNvPr id="190" name=""/>
          <p:cNvSpPr/>
          <p:nvPr/>
        </p:nvSpPr>
        <p:spPr>
          <a:xfrm>
            <a:off x="972000" y="2376000"/>
            <a:ext cx="9143280" cy="13150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1. I just can’t believe it! The story is _____ believable!</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2. No, that answer is _____ correct. It is wrong.</a:t>
            </a:r>
            <a:endParaRPr b="0" lang="en-PH" sz="1800" spc="-1" strike="noStrike">
              <a:latin typeface="Arial"/>
            </a:endParaRPr>
          </a:p>
        </p:txBody>
      </p:sp>
      <p:sp>
        <p:nvSpPr>
          <p:cNvPr id="191" name=""/>
          <p:cNvSpPr/>
          <p:nvPr/>
        </p:nvSpPr>
        <p:spPr>
          <a:xfrm>
            <a:off x="972000" y="3292920"/>
            <a:ext cx="10727280" cy="702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î„éþ"/>
              </a:rPr>
              <a:t>Complete the correct suffix in the blank space. </a:t>
            </a:r>
            <a:endParaRPr b="0" lang="en-PH" sz="1800" spc="-1" strike="noStrike">
              <a:latin typeface="Arial"/>
            </a:endParaRPr>
          </a:p>
        </p:txBody>
      </p:sp>
      <p:sp>
        <p:nvSpPr>
          <p:cNvPr id="192" name=""/>
          <p:cNvSpPr/>
          <p:nvPr/>
        </p:nvSpPr>
        <p:spPr>
          <a:xfrm>
            <a:off x="979200" y="3763800"/>
            <a:ext cx="10000080" cy="16214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1. Jason writes a lot of lists, so he always remembers what he has to do. He never forgets! But         Melanie cannot remember anything! She’s very forget _____.</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2. I teach science in big a university. I am a physics teach _____.</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3. Sir Alan is King Richard’s best knight. He is brave and strong. He is the most important knight       in Richard’s whole king _____.</a:t>
            </a:r>
            <a:endParaRPr b="0" lang="en-PH" sz="1800" spc="-1" strike="noStrike">
              <a:latin typeface="Arial"/>
            </a:endParaRPr>
          </a:p>
        </p:txBody>
      </p:sp>
      <p:sp>
        <p:nvSpPr>
          <p:cNvPr id="193" name=""/>
          <p:cNvSpPr/>
          <p:nvPr/>
        </p:nvSpPr>
        <p:spPr>
          <a:xfrm>
            <a:off x="540000" y="504000"/>
            <a:ext cx="10440000" cy="753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300" spc="-1" strike="noStrike">
                <a:solidFill>
                  <a:srgbClr val="000000"/>
                </a:solidFill>
                <a:latin typeface="Lato"/>
                <a:ea typeface="DejaVu Sans"/>
              </a:rPr>
              <a:t>Prosodic Features of Speech, Consonant Blends, and Structural Analysis</a:t>
            </a:r>
            <a:endParaRPr b="0" lang="en-PH" sz="33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4" name=""/>
          <p:cNvSpPr/>
          <p:nvPr/>
        </p:nvSpPr>
        <p:spPr>
          <a:xfrm>
            <a:off x="720000" y="398520"/>
            <a:ext cx="10440000" cy="753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300" spc="-1" strike="noStrike">
                <a:solidFill>
                  <a:srgbClr val="000000"/>
                </a:solidFill>
                <a:latin typeface="Lato"/>
                <a:ea typeface="DejaVu Sans"/>
              </a:rPr>
              <a:t>Prosodic Features of Speech, Consonant Blends, and Structural Analysis</a:t>
            </a:r>
            <a:endParaRPr b="0" lang="en-PH" sz="3300" spc="-1" strike="noStrike">
              <a:latin typeface="Arial"/>
            </a:endParaRPr>
          </a:p>
        </p:txBody>
      </p:sp>
      <p:sp>
        <p:nvSpPr>
          <p:cNvPr id="195" name=""/>
          <p:cNvSpPr/>
          <p:nvPr/>
        </p:nvSpPr>
        <p:spPr>
          <a:xfrm>
            <a:off x="936000" y="2232360"/>
            <a:ext cx="10223280" cy="4669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î„éþ"/>
              </a:rPr>
              <a:t>Complete the sentences by the correct prefix in the blank space.</a:t>
            </a:r>
            <a:endParaRPr b="0" lang="en-PH" sz="1800" spc="-1" strike="noStrike">
              <a:latin typeface="Arial"/>
            </a:endParaRPr>
          </a:p>
        </p:txBody>
      </p:sp>
      <p:sp>
        <p:nvSpPr>
          <p:cNvPr id="196" name=""/>
          <p:cNvSpPr/>
          <p:nvPr/>
        </p:nvSpPr>
        <p:spPr>
          <a:xfrm>
            <a:off x="972000" y="2700000"/>
            <a:ext cx="9143280" cy="13150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1. I just can’t believe it! The story is _____ believable!</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2. No, that answer is _____ correct. It is wrong.</a:t>
            </a:r>
            <a:endParaRPr b="0" lang="en-PH" sz="1800" spc="-1" strike="noStrike">
              <a:latin typeface="Arial"/>
            </a:endParaRPr>
          </a:p>
        </p:txBody>
      </p:sp>
      <p:sp>
        <p:nvSpPr>
          <p:cNvPr id="197" name=""/>
          <p:cNvSpPr/>
          <p:nvPr/>
        </p:nvSpPr>
        <p:spPr>
          <a:xfrm>
            <a:off x="972000" y="3544920"/>
            <a:ext cx="10727280" cy="702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î„éþ"/>
              </a:rPr>
              <a:t>Complete the correct suffix in the blank space. </a:t>
            </a:r>
            <a:endParaRPr b="0" lang="en-PH" sz="1800" spc="-1" strike="noStrike">
              <a:latin typeface="Arial"/>
            </a:endParaRPr>
          </a:p>
        </p:txBody>
      </p:sp>
      <p:sp>
        <p:nvSpPr>
          <p:cNvPr id="198" name=""/>
          <p:cNvSpPr/>
          <p:nvPr/>
        </p:nvSpPr>
        <p:spPr>
          <a:xfrm>
            <a:off x="979200" y="3979800"/>
            <a:ext cx="10000080" cy="16214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1. Jason writes a lot of lists, so he always remembers what he has to do. He never forgets! But         Melanie cannot remember anything! She’s very forget _____.</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2. I teach science in big a university. I am a physics teach _____.</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3. Sir Alan is King Richard’s best knight. He is brave and strong. He is the most important knight       in Richard’s whole king _____.</a:t>
            </a:r>
            <a:endParaRPr b="0" lang="en-PH" sz="1800" spc="-1" strike="noStrike">
              <a:latin typeface="Arial"/>
            </a:endParaRPr>
          </a:p>
        </p:txBody>
      </p:sp>
      <p:sp>
        <p:nvSpPr>
          <p:cNvPr id="199" name=""/>
          <p:cNvSpPr/>
          <p:nvPr/>
        </p:nvSpPr>
        <p:spPr>
          <a:xfrm>
            <a:off x="4752000" y="1620000"/>
            <a:ext cx="3239280" cy="3456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200" spc="-1" strike="noStrike">
                <a:solidFill>
                  <a:srgbClr val="c9211e"/>
                </a:solidFill>
                <a:latin typeface="Arial"/>
                <a:ea typeface="DejaVu Sans"/>
              </a:rPr>
              <a:t>ANSWER KEY</a:t>
            </a:r>
            <a:endParaRPr b="0" lang="en-PH" sz="2200" spc="-1" strike="noStrike">
              <a:latin typeface="Arial"/>
            </a:endParaRPr>
          </a:p>
        </p:txBody>
      </p:sp>
      <p:sp>
        <p:nvSpPr>
          <p:cNvPr id="200" name=""/>
          <p:cNvSpPr/>
          <p:nvPr/>
        </p:nvSpPr>
        <p:spPr>
          <a:xfrm>
            <a:off x="4752000" y="2699280"/>
            <a:ext cx="2159280" cy="396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un</a:t>
            </a:r>
            <a:endParaRPr b="0" lang="en-PH" sz="1800" spc="-1" strike="noStrike">
              <a:latin typeface="Arial"/>
            </a:endParaRPr>
          </a:p>
        </p:txBody>
      </p:sp>
      <p:sp>
        <p:nvSpPr>
          <p:cNvPr id="201" name=""/>
          <p:cNvSpPr/>
          <p:nvPr/>
        </p:nvSpPr>
        <p:spPr>
          <a:xfrm>
            <a:off x="3240000" y="2987280"/>
            <a:ext cx="2159280" cy="396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in</a:t>
            </a:r>
            <a:endParaRPr b="0" lang="en-PH" sz="1800" spc="-1" strike="noStrike">
              <a:latin typeface="Arial"/>
            </a:endParaRPr>
          </a:p>
        </p:txBody>
      </p:sp>
      <p:sp>
        <p:nvSpPr>
          <p:cNvPr id="202" name=""/>
          <p:cNvSpPr/>
          <p:nvPr/>
        </p:nvSpPr>
        <p:spPr>
          <a:xfrm>
            <a:off x="6840000" y="4247280"/>
            <a:ext cx="2339280" cy="396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ful</a:t>
            </a:r>
            <a:endParaRPr b="0" lang="en-PH" sz="1800" spc="-1" strike="noStrike">
              <a:latin typeface="Arial"/>
            </a:endParaRPr>
          </a:p>
        </p:txBody>
      </p:sp>
      <p:sp>
        <p:nvSpPr>
          <p:cNvPr id="203" name=""/>
          <p:cNvSpPr/>
          <p:nvPr/>
        </p:nvSpPr>
        <p:spPr>
          <a:xfrm>
            <a:off x="6984000" y="4536000"/>
            <a:ext cx="2879280" cy="396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er</a:t>
            </a:r>
            <a:endParaRPr b="0" lang="en-PH" sz="1800" spc="-1" strike="noStrike">
              <a:latin typeface="Arial"/>
            </a:endParaRPr>
          </a:p>
        </p:txBody>
      </p:sp>
      <p:sp>
        <p:nvSpPr>
          <p:cNvPr id="204" name=""/>
          <p:cNvSpPr/>
          <p:nvPr/>
        </p:nvSpPr>
        <p:spPr>
          <a:xfrm>
            <a:off x="3708000" y="5097240"/>
            <a:ext cx="1619280" cy="396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dom</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
          <p:cNvSpPr/>
          <p:nvPr/>
        </p:nvSpPr>
        <p:spPr>
          <a:xfrm>
            <a:off x="4104000" y="2784600"/>
            <a:ext cx="7733880" cy="2573280"/>
          </a:xfrm>
          <a:prstGeom prst="rect">
            <a:avLst/>
          </a:prstGeom>
          <a:noFill/>
          <a:ln w="0">
            <a:noFill/>
          </a:ln>
        </p:spPr>
        <p:style>
          <a:lnRef idx="0"/>
          <a:fillRef idx="0"/>
          <a:effectRef idx="0"/>
          <a:fontRef idx="minor"/>
        </p:style>
      </p:sp>
      <p:sp>
        <p:nvSpPr>
          <p:cNvPr id="129" name=""/>
          <p:cNvSpPr/>
          <p:nvPr/>
        </p:nvSpPr>
        <p:spPr>
          <a:xfrm>
            <a:off x="3960000" y="2784600"/>
            <a:ext cx="7733880" cy="2573280"/>
          </a:xfrm>
          <a:prstGeom prst="rect">
            <a:avLst/>
          </a:prstGeom>
          <a:noFill/>
          <a:ln w="0">
            <a:noFill/>
          </a:ln>
        </p:spPr>
        <p:style>
          <a:lnRef idx="0"/>
          <a:fillRef idx="0"/>
          <a:effectRef idx="0"/>
          <a:fontRef idx="minor"/>
        </p:style>
      </p:sp>
      <p:sp>
        <p:nvSpPr>
          <p:cNvPr id="130" name=""/>
          <p:cNvSpPr/>
          <p:nvPr/>
        </p:nvSpPr>
        <p:spPr>
          <a:xfrm>
            <a:off x="3601440" y="397800"/>
            <a:ext cx="8589960" cy="861480"/>
          </a:xfrm>
          <a:prstGeom prst="rect">
            <a:avLst/>
          </a:prstGeom>
          <a:noFill/>
          <a:ln w="0">
            <a:noFill/>
          </a:ln>
        </p:spPr>
        <p:style>
          <a:lnRef idx="0"/>
          <a:fillRef idx="0"/>
          <a:effectRef idx="0"/>
          <a:fontRef idx="minor"/>
        </p:style>
      </p:sp>
      <p:sp>
        <p:nvSpPr>
          <p:cNvPr id="131" name=""/>
          <p:cNvSpPr/>
          <p:nvPr/>
        </p:nvSpPr>
        <p:spPr>
          <a:xfrm>
            <a:off x="3528000" y="2842920"/>
            <a:ext cx="8589960" cy="861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ffffff"/>
                </a:solidFill>
                <a:latin typeface="Lato"/>
                <a:ea typeface="DejaVu Sans"/>
              </a:rPr>
              <a:t>Comparison-and-Contrast in Paragraphs and Writing One</a:t>
            </a:r>
            <a:endParaRPr b="0" lang="en-PH" sz="3600" spc="-1" strike="noStrike">
              <a:latin typeface="Arial"/>
            </a:endParaRPr>
          </a:p>
        </p:txBody>
      </p:sp>
      <p:sp>
        <p:nvSpPr>
          <p:cNvPr id="132" name=""/>
          <p:cNvSpPr/>
          <p:nvPr/>
        </p:nvSpPr>
        <p:spPr>
          <a:xfrm>
            <a:off x="1260000" y="361800"/>
            <a:ext cx="9179280" cy="753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600" spc="-1" strike="noStrike">
                <a:solidFill>
                  <a:srgbClr val="000000"/>
                </a:solidFill>
                <a:latin typeface="Lato"/>
                <a:ea typeface="DejaVu Sans"/>
              </a:rPr>
              <a:t>Prosodic Features of Speech, Consonant Blends, and Structural Analysis</a:t>
            </a:r>
            <a:endParaRPr b="0" lang="en-PH" sz="2600" spc="-1" strike="noStrike">
              <a:latin typeface="Arial"/>
            </a:endParaRPr>
          </a:p>
        </p:txBody>
      </p:sp>
      <p:pic>
        <p:nvPicPr>
          <p:cNvPr id="133" name="" descr=""/>
          <p:cNvPicPr/>
          <p:nvPr/>
        </p:nvPicPr>
        <p:blipFill>
          <a:blip r:embed="rId1"/>
          <a:stretch/>
        </p:blipFill>
        <p:spPr>
          <a:xfrm>
            <a:off x="2844000" y="1620000"/>
            <a:ext cx="6479280" cy="4473000"/>
          </a:xfrm>
          <a:prstGeom prst="rect">
            <a:avLst/>
          </a:prstGeom>
          <a:ln w="0">
            <a:noFill/>
          </a:ln>
        </p:spPr>
      </p:pic>
      <p:sp>
        <p:nvSpPr>
          <p:cNvPr id="134" name=""/>
          <p:cNvSpPr/>
          <p:nvPr/>
        </p:nvSpPr>
        <p:spPr>
          <a:xfrm>
            <a:off x="3960000" y="1296000"/>
            <a:ext cx="4391280" cy="1008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What words can you find in this puzzle?</a:t>
            </a:r>
            <a:endParaRPr b="0" lang="en-PH" sz="1800" spc="-1" strike="noStrike">
              <a:latin typeface="Arial"/>
            </a:endParaRPr>
          </a:p>
          <a:p>
            <a:pPr>
              <a:lnSpc>
                <a:spcPct val="100000"/>
              </a:lnSpc>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
          <p:cNvSpPr/>
          <p:nvPr/>
        </p:nvSpPr>
        <p:spPr>
          <a:xfrm>
            <a:off x="720000" y="1872000"/>
            <a:ext cx="10619280" cy="11718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Pitch</a:t>
            </a:r>
            <a:r>
              <a:rPr b="0" lang="en-PH" sz="1800" spc="-1" strike="noStrike">
                <a:solidFill>
                  <a:srgbClr val="000000"/>
                </a:solidFill>
                <a:latin typeface="Lato"/>
                <a:ea typeface="DejaVu Sans"/>
              </a:rPr>
              <a:t> is the highness and lowness of your voice. We use pitch to express our emotions and attitude through a change in our intonation, or the tone of our voice. In order also to express stress, or make certain syllables longer and louder, we use pitch.</a:t>
            </a:r>
            <a:endParaRPr b="0" lang="en-PH" sz="1800" spc="-1" strike="noStrike">
              <a:latin typeface="Arial"/>
            </a:endParaRPr>
          </a:p>
        </p:txBody>
      </p:sp>
      <p:sp>
        <p:nvSpPr>
          <p:cNvPr id="136" name=""/>
          <p:cNvSpPr/>
          <p:nvPr/>
        </p:nvSpPr>
        <p:spPr>
          <a:xfrm>
            <a:off x="2700000" y="3168000"/>
            <a:ext cx="7138080" cy="7333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Oh, my! I can hardly believe what you have done to me!</a:t>
            </a:r>
            <a:endParaRPr b="0" lang="en-PH" sz="1800" spc="-1" strike="noStrike">
              <a:latin typeface="Arial"/>
            </a:endParaRPr>
          </a:p>
        </p:txBody>
      </p:sp>
      <p:sp>
        <p:nvSpPr>
          <p:cNvPr id="137" name=""/>
          <p:cNvSpPr/>
          <p:nvPr/>
        </p:nvSpPr>
        <p:spPr>
          <a:xfrm>
            <a:off x="684720" y="3888000"/>
            <a:ext cx="10654560" cy="13150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sentence has exclamation marks that signify an emotion. Your pitch also raises as you emphasize the exclamation marks.</a:t>
            </a:r>
            <a:endParaRPr b="0" lang="en-PH" sz="1800" spc="-1" strike="noStrike">
              <a:latin typeface="Arial"/>
            </a:endParaRPr>
          </a:p>
        </p:txBody>
      </p:sp>
      <p:sp>
        <p:nvSpPr>
          <p:cNvPr id="138" name=""/>
          <p:cNvSpPr/>
          <p:nvPr/>
        </p:nvSpPr>
        <p:spPr>
          <a:xfrm>
            <a:off x="720720" y="4858560"/>
            <a:ext cx="10618560" cy="10087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Intonation</a:t>
            </a:r>
            <a:r>
              <a:rPr b="0" lang="en-PH" sz="1800" spc="-1" strike="noStrike">
                <a:solidFill>
                  <a:srgbClr val="000000"/>
                </a:solidFill>
                <a:latin typeface="Lato"/>
                <a:ea typeface="DejaVu Sans"/>
              </a:rPr>
              <a:t> describes how the voice rises and falls in speech. There are two kinds: falling intonation and rising intonation.</a:t>
            </a:r>
            <a:endParaRPr b="0" lang="en-PH" sz="1800" spc="-1" strike="noStrike">
              <a:latin typeface="Arial"/>
            </a:endParaRPr>
          </a:p>
        </p:txBody>
      </p:sp>
      <p:sp>
        <p:nvSpPr>
          <p:cNvPr id="139" name=""/>
          <p:cNvSpPr/>
          <p:nvPr/>
        </p:nvSpPr>
        <p:spPr>
          <a:xfrm>
            <a:off x="720000" y="461880"/>
            <a:ext cx="10440000" cy="753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200" spc="-1" strike="noStrike">
                <a:solidFill>
                  <a:srgbClr val="000000"/>
                </a:solidFill>
                <a:latin typeface="Lato"/>
                <a:ea typeface="DejaVu Sans"/>
              </a:rPr>
              <a:t>Prosodic Features of Speech, Consonant Blends, and Structural Analysis</a:t>
            </a:r>
            <a:endParaRPr b="0" lang="en-PH" sz="32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
          <p:cNvSpPr/>
          <p:nvPr/>
        </p:nvSpPr>
        <p:spPr>
          <a:xfrm>
            <a:off x="792000" y="1767960"/>
            <a:ext cx="10619280" cy="13150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a. </a:t>
            </a:r>
            <a:r>
              <a:rPr b="1" lang="en-PH" sz="1800" spc="-1" strike="noStrike">
                <a:solidFill>
                  <a:srgbClr val="000000"/>
                </a:solidFill>
                <a:latin typeface="Lato"/>
                <a:ea typeface="DejaVu Sans"/>
              </a:rPr>
              <a:t>Falling intonation</a:t>
            </a:r>
            <a:r>
              <a:rPr b="0" lang="en-PH" sz="1800" spc="-1" strike="noStrike">
                <a:solidFill>
                  <a:srgbClr val="000000"/>
                </a:solidFill>
                <a:latin typeface="Lato"/>
                <a:ea typeface="DejaVu Sans"/>
              </a:rPr>
              <a:t> </a:t>
            </a:r>
            <a:r>
              <a:rPr b="0" lang="en-PH" sz="1800" spc="-1" strike="noStrike">
                <a:solidFill>
                  <a:srgbClr val="000000"/>
                </a:solidFill>
                <a:latin typeface="Lato"/>
                <a:ea typeface="€î„éþ"/>
              </a:rPr>
              <a:t>– describes how the voice falls on the fi nal stressed syllable of a phrase or a                                              group of words. Falling intonation is very common in wh- questions.</a:t>
            </a:r>
            <a:endParaRPr b="0" lang="en-PH" sz="1800" spc="-1" strike="noStrike">
              <a:latin typeface="Arial"/>
            </a:endParaRPr>
          </a:p>
        </p:txBody>
      </p:sp>
      <p:sp>
        <p:nvSpPr>
          <p:cNvPr id="141" name=""/>
          <p:cNvSpPr/>
          <p:nvPr/>
        </p:nvSpPr>
        <p:spPr>
          <a:xfrm>
            <a:off x="1049400" y="2644920"/>
            <a:ext cx="2261880" cy="702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Example:</a:t>
            </a:r>
            <a:endParaRPr b="0" lang="en-PH" sz="1800" spc="-1" strike="noStrike">
              <a:latin typeface="Arial"/>
            </a:endParaRPr>
          </a:p>
        </p:txBody>
      </p:sp>
      <p:pic>
        <p:nvPicPr>
          <p:cNvPr id="142" name="" descr=""/>
          <p:cNvPicPr/>
          <p:nvPr/>
        </p:nvPicPr>
        <p:blipFill>
          <a:blip r:embed="rId1"/>
          <a:stretch/>
        </p:blipFill>
        <p:spPr>
          <a:xfrm>
            <a:off x="1015560" y="3059640"/>
            <a:ext cx="3807720" cy="745920"/>
          </a:xfrm>
          <a:prstGeom prst="rect">
            <a:avLst/>
          </a:prstGeom>
          <a:ln w="0">
            <a:noFill/>
          </a:ln>
        </p:spPr>
      </p:pic>
      <p:sp>
        <p:nvSpPr>
          <p:cNvPr id="143" name=""/>
          <p:cNvSpPr/>
          <p:nvPr/>
        </p:nvSpPr>
        <p:spPr>
          <a:xfrm>
            <a:off x="1044000" y="3996000"/>
            <a:ext cx="10511280" cy="10087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Note: We also use falling intonation when we say something definite, or when we want to be very                   clear about something:</a:t>
            </a:r>
            <a:endParaRPr b="0" lang="en-PH" sz="1800" spc="-1" strike="noStrike">
              <a:latin typeface="Arial"/>
            </a:endParaRPr>
          </a:p>
        </p:txBody>
      </p:sp>
      <p:pic>
        <p:nvPicPr>
          <p:cNvPr id="144" name="" descr=""/>
          <p:cNvPicPr/>
          <p:nvPr/>
        </p:nvPicPr>
        <p:blipFill>
          <a:blip r:embed="rId2"/>
          <a:stretch/>
        </p:blipFill>
        <p:spPr>
          <a:xfrm>
            <a:off x="1065960" y="4896000"/>
            <a:ext cx="3793320" cy="762480"/>
          </a:xfrm>
          <a:prstGeom prst="rect">
            <a:avLst/>
          </a:prstGeom>
          <a:ln w="0">
            <a:noFill/>
          </a:ln>
        </p:spPr>
      </p:pic>
      <p:sp>
        <p:nvSpPr>
          <p:cNvPr id="145" name=""/>
          <p:cNvSpPr/>
          <p:nvPr/>
        </p:nvSpPr>
        <p:spPr>
          <a:xfrm>
            <a:off x="720000" y="360000"/>
            <a:ext cx="10440000" cy="753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200" spc="-1" strike="noStrike">
                <a:solidFill>
                  <a:srgbClr val="000000"/>
                </a:solidFill>
                <a:latin typeface="Lato"/>
                <a:ea typeface="DejaVu Sans"/>
              </a:rPr>
              <a:t>Prosodic Features of Speech, Consonant Blends, and Structural Analysis</a:t>
            </a:r>
            <a:endParaRPr b="0" lang="en-PH" sz="32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
          <p:cNvSpPr/>
          <p:nvPr/>
        </p:nvSpPr>
        <p:spPr>
          <a:xfrm>
            <a:off x="1013040" y="1908000"/>
            <a:ext cx="10110240" cy="1008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b. </a:t>
            </a:r>
            <a:r>
              <a:rPr b="1" lang="en-PH" sz="1800" spc="-1" strike="noStrike">
                <a:solidFill>
                  <a:srgbClr val="000000"/>
                </a:solidFill>
                <a:latin typeface="Lato"/>
                <a:ea typeface="DejaVu Sans"/>
              </a:rPr>
              <a:t>Rising intonation</a:t>
            </a:r>
            <a:r>
              <a:rPr b="0" lang="en-PH" sz="1800" spc="-1" strike="noStrike">
                <a:solidFill>
                  <a:srgbClr val="000000"/>
                </a:solidFill>
                <a:latin typeface="Lato"/>
                <a:ea typeface="DejaVu Sans"/>
              </a:rPr>
              <a:t> – describes how the voice rises at the end of a sentence. Rising intonation                                          is common in yes-no questions:</a:t>
            </a:r>
            <a:endParaRPr b="0" lang="en-PH" sz="1800" spc="-1" strike="noStrike">
              <a:latin typeface="Arial"/>
            </a:endParaRPr>
          </a:p>
        </p:txBody>
      </p:sp>
      <p:sp>
        <p:nvSpPr>
          <p:cNvPr id="147" name=""/>
          <p:cNvSpPr/>
          <p:nvPr/>
        </p:nvSpPr>
        <p:spPr>
          <a:xfrm>
            <a:off x="1470240" y="2808000"/>
            <a:ext cx="2129040" cy="702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Example:</a:t>
            </a:r>
            <a:endParaRPr b="0" lang="en-PH" sz="1800" spc="-1" strike="noStrike">
              <a:latin typeface="Arial"/>
            </a:endParaRPr>
          </a:p>
        </p:txBody>
      </p:sp>
      <p:pic>
        <p:nvPicPr>
          <p:cNvPr id="148" name="" descr=""/>
          <p:cNvPicPr/>
          <p:nvPr/>
        </p:nvPicPr>
        <p:blipFill>
          <a:blip r:embed="rId1"/>
          <a:stretch/>
        </p:blipFill>
        <p:spPr>
          <a:xfrm>
            <a:off x="1470240" y="3276000"/>
            <a:ext cx="2812680" cy="719280"/>
          </a:xfrm>
          <a:prstGeom prst="rect">
            <a:avLst/>
          </a:prstGeom>
          <a:ln w="0">
            <a:noFill/>
          </a:ln>
        </p:spPr>
      </p:pic>
      <p:sp>
        <p:nvSpPr>
          <p:cNvPr id="149" name=""/>
          <p:cNvSpPr/>
          <p:nvPr/>
        </p:nvSpPr>
        <p:spPr>
          <a:xfrm>
            <a:off x="900000" y="4356000"/>
            <a:ext cx="10247040" cy="16214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Stress</a:t>
            </a:r>
            <a:r>
              <a:rPr b="0" lang="en-PH" sz="1800" spc="-1" strike="noStrike">
                <a:solidFill>
                  <a:srgbClr val="000000"/>
                </a:solidFill>
                <a:latin typeface="Lato"/>
                <a:ea typeface="DejaVu Sans"/>
              </a:rPr>
              <a:t> is the degree of emphasis given in a sound or syllable in speech. It is also called </a:t>
            </a:r>
            <a:r>
              <a:rPr b="0" i="1" lang="en-PH" sz="1800" spc="-1" strike="noStrike">
                <a:solidFill>
                  <a:srgbClr val="000000"/>
                </a:solidFill>
                <a:latin typeface="Lato"/>
                <a:ea typeface="DejaVu Sans"/>
              </a:rPr>
              <a:t>word stress</a:t>
            </a:r>
            <a:r>
              <a:rPr b="0" lang="en-PH" sz="1800" spc="-1" strike="noStrike">
                <a:solidFill>
                  <a:srgbClr val="000000"/>
                </a:solidFill>
                <a:latin typeface="Lato"/>
                <a:ea typeface="DejaVu Sans"/>
              </a:rPr>
              <a:t>. This means that stress patterns can help distinguish the meanings of two words or phrases that otherwise appear to be the same.</a:t>
            </a:r>
            <a:endParaRPr b="0" lang="en-PH" sz="1800" spc="-1" strike="noStrike">
              <a:latin typeface="Arial"/>
            </a:endParaRPr>
          </a:p>
        </p:txBody>
      </p:sp>
      <p:sp>
        <p:nvSpPr>
          <p:cNvPr id="150" name=""/>
          <p:cNvSpPr/>
          <p:nvPr/>
        </p:nvSpPr>
        <p:spPr>
          <a:xfrm>
            <a:off x="720000" y="360000"/>
            <a:ext cx="10440000" cy="753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200" spc="-1" strike="noStrike">
                <a:solidFill>
                  <a:srgbClr val="000000"/>
                </a:solidFill>
                <a:latin typeface="Lato"/>
                <a:ea typeface="DejaVu Sans"/>
              </a:rPr>
              <a:t>Prosodic Features of Speech, Consonant Blends, and Structural Analysis</a:t>
            </a:r>
            <a:endParaRPr b="0" lang="en-PH" sz="32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 name=""/>
          <p:cNvSpPr/>
          <p:nvPr/>
        </p:nvSpPr>
        <p:spPr>
          <a:xfrm>
            <a:off x="1083240" y="1672920"/>
            <a:ext cx="2408040" cy="702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Example:</a:t>
            </a:r>
            <a:endParaRPr b="0" lang="en-PH" sz="1800" spc="-1" strike="noStrike">
              <a:latin typeface="Arial"/>
            </a:endParaRPr>
          </a:p>
        </p:txBody>
      </p:sp>
      <p:sp>
        <p:nvSpPr>
          <p:cNvPr id="152" name=""/>
          <p:cNvSpPr/>
          <p:nvPr/>
        </p:nvSpPr>
        <p:spPr>
          <a:xfrm>
            <a:off x="2142000" y="2124000"/>
            <a:ext cx="8657280" cy="1927800"/>
          </a:xfrm>
          <a:prstGeom prst="rect">
            <a:avLst/>
          </a:prstGeom>
          <a:noFill/>
          <a:ln w="0">
            <a:noFill/>
          </a:ln>
        </p:spPr>
        <p:style>
          <a:lnRef idx="0"/>
          <a:fillRef idx="0"/>
          <a:effectRef idx="0"/>
          <a:fontRef idx="minor"/>
        </p:style>
        <p:txBody>
          <a:bodyPr lIns="90000" rIns="90000" tIns="45000" bIns="45000" anchor="t">
            <a:noAutofit/>
          </a:bodyPr>
          <a:p>
            <a:pPr>
              <a:lnSpc>
                <a:spcPct val="115000"/>
              </a:lnSpc>
              <a:buNone/>
            </a:pPr>
            <a:r>
              <a:rPr b="0" lang="en-PH" sz="1800" spc="-1" strike="noStrike">
                <a:solidFill>
                  <a:srgbClr val="000000"/>
                </a:solidFill>
                <a:latin typeface="Lato"/>
                <a:ea typeface="DejaVu Sans"/>
              </a:rPr>
              <a:t>1. We are going to record a record.</a:t>
            </a:r>
            <a:endParaRPr b="0" lang="en-PH" sz="1800" spc="-1" strike="noStrike">
              <a:latin typeface="Arial"/>
            </a:endParaRPr>
          </a:p>
          <a:p>
            <a:pPr>
              <a:lnSpc>
                <a:spcPct val="115000"/>
              </a:lnSpc>
              <a:buNone/>
            </a:pPr>
            <a:r>
              <a:rPr b="0" lang="en-PH" sz="1800" spc="-1" strike="noStrike">
                <a:solidFill>
                  <a:srgbClr val="000000"/>
                </a:solidFill>
                <a:latin typeface="Lato"/>
                <a:ea typeface="DejaVu Sans"/>
              </a:rPr>
              <a:t>2. ”The </a:t>
            </a:r>
            <a:r>
              <a:rPr b="0" i="1" lang="en-PH" sz="1800" spc="-1" strike="noStrike">
                <a:solidFill>
                  <a:srgbClr val="000000"/>
                </a:solidFill>
                <a:latin typeface="Lato"/>
                <a:ea typeface="DejaVu Sans"/>
              </a:rPr>
              <a:t>subject</a:t>
            </a:r>
            <a:r>
              <a:rPr b="0" lang="en-PH" sz="1800" spc="-1" strike="noStrike">
                <a:solidFill>
                  <a:srgbClr val="000000"/>
                </a:solidFill>
                <a:latin typeface="Lato"/>
                <a:ea typeface="DejaVu Sans"/>
              </a:rPr>
              <a:t> of my talk is …”</a:t>
            </a:r>
            <a:endParaRPr b="0" lang="en-PH" sz="1800" spc="-1" strike="noStrike">
              <a:latin typeface="Arial"/>
            </a:endParaRPr>
          </a:p>
          <a:p>
            <a:pPr>
              <a:lnSpc>
                <a:spcPct val="115000"/>
              </a:lnSpc>
              <a:buNone/>
            </a:pPr>
            <a:r>
              <a:rPr b="0" lang="en-PH" sz="1800" spc="-1" strike="noStrike">
                <a:solidFill>
                  <a:srgbClr val="000000"/>
                </a:solidFill>
                <a:latin typeface="Lato"/>
                <a:ea typeface="DejaVu Sans"/>
              </a:rPr>
              <a:t>3. ”He will </a:t>
            </a:r>
            <a:r>
              <a:rPr b="0" i="1" lang="en-PH" sz="1800" spc="-1" strike="noStrike">
                <a:solidFill>
                  <a:srgbClr val="000000"/>
                </a:solidFill>
                <a:latin typeface="Lato"/>
                <a:ea typeface="DejaVu Sans"/>
              </a:rPr>
              <a:t>subject</a:t>
            </a:r>
            <a:r>
              <a:rPr b="0" lang="en-PH" sz="1800" spc="-1" strike="noStrike">
                <a:solidFill>
                  <a:srgbClr val="000000"/>
                </a:solidFill>
                <a:latin typeface="Lato"/>
                <a:ea typeface="DejaVu Sans"/>
              </a:rPr>
              <a:t> us to another investigation.”</a:t>
            </a:r>
            <a:endParaRPr b="0" lang="en-PH" sz="1800" spc="-1" strike="noStrike">
              <a:latin typeface="Arial"/>
            </a:endParaRPr>
          </a:p>
        </p:txBody>
      </p:sp>
      <p:sp>
        <p:nvSpPr>
          <p:cNvPr id="153" name=""/>
          <p:cNvSpPr/>
          <p:nvPr/>
        </p:nvSpPr>
        <p:spPr>
          <a:xfrm>
            <a:off x="1056240" y="3384000"/>
            <a:ext cx="10283040" cy="13150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Note: The two similar words are stressed diff erently so that the fi rst record is stressed on the first              syllable whereas the second record is stressed on the second syllable.</a:t>
            </a:r>
            <a:endParaRPr b="0" lang="en-PH" sz="1800" spc="-1" strike="noStrike">
              <a:latin typeface="Arial"/>
            </a:endParaRPr>
          </a:p>
        </p:txBody>
      </p:sp>
      <p:sp>
        <p:nvSpPr>
          <p:cNvPr id="154" name=""/>
          <p:cNvSpPr/>
          <p:nvPr/>
        </p:nvSpPr>
        <p:spPr>
          <a:xfrm>
            <a:off x="1083240" y="4276080"/>
            <a:ext cx="2516040" cy="702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Example:</a:t>
            </a:r>
            <a:endParaRPr b="0" lang="en-PH" sz="1800" spc="-1" strike="noStrike">
              <a:latin typeface="Arial"/>
            </a:endParaRPr>
          </a:p>
        </p:txBody>
      </p:sp>
      <p:sp>
        <p:nvSpPr>
          <p:cNvPr id="155" name=""/>
          <p:cNvSpPr/>
          <p:nvPr/>
        </p:nvSpPr>
        <p:spPr>
          <a:xfrm>
            <a:off x="2088000" y="4788000"/>
            <a:ext cx="9159840" cy="1008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RE-cord (verb)     – a piece of evidence</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re-CORD (noun)  – set down in writing or some other permanent form for later reference</a:t>
            </a:r>
            <a:endParaRPr b="0" lang="en-PH" sz="1800" spc="-1" strike="noStrike">
              <a:latin typeface="Arial"/>
            </a:endParaRPr>
          </a:p>
        </p:txBody>
      </p:sp>
      <p:sp>
        <p:nvSpPr>
          <p:cNvPr id="156" name=""/>
          <p:cNvSpPr/>
          <p:nvPr/>
        </p:nvSpPr>
        <p:spPr>
          <a:xfrm>
            <a:off x="720000" y="362520"/>
            <a:ext cx="10440000" cy="753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200" spc="-1" strike="noStrike">
                <a:solidFill>
                  <a:srgbClr val="000000"/>
                </a:solidFill>
                <a:latin typeface="Lato"/>
                <a:ea typeface="DejaVu Sans"/>
              </a:rPr>
              <a:t>Prosodic Features of Speech, Consonant Blends, and Structural Analysis</a:t>
            </a:r>
            <a:endParaRPr b="0" lang="en-PH" sz="32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 name=""/>
          <p:cNvSpPr/>
          <p:nvPr/>
        </p:nvSpPr>
        <p:spPr>
          <a:xfrm>
            <a:off x="756000" y="1923480"/>
            <a:ext cx="10619280" cy="11358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Juncture</a:t>
            </a:r>
            <a:r>
              <a:rPr b="0" lang="en-PH" sz="1800" spc="-1" strike="noStrike">
                <a:solidFill>
                  <a:srgbClr val="000000"/>
                </a:solidFill>
                <a:latin typeface="Lato"/>
                <a:ea typeface="DejaVu Sans"/>
              </a:rPr>
              <a:t> is the manner of transition between two successive syllables in speech. An important type of juncture is the suprasegmental phonemic cue which a listener can distinguish between two otherwise identical sequences of sounds that have different meanings.</a:t>
            </a:r>
            <a:endParaRPr b="0" lang="en-PH" sz="1800" spc="-1" strike="noStrike">
              <a:latin typeface="Arial"/>
            </a:endParaRPr>
          </a:p>
        </p:txBody>
      </p:sp>
      <p:sp>
        <p:nvSpPr>
          <p:cNvPr id="158" name=""/>
          <p:cNvSpPr/>
          <p:nvPr/>
        </p:nvSpPr>
        <p:spPr>
          <a:xfrm>
            <a:off x="1187280" y="3076920"/>
            <a:ext cx="1944000" cy="702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Examples:</a:t>
            </a:r>
            <a:endParaRPr b="0" lang="en-PH" sz="1800" spc="-1" strike="noStrike">
              <a:latin typeface="Arial"/>
            </a:endParaRPr>
          </a:p>
        </p:txBody>
      </p:sp>
      <p:sp>
        <p:nvSpPr>
          <p:cNvPr id="159" name=""/>
          <p:cNvSpPr/>
          <p:nvPr/>
        </p:nvSpPr>
        <p:spPr>
          <a:xfrm>
            <a:off x="2230560" y="3470040"/>
            <a:ext cx="10152720" cy="315324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0" lang="en-PH" sz="1800" spc="-1" strike="noStrike">
                <a:solidFill>
                  <a:srgbClr val="000000"/>
                </a:solidFill>
                <a:latin typeface="Lato"/>
                <a:ea typeface="DejaVu Sans"/>
              </a:rPr>
              <a:t>1. its praise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versus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it sprays</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2. a nice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versus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an ice</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3. it’s wing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versus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its wing</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4. why choose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versus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white shoes</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5. keep sticking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versus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keeps ticking</a:t>
            </a:r>
            <a:endParaRPr b="0" lang="en-PH" sz="1800" spc="-1" strike="noStrike">
              <a:latin typeface="Arial"/>
            </a:endParaRPr>
          </a:p>
        </p:txBody>
      </p:sp>
      <p:sp>
        <p:nvSpPr>
          <p:cNvPr id="160" name=""/>
          <p:cNvSpPr/>
          <p:nvPr/>
        </p:nvSpPr>
        <p:spPr>
          <a:xfrm>
            <a:off x="576000" y="474480"/>
            <a:ext cx="10440000" cy="753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300" spc="-1" strike="noStrike">
                <a:solidFill>
                  <a:srgbClr val="000000"/>
                </a:solidFill>
                <a:latin typeface="Lato"/>
                <a:ea typeface="DejaVu Sans"/>
              </a:rPr>
              <a:t>Prosodic Features of Speech, Consonant Blends, and Structural Analysis</a:t>
            </a:r>
            <a:endParaRPr b="0" lang="en-PH" sz="33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1" name=""/>
          <p:cNvSpPr/>
          <p:nvPr/>
        </p:nvSpPr>
        <p:spPr>
          <a:xfrm>
            <a:off x="756000" y="1833840"/>
            <a:ext cx="10619280" cy="16214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Volume</a:t>
            </a:r>
            <a:r>
              <a:rPr b="0" lang="en-PH" sz="1800" spc="-1" strike="noStrike">
                <a:solidFill>
                  <a:srgbClr val="000000"/>
                </a:solidFill>
                <a:latin typeface="Lato"/>
                <a:ea typeface="DejaVu Sans"/>
              </a:rPr>
              <a:t> refers to how loud or soft your voice is. As with speaking rate, you want to avoid the extremes of being too loud or too soft, but still vary your volume within an acceptable middle range.</a:t>
            </a:r>
            <a:endParaRPr b="0" lang="en-PH" sz="1800" spc="-1" strike="noStrike">
              <a:latin typeface="Arial"/>
            </a:endParaRPr>
          </a:p>
        </p:txBody>
      </p:sp>
      <p:sp>
        <p:nvSpPr>
          <p:cNvPr id="162" name=""/>
          <p:cNvSpPr/>
          <p:nvPr/>
        </p:nvSpPr>
        <p:spPr>
          <a:xfrm>
            <a:off x="756000" y="2952000"/>
            <a:ext cx="10619280" cy="22341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Rate of speech</a:t>
            </a:r>
            <a:r>
              <a:rPr b="0" lang="en-PH" sz="1800" spc="-1" strike="noStrike">
                <a:solidFill>
                  <a:srgbClr val="000000"/>
                </a:solidFill>
                <a:latin typeface="Lato"/>
                <a:ea typeface="DejaVu Sans"/>
              </a:rPr>
              <a:t> refers to how fast or slow you speak. If the speaker speaks too fast, the listener will not be able to absorb the information he/she presented. If the speaker speaks too slowly, they may lose interest. The goal is to speak at a rate that will interest the listener and will effectively convey the information.</a:t>
            </a:r>
            <a:endParaRPr b="0" lang="en-PH" sz="1800" spc="-1" strike="noStrike">
              <a:latin typeface="Arial"/>
            </a:endParaRPr>
          </a:p>
        </p:txBody>
      </p:sp>
      <p:sp>
        <p:nvSpPr>
          <p:cNvPr id="163" name=""/>
          <p:cNvSpPr/>
          <p:nvPr/>
        </p:nvSpPr>
        <p:spPr>
          <a:xfrm>
            <a:off x="792000" y="4610880"/>
            <a:ext cx="10439280" cy="13150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Voice projection</a:t>
            </a:r>
            <a:r>
              <a:rPr b="0" lang="en-PH" sz="1800" spc="-1" strike="noStrike">
                <a:solidFill>
                  <a:srgbClr val="000000"/>
                </a:solidFill>
                <a:latin typeface="Lato"/>
                <a:ea typeface="DejaVu Sans"/>
              </a:rPr>
              <a:t> is the strength of speaking or singing whereby the voice is used powerfully and clearly. It is a technique employed to command respect and attention.</a:t>
            </a:r>
            <a:endParaRPr b="0" lang="en-PH" sz="1800" spc="-1" strike="noStrike">
              <a:latin typeface="Arial"/>
            </a:endParaRPr>
          </a:p>
        </p:txBody>
      </p:sp>
      <p:sp>
        <p:nvSpPr>
          <p:cNvPr id="164" name=""/>
          <p:cNvSpPr/>
          <p:nvPr/>
        </p:nvSpPr>
        <p:spPr>
          <a:xfrm>
            <a:off x="540000" y="506520"/>
            <a:ext cx="10440000" cy="753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300" spc="-1" strike="noStrike">
                <a:solidFill>
                  <a:srgbClr val="000000"/>
                </a:solidFill>
                <a:latin typeface="Lato"/>
                <a:ea typeface="DejaVu Sans"/>
              </a:rPr>
              <a:t>Prosodic Features of Speech, Consonant Blends, and Structural Analysis</a:t>
            </a:r>
            <a:endParaRPr b="0" lang="en-PH" sz="33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5" name=""/>
          <p:cNvSpPr/>
          <p:nvPr/>
        </p:nvSpPr>
        <p:spPr>
          <a:xfrm>
            <a:off x="1044000" y="1836000"/>
            <a:ext cx="10259280" cy="13150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000000"/>
                </a:solidFill>
                <a:latin typeface="Lato"/>
                <a:ea typeface="DejaVu Sans"/>
              </a:rPr>
              <a:t>Pronouncing blends, diphthongs, and glides</a:t>
            </a:r>
            <a:endParaRPr b="0" lang="en-PH" sz="2000" spc="-1" strike="noStrike">
              <a:latin typeface="Arial"/>
            </a:endParaRPr>
          </a:p>
        </p:txBody>
      </p:sp>
      <p:sp>
        <p:nvSpPr>
          <p:cNvPr id="166" name=""/>
          <p:cNvSpPr/>
          <p:nvPr/>
        </p:nvSpPr>
        <p:spPr>
          <a:xfrm>
            <a:off x="1044000" y="2518560"/>
            <a:ext cx="10115280" cy="16214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 </a:t>
            </a:r>
            <a:r>
              <a:rPr b="1" lang="en-PH" sz="1800" spc="-1" strike="noStrike">
                <a:solidFill>
                  <a:srgbClr val="000000"/>
                </a:solidFill>
                <a:latin typeface="Lato"/>
                <a:ea typeface="DejaVu Sans"/>
              </a:rPr>
              <a:t>consonant blend</a:t>
            </a:r>
            <a:r>
              <a:rPr b="0" lang="en-PH" sz="1800" spc="-1" strike="noStrike">
                <a:solidFill>
                  <a:srgbClr val="000000"/>
                </a:solidFill>
                <a:latin typeface="Lato"/>
                <a:ea typeface="DejaVu Sans"/>
              </a:rPr>
              <a:t> is when two or more consonants are blended together. The most common beginning consonant blends include:</a:t>
            </a:r>
            <a:r>
              <a:rPr b="0" i="1" lang="en-PH" sz="1800" spc="-1" strike="noStrike">
                <a:solidFill>
                  <a:srgbClr val="000000"/>
                </a:solidFill>
                <a:latin typeface="Lato"/>
                <a:ea typeface="DejaVu Sans"/>
              </a:rPr>
              <a:t> bl, br, cl, cr, dr, fr, </a:t>
            </a:r>
            <a:r>
              <a:rPr b="0" i="1" lang="en-PH" sz="1800" spc="-1" strike="noStrike">
                <a:solidFill>
                  <a:srgbClr val="000000"/>
                </a:solidFill>
                <a:latin typeface="Lato"/>
                <a:ea typeface="€î„éþ"/>
              </a:rPr>
              <a:t>tr, fl, gl, gr, pl, pr, sl, sm, sp and st, tr, tw, scr, spl, spr, and str …</a:t>
            </a:r>
            <a:endParaRPr b="0" lang="en-PH" sz="1800" spc="-1" strike="noStrike">
              <a:latin typeface="Arial"/>
            </a:endParaRPr>
          </a:p>
        </p:txBody>
      </p:sp>
      <p:sp>
        <p:nvSpPr>
          <p:cNvPr id="167" name=""/>
          <p:cNvSpPr/>
          <p:nvPr/>
        </p:nvSpPr>
        <p:spPr>
          <a:xfrm>
            <a:off x="1500840" y="3724920"/>
            <a:ext cx="9946440" cy="702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Examples</a:t>
            </a:r>
            <a:r>
              <a:rPr b="0" lang="en-PH" sz="1800" spc="-1" strike="noStrike">
                <a:solidFill>
                  <a:srgbClr val="000000"/>
                </a:solidFill>
                <a:latin typeface="Lato"/>
                <a:ea typeface="DejaVu Sans"/>
              </a:rPr>
              <a:t>: breeze, screen, splash, fright, glass, graph, plate, slow, smog</a:t>
            </a:r>
            <a:endParaRPr b="0" lang="en-PH" sz="1800" spc="-1" strike="noStrike">
              <a:latin typeface="Arial"/>
            </a:endParaRPr>
          </a:p>
        </p:txBody>
      </p:sp>
      <p:sp>
        <p:nvSpPr>
          <p:cNvPr id="168" name=""/>
          <p:cNvSpPr/>
          <p:nvPr/>
        </p:nvSpPr>
        <p:spPr>
          <a:xfrm>
            <a:off x="1044000" y="4300200"/>
            <a:ext cx="10079280" cy="13150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Some of the most commonly used final consonant blends, or those found at the end of words are: </a:t>
            </a:r>
            <a:r>
              <a:rPr b="0" i="1" lang="en-PH" sz="1800" spc="-1" strike="noStrike">
                <a:solidFill>
                  <a:srgbClr val="000000"/>
                </a:solidFill>
                <a:latin typeface="Lato"/>
                <a:ea typeface="DejaVu Sans"/>
              </a:rPr>
              <a:t>-st, -sk, -sp, -nd, -nt, -nk, -mp, -rd, -ld, -lp, -rk, -lt, -lf, -pt, -sc, -ct, and -ft.</a:t>
            </a:r>
            <a:endParaRPr b="0" lang="en-PH" sz="1800" spc="-1" strike="noStrike">
              <a:latin typeface="Arial"/>
            </a:endParaRPr>
          </a:p>
        </p:txBody>
      </p:sp>
      <p:sp>
        <p:nvSpPr>
          <p:cNvPr id="169" name=""/>
          <p:cNvSpPr/>
          <p:nvPr/>
        </p:nvSpPr>
        <p:spPr>
          <a:xfrm>
            <a:off x="1512000" y="5164920"/>
            <a:ext cx="8279280" cy="702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Examples</a:t>
            </a:r>
            <a:r>
              <a:rPr b="0" lang="en-PH" sz="1800" spc="-1" strike="noStrike">
                <a:solidFill>
                  <a:srgbClr val="000000"/>
                </a:solidFill>
                <a:latin typeface="Lato"/>
                <a:ea typeface="DejaVu Sans"/>
              </a:rPr>
              <a:t>: milk, limp, paint, scalp, rift, build, park</a:t>
            </a:r>
            <a:endParaRPr b="0" lang="en-PH" sz="1800" spc="-1" strike="noStrike">
              <a:latin typeface="Arial"/>
            </a:endParaRPr>
          </a:p>
        </p:txBody>
      </p:sp>
      <p:sp>
        <p:nvSpPr>
          <p:cNvPr id="170" name=""/>
          <p:cNvSpPr/>
          <p:nvPr/>
        </p:nvSpPr>
        <p:spPr>
          <a:xfrm>
            <a:off x="540000" y="396000"/>
            <a:ext cx="10440000" cy="753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300" spc="-1" strike="noStrike">
                <a:solidFill>
                  <a:srgbClr val="000000"/>
                </a:solidFill>
                <a:latin typeface="Lato"/>
                <a:ea typeface="DejaVu Sans"/>
              </a:rPr>
              <a:t>Prosodic Features of Speech, Consonant Blends, and Structural Analysis</a:t>
            </a:r>
            <a:endParaRPr b="0" lang="en-PH" sz="33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2418</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2023-07-10T12:44:16Z</dcterms:modified>
  <cp:revision>130</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