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2"/>
  </p:notesMasterIdLst>
  <p:sldIdLst>
    <p:sldId id="256" r:id="rId4"/>
    <p:sldId id="276" r:id="rId5"/>
    <p:sldId id="277" r:id="rId6"/>
    <p:sldId id="278" r:id="rId7"/>
    <p:sldId id="281" r:id="rId8"/>
    <p:sldId id="282" r:id="rId9"/>
    <p:sldId id="28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3"/>
    <p:restoredTop sz="93076"/>
  </p:normalViewPr>
  <p:slideViewPr>
    <p:cSldViewPr snapToGrid="0" snapToObjects="1">
      <p:cViewPr varScale="1">
        <p:scale>
          <a:sx n="72" d="100"/>
          <a:sy n="72" d="100"/>
        </p:scale>
        <p:origin x="224"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7135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66549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405444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68042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192168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1422104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3/9/23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3/9/23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3/9/23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3/9/23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44762" y="2617402"/>
            <a:ext cx="7495309" cy="1754326"/>
          </a:xfrm>
          <a:prstGeom prst="rect">
            <a:avLst/>
          </a:prstGeom>
          <a:noFill/>
        </p:spPr>
        <p:txBody>
          <a:bodyPr wrap="square" rtlCol="0">
            <a:spAutoFit/>
          </a:bodyPr>
          <a:lstStyle/>
          <a:p>
            <a:pPr algn="ctr"/>
            <a:r>
              <a:rPr lang="en-US" sz="3600" b="1" dirty="0">
                <a:solidFill>
                  <a:schemeClr val="bg1"/>
                </a:solidFill>
                <a:latin typeface="Montserrat Medium" pitchFamily="2" charset="77"/>
              </a:rPr>
              <a:t>Using Divisibility Rules for 3, 6, and 9 to Find the Common Factors of Numbers</a:t>
            </a:r>
          </a:p>
        </p:txBody>
      </p:sp>
    </p:spTree>
    <p:extLst>
      <p:ext uri="{BB962C8B-B14F-4D97-AF65-F5344CB8AC3E}">
        <p14:creationId xmlns:p14="http://schemas.microsoft.com/office/powerpoint/2010/main" val="115434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Using Divisibility Rules for 3, 6, and 9 to Find the Common Factors of Numbers</a:t>
            </a:r>
          </a:p>
        </p:txBody>
      </p:sp>
      <p:sp>
        <p:nvSpPr>
          <p:cNvPr id="5" name="Content Placeholder 4">
            <a:extLst>
              <a:ext uri="{FF2B5EF4-FFF2-40B4-BE49-F238E27FC236}">
                <a16:creationId xmlns:a16="http://schemas.microsoft.com/office/drawing/2014/main" id="{CE2D501E-29CB-8642-AA60-3AFBE6960C17}"/>
              </a:ext>
            </a:extLst>
          </p:cNvPr>
          <p:cNvSpPr>
            <a:spLocks noGrp="1"/>
          </p:cNvSpPr>
          <p:nvPr>
            <p:ph idx="1"/>
          </p:nvPr>
        </p:nvSpPr>
        <p:spPr>
          <a:xfrm>
            <a:off x="613833" y="2321332"/>
            <a:ext cx="10964333" cy="3135842"/>
          </a:xfrm>
        </p:spPr>
        <p:txBody>
          <a:bodyPr>
            <a:normAutofit lnSpcReduction="10000"/>
          </a:bodyPr>
          <a:lstStyle/>
          <a:p>
            <a:pPr algn="just"/>
            <a:r>
              <a:rPr lang="en-PH" dirty="0"/>
              <a:t>Knowing the divisibility rules will help you quickly determine if one number is divisible by another number.</a:t>
            </a:r>
          </a:p>
          <a:p>
            <a:pPr algn="just"/>
            <a:r>
              <a:rPr lang="en-PH" dirty="0"/>
              <a:t>A number is divisible by 3 if the sum of the digits of the number is divisible by 3.</a:t>
            </a:r>
          </a:p>
          <a:p>
            <a:pPr algn="just"/>
            <a:r>
              <a:rPr lang="en-PH" dirty="0"/>
              <a:t>A number is divisible by 6 if it is divisible by 2 and 3.</a:t>
            </a:r>
          </a:p>
          <a:p>
            <a:pPr algn="just"/>
            <a:r>
              <a:rPr lang="en-PH" dirty="0"/>
              <a:t>A number is divisible by 9 if the sum of the digits of the number is divisible by 9.</a:t>
            </a:r>
          </a:p>
        </p:txBody>
      </p:sp>
    </p:spTree>
    <p:extLst>
      <p:ext uri="{BB962C8B-B14F-4D97-AF65-F5344CB8AC3E}">
        <p14:creationId xmlns:p14="http://schemas.microsoft.com/office/powerpoint/2010/main" val="286415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Using Divisibility Rules for 3, 6, and 9 to Find the Common Factors of Numbers</a:t>
            </a:r>
          </a:p>
        </p:txBody>
      </p:sp>
      <p:sp>
        <p:nvSpPr>
          <p:cNvPr id="4" name="Content Placeholder 3">
            <a:extLst>
              <a:ext uri="{FF2B5EF4-FFF2-40B4-BE49-F238E27FC236}">
                <a16:creationId xmlns:a16="http://schemas.microsoft.com/office/drawing/2014/main" id="{9A797E20-17EC-7141-BD36-7C70C74DB043}"/>
              </a:ext>
            </a:extLst>
          </p:cNvPr>
          <p:cNvSpPr>
            <a:spLocks noGrp="1"/>
          </p:cNvSpPr>
          <p:nvPr>
            <p:ph idx="1"/>
          </p:nvPr>
        </p:nvSpPr>
        <p:spPr/>
        <p:txBody>
          <a:bodyPr>
            <a:normAutofit/>
          </a:bodyPr>
          <a:lstStyle/>
          <a:p>
            <a:pPr marL="0" indent="0">
              <a:buNone/>
            </a:pPr>
            <a:r>
              <a:rPr lang="en-US" sz="2200" dirty="0"/>
              <a:t>	Remember that factors are the numbers that you multiply to get another member. Thus, in the number sentence 3 × 5 = 15, you can say that “3 and 5 are factors of 15.”</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dirty="0"/>
              <a:t>	Use the table to find the factors of 8, 20 and 45.</a:t>
            </a:r>
          </a:p>
          <a:p>
            <a:pPr marL="0" indent="0">
              <a:buNone/>
            </a:pPr>
            <a:r>
              <a:rPr lang="en-US" sz="2200" dirty="0"/>
              <a:t>Factors of 18:	</a:t>
            </a:r>
            <a:r>
              <a:rPr lang="en-US" sz="2200" u="sng" dirty="0"/>
              <a:t>1, 2, 3, 6, 9 and 18</a:t>
            </a:r>
          </a:p>
          <a:p>
            <a:pPr marL="0" indent="0">
              <a:buNone/>
            </a:pPr>
            <a:r>
              <a:rPr lang="en-US" sz="2200" dirty="0"/>
              <a:t>Factors of 54:	</a:t>
            </a:r>
            <a:r>
              <a:rPr lang="en-US" sz="2200" u="sng" dirty="0"/>
              <a:t>1, 2, 3, 6, 9, 18, 27, and 54</a:t>
            </a:r>
          </a:p>
          <a:p>
            <a:pPr marL="0" indent="0">
              <a:buNone/>
            </a:pPr>
            <a:r>
              <a:rPr lang="en-US" sz="2200" dirty="0"/>
              <a:t>Factors of 81: 	</a:t>
            </a:r>
            <a:r>
              <a:rPr lang="en-US" sz="2200" u="sng" dirty="0"/>
              <a:t>1, 3, 9, 27, and 81</a:t>
            </a:r>
          </a:p>
        </p:txBody>
      </p:sp>
      <p:graphicFrame>
        <p:nvGraphicFramePr>
          <p:cNvPr id="6" name="Table 5">
            <a:extLst>
              <a:ext uri="{FF2B5EF4-FFF2-40B4-BE49-F238E27FC236}">
                <a16:creationId xmlns:a16="http://schemas.microsoft.com/office/drawing/2014/main" id="{86101670-8FBC-3446-AB7A-41C9AC56B66E}"/>
              </a:ext>
            </a:extLst>
          </p:cNvPr>
          <p:cNvGraphicFramePr>
            <a:graphicFrameLocks noGrp="1"/>
          </p:cNvGraphicFramePr>
          <p:nvPr>
            <p:extLst>
              <p:ext uri="{D42A27DB-BD31-4B8C-83A1-F6EECF244321}">
                <p14:modId xmlns:p14="http://schemas.microsoft.com/office/powerpoint/2010/main" val="546608553"/>
              </p:ext>
            </p:extLst>
          </p:nvPr>
        </p:nvGraphicFramePr>
        <p:xfrm>
          <a:off x="2032000" y="2687320"/>
          <a:ext cx="8127999" cy="14833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1805809067"/>
                    </a:ext>
                  </a:extLst>
                </a:gridCol>
                <a:gridCol w="738909">
                  <a:extLst>
                    <a:ext uri="{9D8B030D-6E8A-4147-A177-3AD203B41FA5}">
                      <a16:colId xmlns:a16="http://schemas.microsoft.com/office/drawing/2014/main" val="2668968271"/>
                    </a:ext>
                  </a:extLst>
                </a:gridCol>
                <a:gridCol w="738909">
                  <a:extLst>
                    <a:ext uri="{9D8B030D-6E8A-4147-A177-3AD203B41FA5}">
                      <a16:colId xmlns:a16="http://schemas.microsoft.com/office/drawing/2014/main" val="1078768493"/>
                    </a:ext>
                  </a:extLst>
                </a:gridCol>
                <a:gridCol w="738909">
                  <a:extLst>
                    <a:ext uri="{9D8B030D-6E8A-4147-A177-3AD203B41FA5}">
                      <a16:colId xmlns:a16="http://schemas.microsoft.com/office/drawing/2014/main" val="2789139772"/>
                    </a:ext>
                  </a:extLst>
                </a:gridCol>
                <a:gridCol w="738909">
                  <a:extLst>
                    <a:ext uri="{9D8B030D-6E8A-4147-A177-3AD203B41FA5}">
                      <a16:colId xmlns:a16="http://schemas.microsoft.com/office/drawing/2014/main" val="3782394149"/>
                    </a:ext>
                  </a:extLst>
                </a:gridCol>
                <a:gridCol w="738909">
                  <a:extLst>
                    <a:ext uri="{9D8B030D-6E8A-4147-A177-3AD203B41FA5}">
                      <a16:colId xmlns:a16="http://schemas.microsoft.com/office/drawing/2014/main" val="4219134924"/>
                    </a:ext>
                  </a:extLst>
                </a:gridCol>
                <a:gridCol w="738909">
                  <a:extLst>
                    <a:ext uri="{9D8B030D-6E8A-4147-A177-3AD203B41FA5}">
                      <a16:colId xmlns:a16="http://schemas.microsoft.com/office/drawing/2014/main" val="3071152643"/>
                    </a:ext>
                  </a:extLst>
                </a:gridCol>
                <a:gridCol w="738909">
                  <a:extLst>
                    <a:ext uri="{9D8B030D-6E8A-4147-A177-3AD203B41FA5}">
                      <a16:colId xmlns:a16="http://schemas.microsoft.com/office/drawing/2014/main" val="675957339"/>
                    </a:ext>
                  </a:extLst>
                </a:gridCol>
                <a:gridCol w="738909">
                  <a:extLst>
                    <a:ext uri="{9D8B030D-6E8A-4147-A177-3AD203B41FA5}">
                      <a16:colId xmlns:a16="http://schemas.microsoft.com/office/drawing/2014/main" val="1936437003"/>
                    </a:ext>
                  </a:extLst>
                </a:gridCol>
                <a:gridCol w="738909">
                  <a:extLst>
                    <a:ext uri="{9D8B030D-6E8A-4147-A177-3AD203B41FA5}">
                      <a16:colId xmlns:a16="http://schemas.microsoft.com/office/drawing/2014/main" val="1968121573"/>
                    </a:ext>
                  </a:extLst>
                </a:gridCol>
                <a:gridCol w="738909">
                  <a:extLst>
                    <a:ext uri="{9D8B030D-6E8A-4147-A177-3AD203B41FA5}">
                      <a16:colId xmlns:a16="http://schemas.microsoft.com/office/drawing/2014/main" val="2604780527"/>
                    </a:ext>
                  </a:extLst>
                </a:gridCol>
              </a:tblGrid>
              <a:tr h="370840">
                <a:tc>
                  <a:txBody>
                    <a:bodyPr/>
                    <a:lstStyle/>
                    <a:p>
                      <a:pPr algn="ctr"/>
                      <a:r>
                        <a:rPr lang="en-US"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4828667"/>
                  </a:ext>
                </a:extLst>
              </a:tr>
              <a:tr h="370840">
                <a:tc>
                  <a:txBody>
                    <a:bodyPr/>
                    <a:lstStyle/>
                    <a:p>
                      <a:pPr algn="ctr"/>
                      <a:r>
                        <a:rPr lang="en-US"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602038"/>
                  </a:ext>
                </a:extLst>
              </a:tr>
              <a:tr h="370840">
                <a:tc>
                  <a:txBody>
                    <a:bodyPr/>
                    <a:lstStyle/>
                    <a:p>
                      <a:pPr algn="ctr"/>
                      <a:r>
                        <a:rPr lang="en-US" b="1"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23564"/>
                  </a:ext>
                </a:extLst>
              </a:tr>
              <a:tr h="370840">
                <a:tc>
                  <a:txBody>
                    <a:bodyPr/>
                    <a:lstStyle/>
                    <a:p>
                      <a:pPr algn="ctr"/>
                      <a:r>
                        <a:rPr lang="en-US" b="1"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2848982"/>
                  </a:ext>
                </a:extLst>
              </a:tr>
            </a:tbl>
          </a:graphicData>
        </a:graphic>
      </p:graphicFrame>
    </p:spTree>
    <p:extLst>
      <p:ext uri="{BB962C8B-B14F-4D97-AF65-F5344CB8AC3E}">
        <p14:creationId xmlns:p14="http://schemas.microsoft.com/office/powerpoint/2010/main" val="130470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515600" cy="1325563"/>
          </a:xfrm>
        </p:spPr>
        <p:txBody>
          <a:bodyPr>
            <a:normAutofit/>
          </a:bodyPr>
          <a:lstStyle/>
          <a:p>
            <a:r>
              <a:rPr lang="en-US" b="1" dirty="0"/>
              <a:t>Using Divisibility Rules for 3, 6, and 9 to Find the Common Factors of Numbers</a:t>
            </a:r>
          </a:p>
        </p:txBody>
      </p:sp>
      <p:sp>
        <p:nvSpPr>
          <p:cNvPr id="4" name="Content Placeholder 3">
            <a:extLst>
              <a:ext uri="{FF2B5EF4-FFF2-40B4-BE49-F238E27FC236}">
                <a16:creationId xmlns:a16="http://schemas.microsoft.com/office/drawing/2014/main" id="{9A797E20-17EC-7141-BD36-7C70C74DB043}"/>
              </a:ext>
            </a:extLst>
          </p:cNvPr>
          <p:cNvSpPr>
            <a:spLocks noGrp="1"/>
          </p:cNvSpPr>
          <p:nvPr>
            <p:ph idx="1"/>
          </p:nvPr>
        </p:nvSpPr>
        <p:spPr/>
        <p:txBody>
          <a:bodyPr>
            <a:normAutofit/>
          </a:bodyPr>
          <a:lstStyle/>
          <a:p>
            <a:pPr marL="0" indent="0" algn="just">
              <a:buNone/>
            </a:pPr>
            <a:r>
              <a:rPr lang="en-US" sz="2200" dirty="0"/>
              <a:t>Knowing the concept of </a:t>
            </a:r>
            <a:r>
              <a:rPr lang="en-US" sz="2200" b="1" dirty="0"/>
              <a:t>factors and prime factorization </a:t>
            </a:r>
            <a:r>
              <a:rPr lang="en-US" sz="2200" dirty="0"/>
              <a:t>can be useful. </a:t>
            </a:r>
          </a:p>
          <a:p>
            <a:pPr marL="0" indent="0" algn="just">
              <a:buNone/>
            </a:pPr>
            <a:r>
              <a:rPr lang="en-PH" sz="2200" dirty="0"/>
              <a:t>For example, if a number is divisible by 10, then it is also divisible by 5 and 2. This is because 10 = 2 × 5.</a:t>
            </a:r>
          </a:p>
          <a:p>
            <a:pPr marL="0" indent="0" algn="just">
              <a:buNone/>
            </a:pPr>
            <a:endParaRPr lang="en-US" sz="2200" dirty="0"/>
          </a:p>
        </p:txBody>
      </p:sp>
      <p:sp>
        <p:nvSpPr>
          <p:cNvPr id="3" name="TextBox 2">
            <a:extLst>
              <a:ext uri="{FF2B5EF4-FFF2-40B4-BE49-F238E27FC236}">
                <a16:creationId xmlns:a16="http://schemas.microsoft.com/office/drawing/2014/main" id="{07B36A3F-FD94-1E47-9507-D66C7B209FEB}"/>
              </a:ext>
            </a:extLst>
          </p:cNvPr>
          <p:cNvSpPr txBox="1"/>
          <p:nvPr/>
        </p:nvSpPr>
        <p:spPr>
          <a:xfrm>
            <a:off x="838200" y="2983454"/>
            <a:ext cx="5257800" cy="2123658"/>
          </a:xfrm>
          <a:prstGeom prst="rect">
            <a:avLst/>
          </a:prstGeom>
          <a:noFill/>
        </p:spPr>
        <p:txBody>
          <a:bodyPr wrap="square" rtlCol="0">
            <a:spAutoFit/>
          </a:bodyPr>
          <a:lstStyle/>
          <a:p>
            <a:pPr algn="just"/>
            <a:r>
              <a:rPr lang="en-US" sz="2200" dirty="0"/>
              <a:t>	You apply factoring when you break down numbers into prime factors. Look at the diagrams on the right. They show 20 and 50 as products of prime numbers. These will help you find the prime factorization of 20 and 50: 20 = 5 × 2 × 2 and 50 = 2 × 5 × 5.</a:t>
            </a:r>
          </a:p>
        </p:txBody>
      </p:sp>
      <p:pic>
        <p:nvPicPr>
          <p:cNvPr id="6" name="Picture 5">
            <a:extLst>
              <a:ext uri="{FF2B5EF4-FFF2-40B4-BE49-F238E27FC236}">
                <a16:creationId xmlns:a16="http://schemas.microsoft.com/office/drawing/2014/main" id="{10E7F95A-1C63-2748-A60C-9937A1B7A224}"/>
              </a:ext>
            </a:extLst>
          </p:cNvPr>
          <p:cNvPicPr>
            <a:picLocks noChangeAspect="1"/>
          </p:cNvPicPr>
          <p:nvPr/>
        </p:nvPicPr>
        <p:blipFill>
          <a:blip r:embed="rId3"/>
          <a:stretch>
            <a:fillRect/>
          </a:stretch>
        </p:blipFill>
        <p:spPr>
          <a:xfrm>
            <a:off x="6594231" y="2879934"/>
            <a:ext cx="4178118" cy="2227178"/>
          </a:xfrm>
          <a:prstGeom prst="rect">
            <a:avLst/>
          </a:prstGeom>
        </p:spPr>
      </p:pic>
    </p:spTree>
    <p:extLst>
      <p:ext uri="{BB962C8B-B14F-4D97-AF65-F5344CB8AC3E}">
        <p14:creationId xmlns:p14="http://schemas.microsoft.com/office/powerpoint/2010/main" val="60358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Using Divisibility Rules for 3, 6, and 9 to Find the Common Factors of Numbers</a:t>
            </a:r>
          </a:p>
        </p:txBody>
      </p:sp>
      <p:sp>
        <p:nvSpPr>
          <p:cNvPr id="5" name="Content Placeholder 4">
            <a:extLst>
              <a:ext uri="{FF2B5EF4-FFF2-40B4-BE49-F238E27FC236}">
                <a16:creationId xmlns:a16="http://schemas.microsoft.com/office/drawing/2014/main" id="{8BFC7B2E-D54A-514E-BF50-5D6DEA46091B}"/>
              </a:ext>
            </a:extLst>
          </p:cNvPr>
          <p:cNvSpPr>
            <a:spLocks noGrp="1"/>
          </p:cNvSpPr>
          <p:nvPr>
            <p:ph idx="1"/>
          </p:nvPr>
        </p:nvSpPr>
        <p:spPr/>
        <p:txBody>
          <a:bodyPr/>
          <a:lstStyle/>
          <a:p>
            <a:pPr marL="0" indent="0">
              <a:buNone/>
            </a:pPr>
            <a:r>
              <a:rPr lang="en-US" dirty="0"/>
              <a:t>These rules are shortcuts that you can use to easily check if a number is divisible by 3, 6, or 9.</a:t>
            </a:r>
          </a:p>
        </p:txBody>
      </p:sp>
      <p:graphicFrame>
        <p:nvGraphicFramePr>
          <p:cNvPr id="8" name="Table 7">
            <a:extLst>
              <a:ext uri="{FF2B5EF4-FFF2-40B4-BE49-F238E27FC236}">
                <a16:creationId xmlns:a16="http://schemas.microsoft.com/office/drawing/2014/main" id="{ACA47320-2327-C14E-83CA-87C0FFDD366E}"/>
              </a:ext>
            </a:extLst>
          </p:cNvPr>
          <p:cNvGraphicFramePr>
            <a:graphicFrameLocks noGrp="1"/>
          </p:cNvGraphicFramePr>
          <p:nvPr>
            <p:extLst>
              <p:ext uri="{D42A27DB-BD31-4B8C-83A1-F6EECF244321}">
                <p14:modId xmlns:p14="http://schemas.microsoft.com/office/powerpoint/2010/main" val="4162807549"/>
              </p:ext>
            </p:extLst>
          </p:nvPr>
        </p:nvGraphicFramePr>
        <p:xfrm>
          <a:off x="1406144" y="2936839"/>
          <a:ext cx="9379712" cy="2377440"/>
        </p:xfrm>
        <a:graphic>
          <a:graphicData uri="http://schemas.openxmlformats.org/drawingml/2006/table">
            <a:tbl>
              <a:tblPr firstRow="1" bandRow="1">
                <a:tableStyleId>{5C22544A-7EE6-4342-B048-85BDC9FD1C3A}</a:tableStyleId>
              </a:tblPr>
              <a:tblGrid>
                <a:gridCol w="1052873">
                  <a:extLst>
                    <a:ext uri="{9D8B030D-6E8A-4147-A177-3AD203B41FA5}">
                      <a16:colId xmlns:a16="http://schemas.microsoft.com/office/drawing/2014/main" val="4133957703"/>
                    </a:ext>
                  </a:extLst>
                </a:gridCol>
                <a:gridCol w="8326839">
                  <a:extLst>
                    <a:ext uri="{9D8B030D-6E8A-4147-A177-3AD203B41FA5}">
                      <a16:colId xmlns:a16="http://schemas.microsoft.com/office/drawing/2014/main" val="1485957374"/>
                    </a:ext>
                  </a:extLst>
                </a:gridCol>
              </a:tblGrid>
              <a:tr h="423236">
                <a:tc gridSpan="2">
                  <a:txBody>
                    <a:bodyPr/>
                    <a:lstStyle/>
                    <a:p>
                      <a:pPr algn="ctr"/>
                      <a:r>
                        <a:rPr lang="en-US" sz="2200" b="1" dirty="0">
                          <a:solidFill>
                            <a:sysClr val="windowText" lastClr="000000"/>
                          </a:solidFill>
                        </a:rPr>
                        <a:t>The Divisibility Rules for 3, 6, and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190034"/>
                  </a:ext>
                </a:extLst>
              </a:tr>
              <a:tr h="423236">
                <a:tc>
                  <a:txBody>
                    <a:bodyPr/>
                    <a:lstStyle/>
                    <a:p>
                      <a:pPr algn="ctr"/>
                      <a:r>
                        <a:rPr lang="en-US" sz="2200" b="1" dirty="0">
                          <a:solidFill>
                            <a:sysClr val="windowText" lastClr="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just"/>
                      <a:r>
                        <a:rPr lang="en-US" sz="2200" dirty="0">
                          <a:solidFill>
                            <a:sysClr val="windowText" lastClr="000000"/>
                          </a:solidFill>
                        </a:rPr>
                        <a:t>A number is divisible by 3 if the sum of the digits of the number is divisible by </a:t>
                      </a:r>
                      <a:r>
                        <a:rPr lang="en-US" sz="2200" b="1" dirty="0">
                          <a:solidFill>
                            <a:sysClr val="windowText" lastClr="000000"/>
                          </a:solidFill>
                        </a:rPr>
                        <a:t>3</a:t>
                      </a:r>
                      <a:r>
                        <a:rPr lang="en-US" sz="22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5017035"/>
                  </a:ext>
                </a:extLst>
              </a:tr>
              <a:tr h="423236">
                <a:tc>
                  <a:txBody>
                    <a:bodyPr/>
                    <a:lstStyle/>
                    <a:p>
                      <a:pPr algn="ctr"/>
                      <a:r>
                        <a:rPr lang="en-US" sz="2200" b="1" dirty="0">
                          <a:solidFill>
                            <a:sysClr val="windowText" lastClr="000000"/>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200" dirty="0">
                          <a:solidFill>
                            <a:sysClr val="windowText" lastClr="000000"/>
                          </a:solidFill>
                        </a:rPr>
                        <a:t>A  number is divisible by 6 if it is divisible by </a:t>
                      </a:r>
                      <a:r>
                        <a:rPr lang="en-US" sz="2200" b="1" dirty="0">
                          <a:solidFill>
                            <a:sysClr val="windowText" lastClr="000000"/>
                          </a:solidFill>
                        </a:rPr>
                        <a:t>2 and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22297"/>
                  </a:ext>
                </a:extLst>
              </a:tr>
              <a:tr h="423236">
                <a:tc>
                  <a:txBody>
                    <a:bodyPr/>
                    <a:lstStyle/>
                    <a:p>
                      <a:pPr algn="ctr"/>
                      <a:r>
                        <a:rPr lang="en-US" sz="2200" b="1" dirty="0">
                          <a:solidFill>
                            <a:sysClr val="windowText" lastClr="00000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200" dirty="0">
                          <a:solidFill>
                            <a:sysClr val="windowText" lastClr="000000"/>
                          </a:solidFill>
                        </a:rPr>
                        <a:t>A number is divisible by 9 if the sum of the digits of the number is divisible by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511973"/>
                  </a:ext>
                </a:extLst>
              </a:tr>
            </a:tbl>
          </a:graphicData>
        </a:graphic>
      </p:graphicFrame>
    </p:spTree>
    <p:extLst>
      <p:ext uri="{BB962C8B-B14F-4D97-AF65-F5344CB8AC3E}">
        <p14:creationId xmlns:p14="http://schemas.microsoft.com/office/powerpoint/2010/main" val="125598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Using Divisibility Rules for 3, 6, and 9 to Find the Common Factors of Numbers</a:t>
            </a:r>
          </a:p>
        </p:txBody>
      </p:sp>
      <p:sp>
        <p:nvSpPr>
          <p:cNvPr id="5" name="Content Placeholder 4">
            <a:extLst>
              <a:ext uri="{FF2B5EF4-FFF2-40B4-BE49-F238E27FC236}">
                <a16:creationId xmlns:a16="http://schemas.microsoft.com/office/drawing/2014/main" id="{8BFC7B2E-D54A-514E-BF50-5D6DEA46091B}"/>
              </a:ext>
            </a:extLst>
          </p:cNvPr>
          <p:cNvSpPr>
            <a:spLocks noGrp="1"/>
          </p:cNvSpPr>
          <p:nvPr>
            <p:ph idx="1"/>
          </p:nvPr>
        </p:nvSpPr>
        <p:spPr/>
        <p:txBody>
          <a:bodyPr>
            <a:normAutofit/>
          </a:bodyPr>
          <a:lstStyle/>
          <a:p>
            <a:pPr marL="0" indent="0">
              <a:buNone/>
            </a:pPr>
            <a:r>
              <a:rPr lang="en-US" dirty="0"/>
              <a:t>	Study these </a:t>
            </a:r>
            <a:r>
              <a:rPr lang="en-US" b="1" dirty="0"/>
              <a:t>examples</a:t>
            </a:r>
            <a:r>
              <a:rPr lang="en-US" dirty="0"/>
              <a:t> to learn more about the divisibility rules for 3, 6, and 9.</a:t>
            </a:r>
          </a:p>
          <a:p>
            <a:pPr marL="0" indent="0">
              <a:buNone/>
            </a:pPr>
            <a:endParaRPr lang="en-US" dirty="0"/>
          </a:p>
          <a:p>
            <a:pPr marL="514350" indent="-514350">
              <a:buAutoNum type="arabicPeriod"/>
            </a:pPr>
            <a:r>
              <a:rPr lang="en-US" b="1" dirty="0"/>
              <a:t>Is 327 divisible by 3?</a:t>
            </a:r>
          </a:p>
          <a:p>
            <a:pPr marL="0" indent="0">
              <a:buNone/>
            </a:pPr>
            <a:r>
              <a:rPr lang="en-US" dirty="0"/>
              <a:t>	- Yes because the sum of digits 3, 2, and 7 is 12 (3 + 2 + 7 = 12). The sum is divisible by 3. So, 327 is divisible by 3. </a:t>
            </a:r>
          </a:p>
          <a:p>
            <a:pPr marL="514350" indent="-514350">
              <a:buAutoNum type="arabicPeriod" startAt="2"/>
            </a:pPr>
            <a:r>
              <a:rPr lang="en-US" b="1" dirty="0"/>
              <a:t>Is 514 divisible by 3?</a:t>
            </a:r>
          </a:p>
          <a:p>
            <a:pPr marL="0" indent="0">
              <a:buNone/>
            </a:pPr>
            <a:r>
              <a:rPr lang="en-US" dirty="0"/>
              <a:t>	- No, because the sum of digits 5, 1, and 4 is 10. The sum, which is 10, is not divisible by 3. So, 514 is NOT divisible by 3.</a:t>
            </a:r>
          </a:p>
        </p:txBody>
      </p:sp>
    </p:spTree>
    <p:extLst>
      <p:ext uri="{BB962C8B-B14F-4D97-AF65-F5344CB8AC3E}">
        <p14:creationId xmlns:p14="http://schemas.microsoft.com/office/powerpoint/2010/main" val="265587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Using Divisibility Rules for 3, 6, and 9 to Find the Common Factors of Numbers</a:t>
            </a:r>
          </a:p>
        </p:txBody>
      </p:sp>
      <p:sp>
        <p:nvSpPr>
          <p:cNvPr id="5" name="Content Placeholder 4">
            <a:extLst>
              <a:ext uri="{FF2B5EF4-FFF2-40B4-BE49-F238E27FC236}">
                <a16:creationId xmlns:a16="http://schemas.microsoft.com/office/drawing/2014/main" id="{8BFC7B2E-D54A-514E-BF50-5D6DEA46091B}"/>
              </a:ext>
            </a:extLst>
          </p:cNvPr>
          <p:cNvSpPr>
            <a:spLocks noGrp="1"/>
          </p:cNvSpPr>
          <p:nvPr>
            <p:ph idx="1"/>
          </p:nvPr>
        </p:nvSpPr>
        <p:spPr>
          <a:xfrm>
            <a:off x="838200" y="1456346"/>
            <a:ext cx="10515600" cy="4768605"/>
          </a:xfrm>
        </p:spPr>
        <p:txBody>
          <a:bodyPr>
            <a:normAutofit lnSpcReduction="10000"/>
          </a:bodyPr>
          <a:lstStyle/>
          <a:p>
            <a:pPr marL="514350" indent="-514350">
              <a:buAutoNum type="arabicPeriod"/>
            </a:pPr>
            <a:endParaRPr lang="en-US" dirty="0"/>
          </a:p>
          <a:p>
            <a:pPr marL="514350" indent="-514350">
              <a:buAutoNum type="arabicPeriod" startAt="3"/>
            </a:pPr>
            <a:r>
              <a:rPr lang="en-US" b="1" dirty="0"/>
              <a:t>Is 456 divisible by 6?</a:t>
            </a:r>
          </a:p>
          <a:p>
            <a:pPr marL="0" indent="0">
              <a:buNone/>
            </a:pPr>
            <a:r>
              <a:rPr lang="en-US" dirty="0"/>
              <a:t>	- The sum of digits 4, 5, and 6 is (4 + 5 + 6 = 15). It is divisible by 3	since its last digit is 6, it is also divisible by 2. Since 456 can be		divided by both 2 and 3, then 456 is also divisible by 6.</a:t>
            </a:r>
          </a:p>
          <a:p>
            <a:pPr marL="0" indent="0">
              <a:buNone/>
            </a:pPr>
            <a:r>
              <a:rPr lang="en-US" b="1" dirty="0"/>
              <a:t>4.   Is 519 divisible by 9?</a:t>
            </a:r>
          </a:p>
          <a:p>
            <a:pPr marL="0" indent="0">
              <a:buNone/>
            </a:pPr>
            <a:r>
              <a:rPr lang="en-US" dirty="0"/>
              <a:t>	- The sum of digits 5, 1, and 9 is 15. Since the sum, which is 15, is 	is not divisible by 9, then 519 is NOT divisible by 9.</a:t>
            </a:r>
          </a:p>
          <a:p>
            <a:pPr marL="514350" indent="-514350">
              <a:buAutoNum type="arabicPeriod" startAt="5"/>
            </a:pPr>
            <a:r>
              <a:rPr lang="en-US" b="1" dirty="0"/>
              <a:t>Is 8,937 divisible by 9?</a:t>
            </a:r>
          </a:p>
          <a:p>
            <a:pPr marL="457200" lvl="1" indent="0">
              <a:buNone/>
            </a:pPr>
            <a:r>
              <a:rPr lang="en-US" b="1" dirty="0"/>
              <a:t>	</a:t>
            </a:r>
            <a:r>
              <a:rPr lang="en-US" dirty="0"/>
              <a:t>- Yes, because the sum of digits 8, 9, 3, and 7 is 27. Since the sum is divisible by 9, then 8,937 is divisible by 9.</a:t>
            </a:r>
          </a:p>
        </p:txBody>
      </p:sp>
    </p:spTree>
    <p:extLst>
      <p:ext uri="{BB962C8B-B14F-4D97-AF65-F5344CB8AC3E}">
        <p14:creationId xmlns:p14="http://schemas.microsoft.com/office/powerpoint/2010/main" val="123101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381</Words>
  <Application>Microsoft Macintosh PowerPoint</Application>
  <PresentationFormat>Widescreen</PresentationFormat>
  <Paragraphs>94</Paragraphs>
  <Slides>8</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Lato</vt:lpstr>
      <vt:lpstr>Montserrat Medium</vt:lpstr>
      <vt:lpstr>Office Theme</vt:lpstr>
      <vt:lpstr>Custom Design</vt:lpstr>
      <vt:lpstr>1_Custom Design</vt:lpstr>
      <vt:lpstr>PowerPoint Presentation</vt:lpstr>
      <vt:lpstr>Using Divisibility Rules for 3, 6, and 9 to Find the Common Factors of Numbers</vt:lpstr>
      <vt:lpstr>Using Divisibility Rules for 3, 6, and 9 to Find the Common Factors of Numbers</vt:lpstr>
      <vt:lpstr>Using Divisibility Rules for 3, 6, and 9 to Find the Common Factors of Numbers</vt:lpstr>
      <vt:lpstr>Using Divisibility Rules for 3, 6, and 9 to Find the Common Factors of Numbers</vt:lpstr>
      <vt:lpstr>Using Divisibility Rules for 3, 6, and 9 to Find the Common Factors of Numbers</vt:lpstr>
      <vt:lpstr>Using Divisibility Rules for 3, 6, and 9 to Find the Common Factors of Numbers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178</cp:revision>
  <cp:lastPrinted>2023-03-07T07:14:07Z</cp:lastPrinted>
  <dcterms:created xsi:type="dcterms:W3CDTF">2019-04-16T02:10:14Z</dcterms:created>
  <dcterms:modified xsi:type="dcterms:W3CDTF">2023-03-09T07:34:02Z</dcterms:modified>
</cp:coreProperties>
</file>