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80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Solving Word Problems Involving Multiplication and</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Division of Integers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649080" y="105336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Multiplication and Division of Integers</a:t>
            </a:r>
            <a:endParaRPr b="0" lang="en-PH" sz="1800" spc="-1" strike="noStrike">
              <a:latin typeface="Arial"/>
            </a:endParaRPr>
          </a:p>
          <a:p>
            <a:pPr>
              <a:lnSpc>
                <a:spcPct val="100000"/>
              </a:lnSpc>
              <a:buNone/>
            </a:pPr>
            <a:r>
              <a:rPr b="0" lang="en-PH" sz="1800" spc="-1" strike="noStrike">
                <a:latin typeface="Lato"/>
              </a:rPr>
              <a:t>For you to solve the word problem from Capture, you need to follow a step-by step procedure.</a:t>
            </a:r>
            <a:endParaRPr b="0" lang="en-PH" sz="1800" spc="-1" strike="noStrike">
              <a:latin typeface="Arial"/>
            </a:endParaRPr>
          </a:p>
          <a:p>
            <a:pPr>
              <a:lnSpc>
                <a:spcPct val="100000"/>
              </a:lnSpc>
              <a:buNone/>
            </a:pPr>
            <a:r>
              <a:rPr b="0" lang="en-PH" sz="1800" spc="-1" strike="noStrike">
                <a:latin typeface="Lato"/>
              </a:rPr>
              <a:t>The steps are presented below:</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1. Visualize</a:t>
            </a:r>
            <a:r>
              <a:rPr b="0" lang="en-PH" sz="1800" spc="-1" strike="noStrike">
                <a:latin typeface="Lato"/>
              </a:rPr>
              <a:t> − LOOK FOR PATTERNS OR MODELS. (What do you know?)</a:t>
            </a:r>
            <a:endParaRPr b="0" lang="en-PH" sz="1800" spc="-1" strike="noStrike">
              <a:latin typeface="Arial"/>
            </a:endParaRPr>
          </a:p>
          <a:p>
            <a:pPr>
              <a:lnSpc>
                <a:spcPct val="100000"/>
              </a:lnSpc>
              <a:buNone/>
            </a:pPr>
            <a:r>
              <a:rPr b="1" lang="en-PH" sz="1800" spc="-1" strike="noStrike">
                <a:latin typeface="Lato"/>
              </a:rPr>
              <a:t>2. Generalize</a:t>
            </a:r>
            <a:r>
              <a:rPr b="0" lang="en-PH" sz="1800" spc="-1" strike="noStrike">
                <a:latin typeface="Lato"/>
              </a:rPr>
              <a:t> − DETERMINE WHAT TO DO AND MAKE A PLAN. (What do you</a:t>
            </a:r>
            <a:endParaRPr b="0" lang="en-PH" sz="1800" spc="-1" strike="noStrike">
              <a:latin typeface="Arial"/>
            </a:endParaRPr>
          </a:p>
          <a:p>
            <a:pPr>
              <a:lnSpc>
                <a:spcPct val="100000"/>
              </a:lnSpc>
              <a:buNone/>
            </a:pPr>
            <a:r>
              <a:rPr b="0" lang="en-PH" sz="1800" spc="-1" strike="noStrike">
                <a:latin typeface="Lato"/>
              </a:rPr>
              <a:t>do to solve the problem?)</a:t>
            </a:r>
            <a:endParaRPr b="0" lang="en-PH" sz="1800" spc="-1" strike="noStrike">
              <a:latin typeface="Arial"/>
            </a:endParaRPr>
          </a:p>
          <a:p>
            <a:pPr>
              <a:lnSpc>
                <a:spcPct val="100000"/>
              </a:lnSpc>
              <a:buNone/>
            </a:pPr>
            <a:r>
              <a:rPr b="1" lang="en-PH" sz="1800" spc="-1" strike="noStrike">
                <a:latin typeface="Lato"/>
              </a:rPr>
              <a:t>3. Equate</a:t>
            </a:r>
            <a:r>
              <a:rPr b="0" lang="en-PH" sz="1800" spc="-1" strike="noStrike">
                <a:latin typeface="Lato"/>
              </a:rPr>
              <a:t> – Write the appropriate mathematical expression.</a:t>
            </a:r>
            <a:endParaRPr b="0" lang="en-PH" sz="1800" spc="-1" strike="noStrike">
              <a:latin typeface="Arial"/>
            </a:endParaRPr>
          </a:p>
          <a:p>
            <a:pPr>
              <a:lnSpc>
                <a:spcPct val="100000"/>
              </a:lnSpc>
              <a:buNone/>
            </a:pPr>
            <a:r>
              <a:rPr b="1" lang="en-PH" sz="1800" spc="-1" strike="noStrike">
                <a:latin typeface="Lato"/>
              </a:rPr>
              <a:t>4. Communicate</a:t>
            </a:r>
            <a:r>
              <a:rPr b="0" lang="en-PH" sz="1800" spc="-1" strike="noStrike">
                <a:latin typeface="Lato"/>
              </a:rPr>
              <a:t> − EXPLAIN THE METHOD. Show your work. Use the plan to do your work.</a:t>
            </a:r>
            <a:endParaRPr b="0" lang="en-PH" sz="1800" spc="-1" strike="noStrike">
              <a:latin typeface="Arial"/>
            </a:endParaRPr>
          </a:p>
          <a:p>
            <a:pPr>
              <a:lnSpc>
                <a:spcPct val="100000"/>
              </a:lnSpc>
              <a:buNone/>
            </a:pPr>
            <a:r>
              <a:rPr b="1" lang="en-PH" sz="1800" spc="-1" strike="noStrike">
                <a:latin typeface="Lato"/>
              </a:rPr>
              <a:t>5. Look back </a:t>
            </a:r>
            <a:r>
              <a:rPr b="0" lang="en-PH" sz="1800" spc="-1" strike="noStrike">
                <a:latin typeface="Lato"/>
              </a:rPr>
              <a:t>− MANAGE THE INFORMATION. Write the answer and check to</a:t>
            </a:r>
            <a:endParaRPr b="0" lang="en-PH" sz="1800" spc="-1" strike="noStrike">
              <a:latin typeface="Arial"/>
            </a:endParaRPr>
          </a:p>
          <a:p>
            <a:pPr>
              <a:lnSpc>
                <a:spcPct val="100000"/>
              </a:lnSpc>
              <a:buNone/>
            </a:pPr>
            <a:r>
              <a:rPr b="0" lang="en-PH" sz="1800" spc="-1" strike="noStrike">
                <a:latin typeface="Lato"/>
              </a:rPr>
              <a:t>be sure your answer makes sense.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649080" y="105336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Multiplication and Division of Integers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Let us try another problem: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Riza went on a trip to Boracay with 4 of her friends, but she lost her wallet on the flight. Luckily, her friends were willing to pay her share of costs during the trip as long as she promised to pay them back later. Riza’s friend, Mary, kept all the receipts and added everything up on the flight home, and she determined that Riza owed each friend ₱5,500. How much was Riza’s total share of the cost?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1. Visualize</a:t>
            </a:r>
            <a:endParaRPr b="0" lang="en-PH" sz="1800" spc="-1" strike="noStrike">
              <a:latin typeface="Arial"/>
            </a:endParaRPr>
          </a:p>
          <a:p>
            <a:pPr>
              <a:lnSpc>
                <a:spcPct val="100000"/>
              </a:lnSpc>
              <a:buNone/>
            </a:pPr>
            <a:r>
              <a:rPr b="0" lang="en-PH" sz="1800" spc="-1" strike="noStrike">
                <a:latin typeface="Lato"/>
              </a:rPr>
              <a:t>Riza owed ₱5,500 to each of her 4 friends.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8"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9" name="" descr=""/>
          <p:cNvPicPr/>
          <p:nvPr/>
        </p:nvPicPr>
        <p:blipFill>
          <a:blip r:embed="rId1"/>
          <a:stretch/>
        </p:blipFill>
        <p:spPr>
          <a:xfrm>
            <a:off x="3030120" y="4500360"/>
            <a:ext cx="4169880" cy="125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649080" y="105336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Multiplication and Division of Integers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2. Generalize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What is asked for? (How much was Riza’s total share of the costs?)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What operation in integers will you perform? (Multiplication)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3. Equate</a:t>
            </a:r>
            <a:endParaRPr b="0" lang="en-PH" sz="1800" spc="-1" strike="noStrike">
              <a:latin typeface="Arial"/>
            </a:endParaRPr>
          </a:p>
          <a:p>
            <a:pPr>
              <a:lnSpc>
                <a:spcPct val="100000"/>
              </a:lnSpc>
              <a:buNone/>
            </a:pPr>
            <a:r>
              <a:rPr b="0" lang="en-PH" sz="1800" spc="-1" strike="noStrike">
                <a:latin typeface="Lato"/>
              </a:rPr>
              <a:t>How do you write the number equation? ([−5,500] × 4 = 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4. Communicate</a:t>
            </a:r>
            <a:endParaRPr b="0" lang="en-PH" sz="1800" spc="-1" strike="noStrike">
              <a:latin typeface="Arial"/>
            </a:endParaRPr>
          </a:p>
          <a:p>
            <a:pPr>
              <a:lnSpc>
                <a:spcPct val="100000"/>
              </a:lnSpc>
              <a:buNone/>
            </a:pPr>
            <a:r>
              <a:rPr b="0" lang="en-PH" sz="1800" spc="-1" strike="noStrike">
                <a:latin typeface="Lato"/>
              </a:rPr>
              <a:t>Write your solution. (How do you do it?)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(−5,500) × 4 = −22,000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5. Look back</a:t>
            </a:r>
            <a:endParaRPr b="0" lang="en-PH" sz="1800" spc="-1" strike="noStrike">
              <a:latin typeface="Arial"/>
            </a:endParaRPr>
          </a:p>
          <a:p>
            <a:pPr>
              <a:lnSpc>
                <a:spcPct val="100000"/>
              </a:lnSpc>
              <a:buNone/>
            </a:pPr>
            <a:r>
              <a:rPr b="0" lang="en-PH" sz="1800" spc="-1" strike="noStrike">
                <a:latin typeface="Lato"/>
              </a:rPr>
              <a:t>How do you manage the data?</a:t>
            </a:r>
            <a:endParaRPr b="0" lang="en-PH" sz="1800" spc="-1" strike="noStrike">
              <a:latin typeface="Arial"/>
            </a:endParaRPr>
          </a:p>
          <a:p>
            <a:pPr>
              <a:lnSpc>
                <a:spcPct val="100000"/>
              </a:lnSpc>
              <a:buNone/>
            </a:pPr>
            <a:r>
              <a:rPr b="0" lang="en-PH" sz="1800" spc="-1" strike="noStrike">
                <a:latin typeface="Lato"/>
              </a:rPr>
              <a:t>Riza owed ₱22,000 (−22,000) in all.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1"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649080" y="1053360"/>
            <a:ext cx="1014948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Multiplication and Division of Integers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Ms. Cris prepares a test examination that has 30 questions. The test awards 2 points if the answer is correct and takes away 1 point if the answer is incorrect. A pupil answers 6 questions incorrectly. What is the score of the pupil?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6d"/>
                </a:highlight>
                <a:latin typeface="Lato"/>
              </a:rPr>
              <a:t>Answer: The score of the pupil is 48.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2. Dodong is praying hard so that he can buy a new laptop that costs ₱25,500 to use in his online class. All 5 of his aunts were generous enough to help him. They decided to give an equal share for the cost of the laptop. How much did each aunt give?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6d"/>
                </a:highlight>
                <a:latin typeface="Lato"/>
                <a:ea typeface="ÐÞ4æþ"/>
              </a:rPr>
              <a:t>Answer: Each aunt shared ₱5,100.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Þ4æþ"/>
              </a:rPr>
              <a:t>               </a:t>
            </a:r>
            <a:endParaRPr b="0" lang="en-PH" sz="1800" spc="-1" strike="noStrike">
              <a:latin typeface="Arial"/>
            </a:endParaRPr>
          </a:p>
        </p:txBody>
      </p:sp>
      <p:sp>
        <p:nvSpPr>
          <p:cNvPr id="133"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2023-03-24T18:04:51Z</dcterms:modified>
  <cp:revision>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