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-355" y="0"/>
            <a:ext cx="12186920" cy="6852284"/>
          </a:xfrm>
          <a:custGeom>
            <a:avLst/>
            <a:gdLst/>
            <a:ahLst/>
            <a:cxnLst/>
            <a:rect l="l" t="t" r="r" b="b"/>
            <a:pathLst>
              <a:path w="12186920" h="6852284">
                <a:moveTo>
                  <a:pt x="12186361" y="0"/>
                </a:moveTo>
                <a:lnTo>
                  <a:pt x="0" y="0"/>
                </a:lnTo>
                <a:lnTo>
                  <a:pt x="0" y="6852234"/>
                </a:lnTo>
                <a:lnTo>
                  <a:pt x="6093358" y="6852234"/>
                </a:lnTo>
                <a:lnTo>
                  <a:pt x="12186361" y="6852234"/>
                </a:lnTo>
                <a:lnTo>
                  <a:pt x="12186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20"/>
            <a:ext cx="2793238" cy="279323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6962" y="1474914"/>
            <a:ext cx="8698865" cy="3856990"/>
          </a:xfrm>
          <a:custGeom>
            <a:avLst/>
            <a:gdLst/>
            <a:ahLst/>
            <a:cxnLst/>
            <a:rect l="l" t="t" r="r" b="b"/>
            <a:pathLst>
              <a:path w="8698865" h="3856990">
                <a:moveTo>
                  <a:pt x="8698674" y="0"/>
                </a:moveTo>
                <a:lnTo>
                  <a:pt x="0" y="0"/>
                </a:lnTo>
                <a:lnTo>
                  <a:pt x="0" y="3856685"/>
                </a:lnTo>
                <a:lnTo>
                  <a:pt x="4349521" y="3856685"/>
                </a:lnTo>
                <a:lnTo>
                  <a:pt x="8698674" y="3856685"/>
                </a:lnTo>
                <a:lnTo>
                  <a:pt x="8698674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6962" y="5337009"/>
            <a:ext cx="8699030" cy="3787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393"/>
            <a:ext cx="12186348" cy="61560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0"/>
            <a:ext cx="1028877" cy="9648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2899" y="242544"/>
            <a:ext cx="5244274" cy="6483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7661" y="2172939"/>
            <a:ext cx="6915150" cy="2087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9468"/>
            <a:ext cx="2412365" cy="2787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Relationship Id="rId3" Type="http://schemas.openxmlformats.org/officeDocument/2006/relationships/hyperlink" Target="http://WWW.REX.COM.PH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87785" y="2919857"/>
            <a:ext cx="58813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FFFF"/>
                </a:solidFill>
              </a:rPr>
              <a:t>Classifying</a:t>
            </a:r>
            <a:r>
              <a:rPr dirty="0" sz="3600" spc="-90">
                <a:solidFill>
                  <a:srgbClr val="FFFFFF"/>
                </a:solidFill>
              </a:rPr>
              <a:t> </a:t>
            </a:r>
            <a:r>
              <a:rPr dirty="0" sz="3600" spc="-10">
                <a:solidFill>
                  <a:srgbClr val="FFFFFF"/>
                </a:solidFill>
              </a:rPr>
              <a:t>Vertebrates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5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29996" y="965161"/>
            <a:ext cx="227711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Mammalia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7296" y="1282572"/>
            <a:ext cx="11358245" cy="3075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term </a:t>
            </a:r>
            <a:r>
              <a:rPr dirty="0" sz="2000">
                <a:latin typeface="Arial Black"/>
                <a:cs typeface="Arial Black"/>
              </a:rPr>
              <a:t>Mammalia</a:t>
            </a:r>
            <a:r>
              <a:rPr dirty="0" sz="2000" spc="-114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 derived 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Latin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word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mamma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means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breast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characterized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fur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mammary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glands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nourish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milk.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considered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endothermic;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therefore,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warm-blooded</a:t>
            </a:r>
            <a:r>
              <a:rPr dirty="0" sz="2000" spc="-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well.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Mammals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further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classified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monotremes,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egg-laying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mammals;</a:t>
            </a:r>
            <a:r>
              <a:rPr dirty="0" sz="2000" spc="3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marsupials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3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nurture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their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2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pouch-like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bodies;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eutherians,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known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placental </a:t>
            </a:r>
            <a:r>
              <a:rPr dirty="0" sz="2000">
                <a:latin typeface="Arial"/>
                <a:cs typeface="Arial"/>
              </a:rPr>
              <a:t>mammals.</a:t>
            </a:r>
            <a:r>
              <a:rPr dirty="0" sz="2000" spc="3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Eutherians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nurture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structure</a:t>
            </a:r>
            <a:r>
              <a:rPr dirty="0" sz="2000" spc="3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known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placenta.</a:t>
            </a:r>
            <a:r>
              <a:rPr dirty="0" sz="2000" spc="2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Unlike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reptiles,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2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give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birth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since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viviparous.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2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varying </a:t>
            </a:r>
            <a:r>
              <a:rPr dirty="0" sz="2000">
                <a:latin typeface="Arial"/>
                <a:cs typeface="Arial"/>
              </a:rPr>
              <a:t>habitats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terrestrial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aquatic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mammals.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Those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land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include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horses,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dogs, </a:t>
            </a:r>
            <a:r>
              <a:rPr dirty="0" sz="2000">
                <a:latin typeface="Arial"/>
                <a:cs typeface="Arial"/>
              </a:rPr>
              <a:t>cats,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carabaos,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like.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other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hand,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sea,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dolphins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whales.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addition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this,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capable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flight,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</a:t>
            </a:r>
            <a:r>
              <a:rPr dirty="0" sz="2000" spc="-10">
                <a:latin typeface="Arial"/>
                <a:cs typeface="Arial"/>
              </a:rPr>
              <a:t>bats.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1273" y="4659372"/>
            <a:ext cx="5570106" cy="1426820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37895" y="1093299"/>
            <a:ext cx="10495280" cy="727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24965" marR="5080" indent="-1612900">
              <a:lnSpc>
                <a:spcPct val="114999"/>
              </a:lnSpc>
              <a:spcBef>
                <a:spcPts val="100"/>
              </a:spcBef>
              <a:tabLst>
                <a:tab pos="8132445" algn="l"/>
              </a:tabLst>
            </a:pPr>
            <a:r>
              <a:rPr dirty="0" sz="2000">
                <a:latin typeface="Arial Black"/>
                <a:cs typeface="Arial Black"/>
              </a:rPr>
              <a:t>Directions: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Match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Write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letter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</a:t>
            </a:r>
            <a:r>
              <a:rPr dirty="0" sz="2000">
                <a:latin typeface="Arial"/>
                <a:cs typeface="Arial"/>
              </a:rPr>
              <a:t>	answer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space </a:t>
            </a:r>
            <a:r>
              <a:rPr dirty="0" sz="2000">
                <a:latin typeface="Arial"/>
                <a:cs typeface="Arial"/>
              </a:rPr>
              <a:t>provided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before each </a:t>
            </a:r>
            <a:r>
              <a:rPr dirty="0" sz="2000" spc="-10">
                <a:latin typeface="Arial"/>
                <a:cs typeface="Arial"/>
              </a:rPr>
              <a:t>number.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8419" rIns="0" bIns="0" rtlCol="0" vert="horz">
            <a:spAutoFit/>
          </a:bodyPr>
          <a:lstStyle/>
          <a:p>
            <a:pPr marL="2261235">
              <a:lnSpc>
                <a:spcPct val="100000"/>
              </a:lnSpc>
              <a:spcBef>
                <a:spcPts val="459"/>
              </a:spcBef>
            </a:pPr>
            <a:r>
              <a:rPr dirty="0"/>
              <a:t>Column</a:t>
            </a:r>
            <a:r>
              <a:rPr dirty="0" spc="-5"/>
              <a:t> </a:t>
            </a:r>
            <a:r>
              <a:rPr dirty="0" spc="-50"/>
              <a:t>A</a:t>
            </a:r>
          </a:p>
          <a:p>
            <a:pPr marL="12700">
              <a:lnSpc>
                <a:spcPct val="100000"/>
              </a:lnSpc>
              <a:spcBef>
                <a:spcPts val="360"/>
              </a:spcBef>
              <a:tabLst>
                <a:tab pos="651510" algn="l"/>
              </a:tabLst>
            </a:pPr>
            <a:r>
              <a:rPr dirty="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>
                <a:latin typeface="Arial"/>
                <a:cs typeface="Arial"/>
              </a:rPr>
              <a:t>1.</a:t>
            </a:r>
            <a:r>
              <a:rPr dirty="0" spc="-2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has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beak</a:t>
            </a:r>
            <a:r>
              <a:rPr dirty="0" spc="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dirty="0" spc="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feathers that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cover their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 spc="-10">
                <a:latin typeface="Arial"/>
                <a:cs typeface="Arial"/>
              </a:rPr>
              <a:t>bodies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651510" algn="l"/>
              </a:tabLst>
            </a:pPr>
            <a:r>
              <a:rPr dirty="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>
                <a:latin typeface="Arial"/>
                <a:cs typeface="Arial"/>
              </a:rPr>
              <a:t>2.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has gills,</a:t>
            </a:r>
            <a:r>
              <a:rPr dirty="0" spc="-2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fins,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lateral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 spc="-20">
                <a:latin typeface="Arial"/>
                <a:cs typeface="Arial"/>
              </a:rPr>
              <a:t>line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651510" algn="l"/>
              </a:tabLst>
            </a:pPr>
            <a:r>
              <a:rPr dirty="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>
                <a:latin typeface="Arial"/>
                <a:cs typeface="Arial"/>
              </a:rPr>
              <a:t>3.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has dry scaly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 spc="-20">
                <a:latin typeface="Arial"/>
                <a:cs typeface="Arial"/>
              </a:rPr>
              <a:t>skins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651510" algn="l"/>
              </a:tabLst>
            </a:pPr>
            <a:r>
              <a:rPr dirty="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>
                <a:latin typeface="Arial"/>
                <a:cs typeface="Arial"/>
              </a:rPr>
              <a:t>4.</a:t>
            </a:r>
            <a:r>
              <a:rPr dirty="0" spc="-2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warm-blooded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animals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with fur</a:t>
            </a:r>
            <a:r>
              <a:rPr dirty="0" spc="-1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mammary </a:t>
            </a:r>
            <a:r>
              <a:rPr dirty="0" spc="-10">
                <a:latin typeface="Arial"/>
                <a:cs typeface="Arial"/>
              </a:rPr>
              <a:t>glands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651510" algn="l"/>
              </a:tabLst>
            </a:pPr>
            <a:r>
              <a:rPr dirty="0" u="sng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>
                <a:latin typeface="Arial"/>
                <a:cs typeface="Arial"/>
              </a:rPr>
              <a:t>5.</a:t>
            </a:r>
            <a:r>
              <a:rPr dirty="0" spc="-2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has moist</a:t>
            </a:r>
            <a:r>
              <a:rPr dirty="0" spc="-1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skin and</a:t>
            </a:r>
            <a:r>
              <a:rPr dirty="0" spc="-5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lives on land and </a:t>
            </a:r>
            <a:r>
              <a:rPr dirty="0" spc="-10">
                <a:latin typeface="Arial"/>
                <a:cs typeface="Arial"/>
              </a:rPr>
              <a:t>water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8717305" y="2164291"/>
            <a:ext cx="1524000" cy="218313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2000">
                <a:latin typeface="Arial Black"/>
                <a:cs typeface="Arial Black"/>
              </a:rPr>
              <a:t>Column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50">
                <a:latin typeface="Arial Black"/>
                <a:cs typeface="Arial Black"/>
              </a:rPr>
              <a:t>B</a:t>
            </a:r>
            <a:endParaRPr sz="2000">
              <a:latin typeface="Arial Black"/>
              <a:cs typeface="Arial Black"/>
            </a:endParaRPr>
          </a:p>
          <a:p>
            <a:pPr marL="321310" indent="-308610">
              <a:lnSpc>
                <a:spcPct val="100000"/>
              </a:lnSpc>
              <a:spcBef>
                <a:spcPts val="430"/>
              </a:spcBef>
              <a:buFont typeface="Arial Black"/>
              <a:buAutoNum type="alphaLcPeriod"/>
              <a:tabLst>
                <a:tab pos="321310" algn="l"/>
              </a:tabLst>
            </a:pPr>
            <a:r>
              <a:rPr dirty="0" sz="2000" spc="-10">
                <a:latin typeface="Arial"/>
                <a:cs typeface="Arial"/>
              </a:rPr>
              <a:t>mammal</a:t>
            </a:r>
            <a:endParaRPr sz="2000">
              <a:latin typeface="Arial"/>
              <a:cs typeface="Arial"/>
            </a:endParaRPr>
          </a:p>
          <a:p>
            <a:pPr marL="321310" indent="-308610">
              <a:lnSpc>
                <a:spcPct val="100000"/>
              </a:lnSpc>
              <a:spcBef>
                <a:spcPts val="434"/>
              </a:spcBef>
              <a:buFont typeface="Arial Black"/>
              <a:buAutoNum type="alphaLcPeriod"/>
              <a:tabLst>
                <a:tab pos="321310" algn="l"/>
              </a:tabLst>
            </a:pPr>
            <a:r>
              <a:rPr dirty="0" sz="2000" spc="-10">
                <a:latin typeface="Arial"/>
                <a:cs typeface="Arial"/>
              </a:rPr>
              <a:t>reptile</a:t>
            </a:r>
            <a:endParaRPr sz="2000">
              <a:latin typeface="Arial"/>
              <a:cs typeface="Arial"/>
            </a:endParaRPr>
          </a:p>
          <a:p>
            <a:pPr marL="337185" indent="-324485">
              <a:lnSpc>
                <a:spcPct val="100000"/>
              </a:lnSpc>
              <a:spcBef>
                <a:spcPts val="434"/>
              </a:spcBef>
              <a:buFont typeface="Arial Black"/>
              <a:buAutoNum type="alphaLcPeriod"/>
              <a:tabLst>
                <a:tab pos="337185" algn="l"/>
              </a:tabLst>
            </a:pPr>
            <a:r>
              <a:rPr dirty="0" sz="2000" spc="-10">
                <a:latin typeface="Arial"/>
                <a:cs typeface="Arial"/>
              </a:rPr>
              <a:t>amphibian</a:t>
            </a:r>
            <a:endParaRPr sz="2000">
              <a:latin typeface="Arial"/>
              <a:cs typeface="Arial"/>
            </a:endParaRPr>
          </a:p>
          <a:p>
            <a:pPr marL="351790" indent="-339090">
              <a:lnSpc>
                <a:spcPct val="100000"/>
              </a:lnSpc>
              <a:spcBef>
                <a:spcPts val="430"/>
              </a:spcBef>
              <a:buFont typeface="Arial Black"/>
              <a:buAutoNum type="alphaLcPeriod"/>
              <a:tabLst>
                <a:tab pos="351790" algn="l"/>
              </a:tabLst>
            </a:pPr>
            <a:r>
              <a:rPr dirty="0" sz="2000" spc="-20">
                <a:latin typeface="Arial"/>
                <a:cs typeface="Arial"/>
              </a:rPr>
              <a:t>fish</a:t>
            </a:r>
            <a:endParaRPr sz="2000">
              <a:latin typeface="Arial"/>
              <a:cs typeface="Arial"/>
            </a:endParaRPr>
          </a:p>
          <a:p>
            <a:pPr marL="321310" indent="-308610">
              <a:lnSpc>
                <a:spcPct val="100000"/>
              </a:lnSpc>
              <a:spcBef>
                <a:spcPts val="430"/>
              </a:spcBef>
              <a:buFont typeface="Arial Black"/>
              <a:buAutoNum type="alphaLcPeriod"/>
              <a:tabLst>
                <a:tab pos="321310" algn="l"/>
              </a:tabLst>
            </a:pPr>
            <a:r>
              <a:rPr dirty="0" sz="2000" spc="-20">
                <a:latin typeface="Arial"/>
                <a:cs typeface="Arial"/>
              </a:rPr>
              <a:t>bird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16214" y="1466900"/>
            <a:ext cx="1947545" cy="3454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b="1">
                <a:latin typeface="Arial"/>
                <a:cs typeface="Arial"/>
              </a:rPr>
              <a:t>Answer</a:t>
            </a:r>
            <a:r>
              <a:rPr dirty="0" sz="2500" spc="-40" b="1">
                <a:latin typeface="Arial"/>
                <a:cs typeface="Arial"/>
              </a:rPr>
              <a:t> </a:t>
            </a:r>
            <a:r>
              <a:rPr dirty="0" sz="2500" spc="-20" b="1">
                <a:latin typeface="Arial"/>
                <a:cs typeface="Arial"/>
              </a:rPr>
              <a:t>Key: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500" b="1">
                <a:latin typeface="Arial"/>
                <a:cs typeface="Arial"/>
              </a:rPr>
              <a:t>1. </a:t>
            </a:r>
            <a:r>
              <a:rPr dirty="0" sz="2500" spc="-50" b="1">
                <a:latin typeface="Arial"/>
                <a:cs typeface="Arial"/>
              </a:rPr>
              <a:t>e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dirty="0" sz="2500" b="1">
                <a:latin typeface="Arial"/>
                <a:cs typeface="Arial"/>
              </a:rPr>
              <a:t>2. </a:t>
            </a:r>
            <a:r>
              <a:rPr dirty="0" sz="2500" spc="-50" b="1">
                <a:latin typeface="Arial"/>
                <a:cs typeface="Arial"/>
              </a:rPr>
              <a:t>d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dirty="0" sz="2500" b="1">
                <a:latin typeface="Arial"/>
                <a:cs typeface="Arial"/>
              </a:rPr>
              <a:t>3. </a:t>
            </a:r>
            <a:r>
              <a:rPr dirty="0" sz="2500" spc="-50" b="1">
                <a:latin typeface="Arial"/>
                <a:cs typeface="Arial"/>
              </a:rPr>
              <a:t>b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dirty="0" sz="2500" b="1">
                <a:latin typeface="Arial"/>
                <a:cs typeface="Arial"/>
              </a:rPr>
              <a:t>4. </a:t>
            </a:r>
            <a:r>
              <a:rPr dirty="0" sz="2500" spc="-50" b="1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dirty="0" sz="2500" b="1">
                <a:latin typeface="Arial"/>
                <a:cs typeface="Arial"/>
              </a:rPr>
              <a:t>5. </a:t>
            </a:r>
            <a:r>
              <a:rPr dirty="0" sz="2500" spc="-50" b="1">
                <a:latin typeface="Arial"/>
                <a:cs typeface="Arial"/>
              </a:rPr>
              <a:t>c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391"/>
            <a:ext cx="6610680" cy="33789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11783" y="1579575"/>
            <a:ext cx="167576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Vertebrates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11783" y="2266822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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11783" y="1884489"/>
            <a:ext cx="6880225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7965" indent="-215265">
              <a:lnSpc>
                <a:spcPct val="100000"/>
              </a:lnSpc>
              <a:spcBef>
                <a:spcPts val="100"/>
              </a:spcBef>
              <a:buSzPct val="45000"/>
              <a:buFont typeface="Wingdings"/>
              <a:buChar char=""/>
              <a:tabLst>
                <a:tab pos="227965" algn="l"/>
              </a:tabLst>
            </a:pP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with</a:t>
            </a:r>
            <a:r>
              <a:rPr dirty="0" sz="2000" spc="-10">
                <a:latin typeface="Arial"/>
                <a:cs typeface="Arial"/>
              </a:rPr>
              <a:t> backbones.</a:t>
            </a:r>
            <a:endParaRPr sz="20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considered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 diverse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successful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chordates.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1783" y="2769730"/>
            <a:ext cx="10525760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95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generally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equipped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two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pairs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appendages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external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parts,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which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movement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locomotion.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addition,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well-developed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systems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endoskeleton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supports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40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entire</a:t>
            </a:r>
            <a:r>
              <a:rPr dirty="0" sz="2000" spc="40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bodies.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endoskeleton</a:t>
            </a:r>
            <a:r>
              <a:rPr dirty="0" sz="2000" spc="40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4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skeleton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3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provides</a:t>
            </a:r>
            <a:r>
              <a:rPr dirty="0" sz="2000" spc="4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structural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support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protection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3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3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organism’s</a:t>
            </a:r>
            <a:r>
              <a:rPr dirty="0" sz="2000" spc="40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internal </a:t>
            </a:r>
            <a:r>
              <a:rPr dirty="0" sz="2000">
                <a:latin typeface="Arial"/>
                <a:cs typeface="Arial"/>
              </a:rPr>
              <a:t>organs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tissues.</a:t>
            </a:r>
            <a:r>
              <a:rPr dirty="0" sz="2000" spc="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presence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backbone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endoskeleton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 spc="-20">
                <a:latin typeface="Arial"/>
                <a:cs typeface="Arial"/>
              </a:rPr>
              <a:t>most </a:t>
            </a:r>
            <a:r>
              <a:rPr dirty="0" sz="2000">
                <a:latin typeface="Arial"/>
                <a:cs typeface="Arial"/>
              </a:rPr>
              <a:t>distinguishing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features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vertebrates.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47305" y="1471929"/>
            <a:ext cx="6868159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vertebrates</a:t>
            </a:r>
            <a:r>
              <a:rPr dirty="0" sz="2000" spc="-114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further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classified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several</a:t>
            </a:r>
            <a:r>
              <a:rPr dirty="0" sz="2000" spc="-10">
                <a:latin typeface="Arial"/>
                <a:cs typeface="Arial"/>
              </a:rPr>
              <a:t> classes.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23111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3294" y="2081486"/>
            <a:ext cx="2503805" cy="3225800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Agnatha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</a:pP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Chondrichthyes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Osteichthyes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Amphibia</a:t>
            </a:r>
            <a:endParaRPr sz="2000">
              <a:latin typeface="Arial"/>
              <a:cs typeface="Arial"/>
            </a:endParaRPr>
          </a:p>
          <a:p>
            <a:pPr marL="12700" marR="530860">
              <a:lnSpc>
                <a:spcPct val="150000"/>
              </a:lnSpc>
            </a:pP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Reptilia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Aves</a:t>
            </a:r>
            <a:r>
              <a:rPr dirty="0" sz="2000" spc="5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Mammalia.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7661" y="27683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97661" y="32255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36827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7661" y="41399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97661" y="45971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97661" y="5054307"/>
            <a:ext cx="11112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</a:t>
            </a:r>
            <a:endParaRPr sz="90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471929"/>
            <a:ext cx="464184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5">
                <a:latin typeface="Arial"/>
                <a:cs typeface="Arial"/>
              </a:rPr>
              <a:t>The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23365" y="1459445"/>
            <a:ext cx="1983105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3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Agnatha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367910" y="1471929"/>
            <a:ext cx="806767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composed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jawless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shes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cartilaginous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skeleton.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is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7661" y="1776488"/>
            <a:ext cx="10639425" cy="155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where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primitive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fish-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species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belong.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representative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organisms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are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lampreys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hagfishes.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Lampreys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round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mouths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toothed</a:t>
            </a:r>
            <a:r>
              <a:rPr dirty="0" sz="2000" spc="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well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adapted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bloodsucking.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lack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paired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appendages,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fins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jaws.</a:t>
            </a:r>
            <a:r>
              <a:rPr dirty="0" sz="2000" spc="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6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characteristic </a:t>
            </a:r>
            <a:r>
              <a:rPr dirty="0" sz="2000">
                <a:latin typeface="Arial"/>
                <a:cs typeface="Arial"/>
              </a:rPr>
              <a:t>gave</a:t>
            </a:r>
            <a:r>
              <a:rPr dirty="0" sz="2000" spc="4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name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class.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also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notochord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supporting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tissue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that </a:t>
            </a:r>
            <a:r>
              <a:rPr dirty="0" sz="2000">
                <a:latin typeface="Arial"/>
                <a:cs typeface="Arial"/>
              </a:rPr>
              <a:t>resembles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spinal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cord and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vertebral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column </a:t>
            </a:r>
            <a:r>
              <a:rPr dirty="0" sz="2000" spc="-10">
                <a:latin typeface="Arial"/>
                <a:cs typeface="Arial"/>
              </a:rPr>
              <a:t>combined.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9444" y="3707207"/>
            <a:ext cx="2936651" cy="2151397"/>
          </a:xfrm>
          <a:prstGeom prst="rect">
            <a:avLst/>
          </a:prstGeom>
        </p:spPr>
      </p:pic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0361" y="1099794"/>
            <a:ext cx="635508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3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Chondrichthyes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Osteichthyes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1722132"/>
            <a:ext cx="7045325" cy="4294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95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Those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classified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under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Chondrichthye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are </a:t>
            </a:r>
            <a:r>
              <a:rPr dirty="0" sz="2000">
                <a:latin typeface="Arial"/>
                <a:cs typeface="Arial"/>
              </a:rPr>
              <a:t>cartilaginous fishes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whose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skeletons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made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up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cartilage. </a:t>
            </a:r>
            <a:r>
              <a:rPr dirty="0" sz="2000">
                <a:latin typeface="Arial"/>
                <a:cs typeface="Arial"/>
              </a:rPr>
              <a:t>Its</a:t>
            </a:r>
            <a:r>
              <a:rPr dirty="0" sz="2000" spc="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name  is</a:t>
            </a:r>
            <a:r>
              <a:rPr dirty="0" sz="2000" spc="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derived</a:t>
            </a:r>
            <a:r>
              <a:rPr dirty="0" sz="2000" spc="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  Greek</a:t>
            </a:r>
            <a:r>
              <a:rPr dirty="0" sz="2000" spc="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word</a:t>
            </a:r>
            <a:r>
              <a:rPr dirty="0" sz="2000" spc="15">
                <a:latin typeface="Arial"/>
                <a:cs typeface="Arial"/>
              </a:rPr>
              <a:t>  </a:t>
            </a:r>
            <a:r>
              <a:rPr dirty="0" sz="2000" b="1" i="1">
                <a:latin typeface="Times New Roman"/>
                <a:cs typeface="Times New Roman"/>
              </a:rPr>
              <a:t>chondros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which </a:t>
            </a:r>
            <a:r>
              <a:rPr dirty="0" sz="2000">
                <a:latin typeface="Arial"/>
                <a:cs typeface="Arial"/>
              </a:rPr>
              <a:t>means</a:t>
            </a:r>
            <a:r>
              <a:rPr dirty="0" sz="2000" spc="75">
                <a:latin typeface="Arial"/>
                <a:cs typeface="Arial"/>
              </a:rPr>
              <a:t>  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cartilage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75">
                <a:latin typeface="Arial"/>
                <a:cs typeface="Arial"/>
              </a:rPr>
              <a:t>  </a:t>
            </a:r>
            <a:r>
              <a:rPr dirty="0" sz="2000" b="1" i="1">
                <a:latin typeface="Times New Roman"/>
                <a:cs typeface="Times New Roman"/>
              </a:rPr>
              <a:t>ichthyes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7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which</a:t>
            </a:r>
            <a:r>
              <a:rPr dirty="0" sz="2000" spc="7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means</a:t>
            </a:r>
            <a:r>
              <a:rPr dirty="0" u="heavy" sz="200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2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fish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70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Sharks, </a:t>
            </a:r>
            <a:r>
              <a:rPr dirty="0" sz="2000">
                <a:latin typeface="Arial"/>
                <a:cs typeface="Arial"/>
              </a:rPr>
              <a:t>skates,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stingrays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fexible</a:t>
            </a:r>
            <a:r>
              <a:rPr dirty="0" sz="2000" spc="2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endoskeletons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composed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0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cartilaginous</a:t>
            </a:r>
            <a:r>
              <a:rPr dirty="0" sz="2000" spc="204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tissues,</a:t>
            </a:r>
            <a:r>
              <a:rPr dirty="0" sz="2000" spc="20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making</a:t>
            </a:r>
            <a:r>
              <a:rPr dirty="0" sz="2000" spc="19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20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04">
                <a:latin typeface="Arial"/>
                <a:cs typeface="Arial"/>
              </a:rPr>
              <a:t>  </a:t>
            </a:r>
            <a:r>
              <a:rPr dirty="0" sz="2000" spc="-10">
                <a:latin typeface="Arial"/>
                <a:cs typeface="Arial"/>
              </a:rPr>
              <a:t>representative </a:t>
            </a:r>
            <a:r>
              <a:rPr dirty="0" sz="2000">
                <a:latin typeface="Arial"/>
                <a:cs typeface="Arial"/>
              </a:rPr>
              <a:t>examples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3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class.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Sharks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powerful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jaws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are </a:t>
            </a:r>
            <a:r>
              <a:rPr dirty="0" sz="2000">
                <a:latin typeface="Arial"/>
                <a:cs typeface="Arial"/>
              </a:rPr>
              <a:t>highly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agile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swimmers.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known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poor </a:t>
            </a:r>
            <a:r>
              <a:rPr dirty="0" sz="2000">
                <a:latin typeface="Arial"/>
                <a:cs typeface="Arial"/>
              </a:rPr>
              <a:t>eyesight.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compensate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this,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keen</a:t>
            </a:r>
            <a:r>
              <a:rPr dirty="0" sz="2000" spc="1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sense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of </a:t>
            </a:r>
            <a:r>
              <a:rPr dirty="0" sz="2000">
                <a:latin typeface="Arial"/>
                <a:cs typeface="Arial"/>
              </a:rPr>
              <a:t>smell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hunting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prey.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Sharks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lateral </a:t>
            </a:r>
            <a:r>
              <a:rPr dirty="0" sz="2000">
                <a:latin typeface="Arial"/>
                <a:cs typeface="Arial"/>
              </a:rPr>
              <a:t>line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system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located along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sides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bodies.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lateral </a:t>
            </a:r>
            <a:r>
              <a:rPr dirty="0" sz="2000">
                <a:latin typeface="Arial"/>
                <a:cs typeface="Arial"/>
              </a:rPr>
              <a:t>line</a:t>
            </a:r>
            <a:r>
              <a:rPr dirty="0" sz="2000" spc="7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system</a:t>
            </a:r>
            <a:r>
              <a:rPr dirty="0" sz="2000" spc="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contains</a:t>
            </a:r>
            <a:r>
              <a:rPr dirty="0" sz="2000" spc="7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rows</a:t>
            </a:r>
            <a:r>
              <a:rPr dirty="0" sz="2000" spc="7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pressure-sensitive</a:t>
            </a:r>
            <a:r>
              <a:rPr dirty="0" sz="2000" spc="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cells</a:t>
            </a:r>
            <a:r>
              <a:rPr dirty="0" sz="2000" spc="70">
                <a:latin typeface="Arial"/>
                <a:cs typeface="Arial"/>
              </a:rPr>
              <a:t>  </a:t>
            </a:r>
            <a:r>
              <a:rPr dirty="0" sz="2000" spc="-20">
                <a:latin typeface="Arial"/>
                <a:cs typeface="Arial"/>
              </a:rPr>
              <a:t>that </a:t>
            </a:r>
            <a:r>
              <a:rPr dirty="0" sz="2000">
                <a:latin typeface="Arial"/>
                <a:cs typeface="Arial"/>
              </a:rPr>
              <a:t>enable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detect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other</a:t>
            </a:r>
            <a:r>
              <a:rPr dirty="0" sz="2000" spc="2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swimming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3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within</a:t>
            </a:r>
            <a:r>
              <a:rPr dirty="0" sz="2000" spc="20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vicinity.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21768" y="2159635"/>
            <a:ext cx="3260514" cy="2278956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43114" y="1049045"/>
            <a:ext cx="268351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Osteichthyes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46416" y="1601177"/>
            <a:ext cx="10425430" cy="636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0"/>
              </a:spcBef>
            </a:pPr>
            <a:r>
              <a:rPr dirty="0" sz="2000">
                <a:latin typeface="Arial"/>
                <a:cs typeface="Arial"/>
              </a:rPr>
              <a:t>Osteichthyes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- derived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Greek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word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osteon</a:t>
            </a:r>
            <a:r>
              <a:rPr dirty="0" sz="2000" spc="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which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means bone,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class </a:t>
            </a:r>
            <a:r>
              <a:rPr dirty="0" sz="2000" spc="-10">
                <a:latin typeface="Arial"/>
                <a:cs typeface="Arial"/>
              </a:rPr>
              <a:t>involving </a:t>
            </a:r>
            <a:r>
              <a:rPr dirty="0" sz="2000">
                <a:latin typeface="Arial"/>
                <a:cs typeface="Arial"/>
              </a:rPr>
              <a:t>bony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fishes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30414" y="2593339"/>
            <a:ext cx="11683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Wingdings"/>
                <a:cs typeface="Wingdings"/>
              </a:rPr>
              <a:t></a:t>
            </a:r>
            <a:endParaRPr sz="900">
              <a:latin typeface="Wingdings"/>
              <a:cs typeface="Wingding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21016" y="2517013"/>
            <a:ext cx="695579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Example</a:t>
            </a:r>
            <a:r>
              <a:rPr dirty="0" sz="2000">
                <a:latin typeface="Arial"/>
                <a:cs typeface="Arial"/>
              </a:rPr>
              <a:t>: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Milkfish,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catfish,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tuna,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seahorse,</a:t>
            </a:r>
            <a:endParaRPr sz="2000">
              <a:latin typeface="Arial"/>
              <a:cs typeface="Arial"/>
            </a:endParaRPr>
          </a:p>
          <a:p>
            <a:pPr marL="1332865" indent="-215265">
              <a:lnSpc>
                <a:spcPct val="100000"/>
              </a:lnSpc>
              <a:buSzPct val="45000"/>
              <a:buFont typeface="Wingdings"/>
              <a:buChar char=""/>
              <a:tabLst>
                <a:tab pos="1332865" algn="l"/>
              </a:tabLst>
            </a:pPr>
            <a:r>
              <a:rPr dirty="0" sz="2000">
                <a:latin typeface="Arial Black"/>
                <a:cs typeface="Arial Black"/>
              </a:rPr>
              <a:t>ocean</a:t>
            </a:r>
            <a:r>
              <a:rPr dirty="0" sz="2000" spc="-4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sunfish</a:t>
            </a:r>
            <a:r>
              <a:rPr dirty="0" sz="2000" spc="-15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–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largest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Osteichthyes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member.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43381" y="3812298"/>
            <a:ext cx="7534909" cy="1550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Unlike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sharks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stingrays,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these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shes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rigid</a:t>
            </a:r>
            <a:r>
              <a:rPr dirty="0" sz="2000" spc="6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tough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endoskeleton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made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calcium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phosphate.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have </a:t>
            </a:r>
            <a:r>
              <a:rPr dirty="0" sz="2000">
                <a:latin typeface="Arial"/>
                <a:cs typeface="Arial"/>
              </a:rPr>
              <a:t>jaws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mouths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lined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sharp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teeth,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keen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sense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of </a:t>
            </a:r>
            <a:r>
              <a:rPr dirty="0" sz="2000">
                <a:latin typeface="Arial"/>
                <a:cs typeface="Arial"/>
              </a:rPr>
              <a:t>smell,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good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eyesight,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lateral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line</a:t>
            </a:r>
            <a:r>
              <a:rPr dirty="0" sz="2000" spc="3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system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bodies </a:t>
            </a:r>
            <a:r>
              <a:rPr dirty="0" sz="2000">
                <a:latin typeface="Arial"/>
                <a:cs typeface="Arial"/>
              </a:rPr>
              <a:t>similar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that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sharks.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6387" y="2258955"/>
            <a:ext cx="2446963" cy="2582009"/>
          </a:xfrm>
          <a:prstGeom prst="rect">
            <a:avLst/>
          </a:prstGeom>
        </p:spPr>
      </p:pic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74725" y="1198803"/>
            <a:ext cx="214884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 </a:t>
            </a:r>
            <a:r>
              <a:rPr dirty="0" sz="2000" spc="-10">
                <a:latin typeface="Arial Black"/>
                <a:cs typeface="Arial Black"/>
              </a:rPr>
              <a:t>Amphibia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1677492"/>
            <a:ext cx="9145905" cy="4294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word Amphibia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derived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Greek </a:t>
            </a:r>
            <a:r>
              <a:rPr dirty="0" sz="2000" spc="-10">
                <a:latin typeface="Arial"/>
                <a:cs typeface="Arial"/>
              </a:rPr>
              <a:t>word: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400"/>
              </a:lnSpc>
            </a:pPr>
            <a:r>
              <a:rPr dirty="0" sz="2000">
                <a:latin typeface="Arial Black"/>
                <a:cs typeface="Arial Black"/>
              </a:rPr>
              <a:t>Amphi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-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means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double,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bio,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means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life.</a:t>
            </a:r>
            <a:endParaRPr sz="2000">
              <a:latin typeface="Arial"/>
              <a:cs typeface="Arial"/>
            </a:endParaRPr>
          </a:p>
          <a:p>
            <a:pPr marL="12700" marR="153098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Literally,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word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Amphibia means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double life because </a:t>
            </a:r>
            <a:r>
              <a:rPr dirty="0" sz="2000" spc="-10">
                <a:latin typeface="Arial"/>
                <a:cs typeface="Arial"/>
              </a:rPr>
              <a:t>amphibians </a:t>
            </a:r>
            <a:r>
              <a:rPr dirty="0" sz="2000">
                <a:latin typeface="Arial"/>
                <a:cs typeface="Arial"/>
              </a:rPr>
              <a:t>spend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portion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life cycle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water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another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 </a:t>
            </a:r>
            <a:r>
              <a:rPr dirty="0" sz="2000" spc="-10">
                <a:latin typeface="Arial"/>
                <a:cs typeface="Arial"/>
              </a:rPr>
              <a:t>land.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423035" algn="l"/>
              </a:tabLst>
            </a:pPr>
            <a:r>
              <a:rPr dirty="0" sz="2000" spc="-10">
                <a:latin typeface="Arial Black"/>
                <a:cs typeface="Arial Black"/>
              </a:rPr>
              <a:t>Example</a:t>
            </a:r>
            <a:r>
              <a:rPr dirty="0" sz="2000" spc="-10">
                <a:latin typeface="Arial"/>
                <a:cs typeface="Arial"/>
              </a:rPr>
              <a:t>:</a:t>
            </a:r>
            <a:r>
              <a:rPr dirty="0" sz="2000">
                <a:latin typeface="Arial"/>
                <a:cs typeface="Arial"/>
              </a:rPr>
              <a:t>	frogs,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toads,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</a:t>
            </a:r>
            <a:r>
              <a:rPr dirty="0" sz="2000" spc="-10">
                <a:latin typeface="Arial"/>
                <a:cs typeface="Arial"/>
              </a:rPr>
              <a:t>salamanders</a:t>
            </a:r>
            <a:endParaRPr sz="2000">
              <a:latin typeface="Arial"/>
              <a:cs typeface="Arial"/>
            </a:endParaRPr>
          </a:p>
          <a:p>
            <a:pPr marL="12700" marR="537845">
              <a:lnSpc>
                <a:spcPct val="100000"/>
              </a:lnSpc>
              <a:spcBef>
                <a:spcPts val="2400"/>
              </a:spcBef>
            </a:pP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spend most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 on land,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they spawn,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they</a:t>
            </a:r>
            <a:r>
              <a:rPr dirty="0" sz="2000" spc="5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back 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water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lay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 since their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 will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dry up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quickly on</a:t>
            </a:r>
            <a:r>
              <a:rPr dirty="0" sz="2000" spc="-10">
                <a:latin typeface="Arial"/>
                <a:cs typeface="Arial"/>
              </a:rPr>
              <a:t> land.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Amphibian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 are not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covered in hard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shells like the ones that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present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"/>
              </a:spcBef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reptilian 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avian eggs.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Amphibians 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ectotherms or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cold-blooded </a:t>
            </a:r>
            <a:r>
              <a:rPr dirty="0" sz="2000" spc="-10">
                <a:latin typeface="Arial"/>
                <a:cs typeface="Arial"/>
              </a:rPr>
              <a:t>animals.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temperature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affected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environment’s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temperature.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addition, </a:t>
            </a: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amphibian skin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smooth and slimy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skin secretes </a:t>
            </a:r>
            <a:r>
              <a:rPr dirty="0" sz="2000" spc="-10">
                <a:latin typeface="Arial"/>
                <a:cs typeface="Arial"/>
              </a:rPr>
              <a:t>mucus</a:t>
            </a:r>
            <a:endParaRPr sz="2000">
              <a:latin typeface="Arial"/>
              <a:cs typeface="Arial"/>
            </a:endParaRPr>
          </a:p>
          <a:p>
            <a:pPr marL="12700" marR="160655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protects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drying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up when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 are 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land.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 can also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breathe </a:t>
            </a:r>
            <a:r>
              <a:rPr dirty="0" sz="2000">
                <a:latin typeface="Arial"/>
                <a:cs typeface="Arial"/>
              </a:rPr>
              <a:t>through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skin,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process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 </a:t>
            </a:r>
            <a:r>
              <a:rPr dirty="0" sz="2000">
                <a:latin typeface="Arial Black"/>
                <a:cs typeface="Arial Black"/>
              </a:rPr>
              <a:t>cutaneous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respiration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46931" y="1714318"/>
            <a:ext cx="2459401" cy="1609474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0361" y="1198803"/>
            <a:ext cx="192278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Reptilia</a:t>
            </a:r>
            <a:endParaRPr sz="2000">
              <a:latin typeface="Arial Black"/>
              <a:cs typeface="Arial Black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52029" y="1623188"/>
            <a:ext cx="2484758" cy="2202353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59561" y="1516214"/>
            <a:ext cx="10714355" cy="421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50800" marR="291592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Reptilia,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derived 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Latin word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repere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means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creep, </a:t>
            </a:r>
            <a:r>
              <a:rPr dirty="0" sz="2000">
                <a:latin typeface="Arial"/>
                <a:cs typeface="Arial"/>
              </a:rPr>
              <a:t>is  a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class  of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vertebrates  characterized  by</a:t>
            </a:r>
            <a:r>
              <a:rPr dirty="0" sz="2000" spc="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dry,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tough,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hard,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heavy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keratinized scales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resistant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wear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tear.</a:t>
            </a:r>
            <a:endParaRPr sz="2000">
              <a:latin typeface="Arial"/>
              <a:cs typeface="Arial"/>
            </a:endParaRPr>
          </a:p>
          <a:p>
            <a:pPr algn="just" marL="266065" marR="2921000" indent="-257175">
              <a:lnSpc>
                <a:spcPct val="100000"/>
              </a:lnSpc>
              <a:buFont typeface="Segoe UI Symbol"/>
              <a:buChar char="➢"/>
              <a:tabLst>
                <a:tab pos="266065" algn="l"/>
              </a:tabLst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reptile’s</a:t>
            </a:r>
            <a:r>
              <a:rPr dirty="0" sz="2000" spc="48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thick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4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tough</a:t>
            </a:r>
            <a:r>
              <a:rPr dirty="0" sz="2000" spc="4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skin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forms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48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barrier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484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excessive </a:t>
            </a:r>
            <a:r>
              <a:rPr dirty="0" sz="2000">
                <a:latin typeface="Arial"/>
                <a:cs typeface="Arial"/>
              </a:rPr>
              <a:t>water loss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environment.</a:t>
            </a:r>
            <a:endParaRPr sz="2000">
              <a:latin typeface="Arial"/>
              <a:cs typeface="Arial"/>
            </a:endParaRPr>
          </a:p>
          <a:p>
            <a:pPr algn="just" marL="266065" marR="2919095" indent="-257175">
              <a:lnSpc>
                <a:spcPct val="100000"/>
              </a:lnSpc>
              <a:buFont typeface="Segoe UI Symbol"/>
              <a:buChar char="➢"/>
              <a:tabLst>
                <a:tab pos="266065" algn="l"/>
              </a:tabLst>
            </a:pPr>
            <a:r>
              <a:rPr dirty="0" sz="2000">
                <a:latin typeface="Arial"/>
                <a:cs typeface="Arial"/>
              </a:rPr>
              <a:t>Reptiles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watery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environment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lay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eggs </a:t>
            </a:r>
            <a:r>
              <a:rPr dirty="0" sz="2000">
                <a:latin typeface="Arial"/>
                <a:cs typeface="Arial"/>
              </a:rPr>
              <a:t>since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covered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16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shells,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unlike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7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160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of </a:t>
            </a:r>
            <a:r>
              <a:rPr dirty="0" sz="2000" spc="-10">
                <a:latin typeface="Arial"/>
                <a:cs typeface="Arial"/>
              </a:rPr>
              <a:t>amphibians.</a:t>
            </a:r>
            <a:endParaRPr sz="2000">
              <a:latin typeface="Arial"/>
              <a:cs typeface="Arial"/>
            </a:endParaRPr>
          </a:p>
          <a:p>
            <a:pPr algn="just" marL="50800" marR="43180">
              <a:lnSpc>
                <a:spcPct val="111600"/>
              </a:lnSpc>
              <a:spcBef>
                <a:spcPts val="380"/>
              </a:spcBef>
            </a:pP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just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amphibians,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also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ectothermic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animals.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stabilize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their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temperature,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</a:t>
            </a:r>
            <a:r>
              <a:rPr dirty="0" sz="2000" spc="1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tend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gear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toward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external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heat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sources,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basking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under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sun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25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lying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warm</a:t>
            </a:r>
            <a:r>
              <a:rPr dirty="0" sz="2000" spc="2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rocks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areas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open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field.</a:t>
            </a:r>
            <a:r>
              <a:rPr dirty="0" sz="2000" spc="25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Reptiles,</a:t>
            </a:r>
            <a:r>
              <a:rPr dirty="0" sz="2000" spc="2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snakes,</a:t>
            </a:r>
            <a:r>
              <a:rPr dirty="0" sz="2000" spc="254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crocodiles, </a:t>
            </a:r>
            <a:r>
              <a:rPr dirty="0" sz="2000">
                <a:latin typeface="Arial"/>
                <a:cs typeface="Arial"/>
              </a:rPr>
              <a:t>tortoises,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lizards,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mostly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terrestrial.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means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spend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time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land. </a:t>
            </a: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 are also reptiles that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adapted in water,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turtles and sea </a:t>
            </a:r>
            <a:r>
              <a:rPr dirty="0" sz="2000" spc="-10">
                <a:latin typeface="Arial"/>
                <a:cs typeface="Arial"/>
              </a:rPr>
              <a:t>snakes.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332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Classifying</a:t>
            </a:r>
            <a:r>
              <a:rPr dirty="0" spc="-25"/>
              <a:t> </a:t>
            </a:r>
            <a:r>
              <a:rPr dirty="0" spc="-10"/>
              <a:t>Vertebrates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10361" y="1099794"/>
            <a:ext cx="1526540" cy="35877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254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dirty="0" sz="2000">
                <a:latin typeface="Arial Black"/>
                <a:cs typeface="Arial Black"/>
              </a:rPr>
              <a:t>Class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20">
                <a:latin typeface="Arial Black"/>
                <a:cs typeface="Arial Black"/>
              </a:rPr>
              <a:t>Aves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59561" y="1417218"/>
            <a:ext cx="8201025" cy="4294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Its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name 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derived 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Latin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word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avis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means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u="heavy" sz="2000" spc="-1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bird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50800">
              <a:lnSpc>
                <a:spcPts val="2400"/>
              </a:lnSpc>
            </a:pPr>
            <a:r>
              <a:rPr dirty="0" sz="2000">
                <a:latin typeface="Arial Black"/>
                <a:cs typeface="Arial Black"/>
              </a:rPr>
              <a:t>Birds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are egg-laying animals;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therefore,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 are also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 spc="-10" i="1">
                <a:latin typeface="Times New Roman"/>
                <a:cs typeface="Times New Roman"/>
              </a:rPr>
              <a:t>oviparous.</a:t>
            </a:r>
            <a:endParaRPr sz="2000">
              <a:latin typeface="Times New Roman"/>
              <a:cs typeface="Times New Roman"/>
            </a:endParaRPr>
          </a:p>
          <a:p>
            <a:pPr marL="266065" indent="-256540">
              <a:lnSpc>
                <a:spcPct val="100000"/>
              </a:lnSpc>
              <a:buFont typeface="Segoe UI Symbol"/>
              <a:buChar char="➢"/>
              <a:tabLst>
                <a:tab pos="266065" algn="l"/>
              </a:tabLst>
            </a:pPr>
            <a:r>
              <a:rPr dirty="0" sz="2000">
                <a:latin typeface="Arial"/>
                <a:cs typeface="Arial"/>
              </a:rPr>
              <a:t>Shells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cover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 just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 those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reptiles.</a:t>
            </a:r>
            <a:endParaRPr sz="2000">
              <a:latin typeface="Arial"/>
              <a:cs typeface="Arial"/>
            </a:endParaRPr>
          </a:p>
          <a:p>
            <a:pPr marL="266065" marR="1492885" indent="-257175">
              <a:lnSpc>
                <a:spcPct val="100000"/>
              </a:lnSpc>
              <a:buFont typeface="Segoe UI Symbol"/>
              <a:buChar char="➢"/>
              <a:tabLst>
                <a:tab pos="266065" algn="l"/>
              </a:tabLst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feathers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cover their bodies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help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maintain </a:t>
            </a:r>
            <a:r>
              <a:rPr dirty="0" sz="2000" spc="-50">
                <a:latin typeface="Arial"/>
                <a:cs typeface="Arial"/>
              </a:rPr>
              <a:t>a </a:t>
            </a:r>
            <a:r>
              <a:rPr dirty="0" sz="2000">
                <a:latin typeface="Arial"/>
                <a:cs typeface="Arial"/>
              </a:rPr>
              <a:t>constant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temperature.</a:t>
            </a:r>
            <a:endParaRPr sz="2000">
              <a:latin typeface="Arial"/>
              <a:cs typeface="Arial"/>
            </a:endParaRPr>
          </a:p>
          <a:p>
            <a:pPr algn="just" marL="50800" marR="43180">
              <a:lnSpc>
                <a:spcPct val="100000"/>
              </a:lnSpc>
              <a:spcBef>
                <a:spcPts val="2410"/>
              </a:spcBef>
            </a:pP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</a:t>
            </a:r>
            <a:r>
              <a:rPr dirty="0" sz="2000" spc="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capable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flight,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95">
                <a:latin typeface="Arial"/>
                <a:cs typeface="Arial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eagles,</a:t>
            </a:r>
            <a:r>
              <a:rPr dirty="0" sz="2000" spc="8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hawks,</a:t>
            </a:r>
            <a:r>
              <a:rPr dirty="0" sz="2000" spc="8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sparrows,</a:t>
            </a:r>
            <a:r>
              <a:rPr dirty="0" sz="2000" spc="80" i="1">
                <a:latin typeface="Times New Roman"/>
                <a:cs typeface="Times New Roman"/>
              </a:rPr>
              <a:t> </a:t>
            </a:r>
            <a:r>
              <a:rPr dirty="0" sz="2000" spc="-25" i="1">
                <a:latin typeface="Times New Roman"/>
                <a:cs typeface="Times New Roman"/>
              </a:rPr>
              <a:t>and</a:t>
            </a:r>
            <a:r>
              <a:rPr dirty="0" sz="2000" spc="-25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falcons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2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also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flightless</a:t>
            </a:r>
            <a:r>
              <a:rPr dirty="0" sz="2000" spc="3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birds,</a:t>
            </a:r>
            <a:r>
              <a:rPr dirty="0" sz="2000" spc="3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3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 spc="-10" i="1">
                <a:latin typeface="Times New Roman"/>
                <a:cs typeface="Times New Roman"/>
              </a:rPr>
              <a:t>penguins</a:t>
            </a:r>
            <a:r>
              <a:rPr dirty="0" sz="2000" spc="-1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and</a:t>
            </a:r>
            <a:r>
              <a:rPr dirty="0" sz="2000" spc="20" i="1">
                <a:latin typeface="Times New Roman"/>
                <a:cs typeface="Times New Roman"/>
              </a:rPr>
              <a:t> </a:t>
            </a:r>
            <a:r>
              <a:rPr dirty="0" sz="2000" spc="-10" i="1">
                <a:latin typeface="Times New Roman"/>
                <a:cs typeface="Times New Roman"/>
              </a:rPr>
              <a:t>ostriches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algn="just" marL="50800" marR="47625">
              <a:lnSpc>
                <a:spcPct val="100000"/>
              </a:lnSpc>
              <a:spcBef>
                <a:spcPts val="2400"/>
              </a:spcBef>
            </a:pPr>
            <a:r>
              <a:rPr dirty="0" sz="2000">
                <a:latin typeface="Arial"/>
                <a:cs typeface="Arial"/>
              </a:rPr>
              <a:t>Birds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known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2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territorial,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constructing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nests</a:t>
            </a:r>
            <a:r>
              <a:rPr dirty="0" sz="2000" spc="2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feeding</a:t>
            </a:r>
            <a:r>
              <a:rPr dirty="0" sz="2000" spc="25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young.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Unlike</a:t>
            </a:r>
            <a:r>
              <a:rPr dirty="0" sz="2000" spc="2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amphibians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reptiles,</a:t>
            </a:r>
            <a:r>
              <a:rPr dirty="0" sz="2000" spc="2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</a:t>
            </a:r>
            <a:r>
              <a:rPr dirty="0" sz="2000" spc="27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are </a:t>
            </a:r>
            <a:r>
              <a:rPr dirty="0" sz="2000">
                <a:latin typeface="Arial"/>
                <a:cs typeface="Arial"/>
              </a:rPr>
              <a:t>considered</a:t>
            </a:r>
            <a:r>
              <a:rPr dirty="0" sz="2000" spc="4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endothermic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warm-blooded.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4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stable</a:t>
            </a:r>
            <a:r>
              <a:rPr dirty="0" sz="2000" spc="47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body </a:t>
            </a:r>
            <a:r>
              <a:rPr dirty="0" sz="2000">
                <a:latin typeface="Arial"/>
                <a:cs typeface="Arial"/>
              </a:rPr>
              <a:t>temperature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 regulate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internal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temperature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</a:t>
            </a:r>
            <a:r>
              <a:rPr dirty="0" sz="2000" spc="-10">
                <a:latin typeface="Arial"/>
                <a:cs typeface="Arial"/>
              </a:rPr>
              <a:t>well.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88495" y="1439633"/>
            <a:ext cx="2386784" cy="3600005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/>
              <a:t>Rex</a:t>
            </a:r>
            <a:r>
              <a:rPr dirty="0" spc="-20"/>
              <a:t> </a:t>
            </a:r>
            <a:r>
              <a:rPr dirty="0"/>
              <a:t>Curriculum</a:t>
            </a:r>
            <a:r>
              <a:rPr dirty="0" spc="-10"/>
              <a:t> Resource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9028"/>
            <a:ext cx="2094864" cy="2787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65"/>
              </a:lnSpc>
            </a:pPr>
            <a:r>
              <a:rPr dirty="0" sz="1800" spc="-10">
                <a:solidFill>
                  <a:srgbClr val="FFFFFF"/>
                </a:solidFill>
                <a:latin typeface="Times New Roman"/>
                <a:cs typeface="Times New Roman"/>
                <a:hlinkClick r:id="rId3"/>
              </a:rPr>
              <a:t>WWW.REX.COM.PH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2023-07-11T07:54:56Z</dcterms:created>
  <dcterms:modified xsi:type="dcterms:W3CDTF">2023-07-11T07:54:56Z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2023-03-15T00:00:00Z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2023-03-15T00:00:00Z</vt:filetime>
  </property>
</Properties>
</file>