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0520" cy="68364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7400" cy="2777400"/>
          </a:xfrm>
          <a:prstGeom prst="rect">
            <a:avLst/>
          </a:prstGeom>
          <a:ln w="0">
            <a:noFill/>
          </a:ln>
        </p:spPr>
      </p:pic>
      <p:sp>
        <p:nvSpPr>
          <p:cNvPr id="2" name="Rectangle 5"/>
          <p:cNvSpPr/>
          <p:nvPr/>
        </p:nvSpPr>
        <p:spPr>
          <a:xfrm>
            <a:off x="3487320" y="1475280"/>
            <a:ext cx="8682840" cy="38408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2840" cy="3625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0520" cy="613440"/>
          </a:xfrm>
          <a:prstGeom prst="rect">
            <a:avLst/>
          </a:prstGeom>
          <a:ln w="0">
            <a:noFill/>
          </a:ln>
        </p:spPr>
      </p:pic>
      <p:sp>
        <p:nvSpPr>
          <p:cNvPr id="43" name="Rectangle 7"/>
          <p:cNvSpPr/>
          <p:nvPr/>
        </p:nvSpPr>
        <p:spPr>
          <a:xfrm>
            <a:off x="10868760" y="0"/>
            <a:ext cx="948960" cy="9489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3040" cy="1013040"/>
          </a:xfrm>
          <a:prstGeom prst="rect">
            <a:avLst/>
          </a:prstGeom>
          <a:ln w="0">
            <a:noFill/>
          </a:ln>
        </p:spPr>
      </p:pic>
      <p:sp>
        <p:nvSpPr>
          <p:cNvPr id="45" name="TextBox 9"/>
          <p:cNvSpPr/>
          <p:nvPr/>
        </p:nvSpPr>
        <p:spPr>
          <a:xfrm>
            <a:off x="185400" y="6362280"/>
            <a:ext cx="4670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1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4840" cy="33631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00000" y="2821320"/>
            <a:ext cx="8631000" cy="257040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4500000" y="2206080"/>
            <a:ext cx="6652440" cy="192708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98600" cy="395352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3960000" y="2880000"/>
            <a:ext cx="8459280" cy="3313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ffffff"/>
                </a:solidFill>
                <a:latin typeface="Lato"/>
                <a:ea typeface="DejaVu Sans"/>
              </a:rPr>
              <a:t>Identifying Elements of Poetry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
          <p:cNvSpPr/>
          <p:nvPr/>
        </p:nvSpPr>
        <p:spPr>
          <a:xfrm>
            <a:off x="2880000" y="285840"/>
            <a:ext cx="8459280" cy="793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000" spc="-1" strike="noStrike">
                <a:solidFill>
                  <a:srgbClr val="000000"/>
                </a:solidFill>
                <a:latin typeface="Lato"/>
                <a:ea typeface="DejaVu Sans"/>
              </a:rPr>
              <a:t>Identifying Elements of Poetry</a:t>
            </a:r>
            <a:endParaRPr b="0" lang="en-PH" sz="3000" spc="-1" strike="noStrike">
              <a:latin typeface="Arial"/>
            </a:endParaRPr>
          </a:p>
        </p:txBody>
      </p:sp>
      <p:graphicFrame>
        <p:nvGraphicFramePr>
          <p:cNvPr id="187" name=""/>
          <p:cNvGraphicFramePr/>
          <p:nvPr/>
        </p:nvGraphicFramePr>
        <p:xfrm>
          <a:off x="1020960" y="1498680"/>
          <a:ext cx="10138680" cy="4132080"/>
        </p:xfrm>
        <a:graphic>
          <a:graphicData uri="http://schemas.openxmlformats.org/drawingml/2006/table">
            <a:tbl>
              <a:tblPr/>
              <a:tblGrid>
                <a:gridCol w="3253680"/>
                <a:gridCol w="6885360"/>
              </a:tblGrid>
              <a:tr h="45252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46476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70632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66888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50184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133812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88" name=""/>
          <p:cNvSpPr/>
          <p:nvPr/>
        </p:nvSpPr>
        <p:spPr>
          <a:xfrm>
            <a:off x="2376000" y="1498680"/>
            <a:ext cx="107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A</a:t>
            </a:r>
            <a:endParaRPr b="0" lang="en-PH" sz="1800" spc="-1" strike="noStrike">
              <a:latin typeface="Arial"/>
            </a:endParaRPr>
          </a:p>
        </p:txBody>
      </p:sp>
      <p:sp>
        <p:nvSpPr>
          <p:cNvPr id="189" name=""/>
          <p:cNvSpPr/>
          <p:nvPr/>
        </p:nvSpPr>
        <p:spPr>
          <a:xfrm>
            <a:off x="7455960" y="1531080"/>
            <a:ext cx="967320" cy="985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B</a:t>
            </a:r>
            <a:endParaRPr b="0" lang="en-PH" sz="1800" spc="-1" strike="noStrike">
              <a:latin typeface="Arial"/>
            </a:endParaRPr>
          </a:p>
        </p:txBody>
      </p:sp>
      <p:sp>
        <p:nvSpPr>
          <p:cNvPr id="190" name=""/>
          <p:cNvSpPr/>
          <p:nvPr/>
        </p:nvSpPr>
        <p:spPr>
          <a:xfrm>
            <a:off x="1440000" y="1978560"/>
            <a:ext cx="32392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Form</a:t>
            </a:r>
            <a:endParaRPr b="0" lang="en-PH" sz="1800" spc="-1" strike="noStrike">
              <a:latin typeface="Arial"/>
            </a:endParaRPr>
          </a:p>
        </p:txBody>
      </p:sp>
      <p:sp>
        <p:nvSpPr>
          <p:cNvPr id="191" name=""/>
          <p:cNvSpPr/>
          <p:nvPr/>
        </p:nvSpPr>
        <p:spPr>
          <a:xfrm>
            <a:off x="1418040" y="2556000"/>
            <a:ext cx="380124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2. Sound</a:t>
            </a:r>
            <a:endParaRPr b="0" lang="en-PH" sz="1800" spc="-1" strike="noStrike">
              <a:latin typeface="Arial"/>
            </a:endParaRPr>
          </a:p>
        </p:txBody>
      </p:sp>
      <p:sp>
        <p:nvSpPr>
          <p:cNvPr id="192" name=""/>
          <p:cNvSpPr/>
          <p:nvPr/>
        </p:nvSpPr>
        <p:spPr>
          <a:xfrm>
            <a:off x="1418040" y="3240000"/>
            <a:ext cx="34192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3. Imagery</a:t>
            </a:r>
            <a:endParaRPr b="0" lang="en-PH" sz="1800" spc="-1" strike="noStrike">
              <a:latin typeface="Arial"/>
            </a:endParaRPr>
          </a:p>
        </p:txBody>
      </p:sp>
      <p:sp>
        <p:nvSpPr>
          <p:cNvPr id="193" name=""/>
          <p:cNvSpPr/>
          <p:nvPr/>
        </p:nvSpPr>
        <p:spPr>
          <a:xfrm>
            <a:off x="1440000" y="3850560"/>
            <a:ext cx="2519280" cy="398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4. Figurative Language</a:t>
            </a:r>
            <a:endParaRPr b="0" lang="en-PH" sz="1800" spc="-1" strike="noStrike">
              <a:latin typeface="Arial"/>
            </a:endParaRPr>
          </a:p>
        </p:txBody>
      </p:sp>
      <p:sp>
        <p:nvSpPr>
          <p:cNvPr id="194" name=""/>
          <p:cNvSpPr/>
          <p:nvPr/>
        </p:nvSpPr>
        <p:spPr>
          <a:xfrm>
            <a:off x="1440000" y="4750560"/>
            <a:ext cx="12592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5. Theme</a:t>
            </a:r>
            <a:endParaRPr b="0" lang="en-PH" sz="1800" spc="-1" strike="noStrike">
              <a:latin typeface="Arial"/>
            </a:endParaRPr>
          </a:p>
        </p:txBody>
      </p:sp>
      <p:sp>
        <p:nvSpPr>
          <p:cNvPr id="195" name=""/>
          <p:cNvSpPr/>
          <p:nvPr/>
        </p:nvSpPr>
        <p:spPr>
          <a:xfrm>
            <a:off x="4500000" y="2014560"/>
            <a:ext cx="7074000" cy="361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600" spc="-1" strike="noStrike">
                <a:solidFill>
                  <a:srgbClr val="000000"/>
                </a:solidFill>
                <a:latin typeface="Lato"/>
                <a:ea typeface="DejaVu Sans"/>
              </a:rPr>
              <a:t>A. O souls and spirits of the martyred brave, arise!</a:t>
            </a:r>
            <a:endParaRPr b="0" lang="en-PH" sz="1600" spc="-1" strike="noStrike">
              <a:latin typeface="Arial"/>
            </a:endParaRPr>
          </a:p>
        </p:txBody>
      </p:sp>
      <p:sp>
        <p:nvSpPr>
          <p:cNvPr id="196" name=""/>
          <p:cNvSpPr/>
          <p:nvPr/>
        </p:nvSpPr>
        <p:spPr>
          <a:xfrm>
            <a:off x="4500000" y="2427480"/>
            <a:ext cx="647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600" spc="-1" strike="noStrike">
                <a:solidFill>
                  <a:srgbClr val="000000"/>
                </a:solidFill>
                <a:latin typeface="Lato"/>
                <a:ea typeface="DejaVu Sans"/>
              </a:rPr>
              <a:t>B. Change—that Filipinos must work to make the nation stronger and      better</a:t>
            </a:r>
            <a:endParaRPr b="0" lang="en-PH" sz="1600" spc="-1" strike="noStrike">
              <a:latin typeface="Arial"/>
            </a:endParaRPr>
          </a:p>
        </p:txBody>
      </p:sp>
      <p:sp>
        <p:nvSpPr>
          <p:cNvPr id="197" name=""/>
          <p:cNvSpPr/>
          <p:nvPr/>
        </p:nvSpPr>
        <p:spPr>
          <a:xfrm>
            <a:off x="4500000" y="3130560"/>
            <a:ext cx="6658920" cy="903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600" spc="-1" strike="noStrike">
                <a:solidFill>
                  <a:srgbClr val="000000"/>
                </a:solidFill>
                <a:latin typeface="Lato"/>
                <a:ea typeface="DejaVu Sans"/>
              </a:rPr>
              <a:t>C. …grown flaccid with dependence, smug with ease under another’s        wing. Rest not in peace;</a:t>
            </a:r>
            <a:endParaRPr b="0" lang="en-PH" sz="1600" spc="-1" strike="noStrike">
              <a:latin typeface="Arial"/>
            </a:endParaRPr>
          </a:p>
        </p:txBody>
      </p:sp>
      <p:sp>
        <p:nvSpPr>
          <p:cNvPr id="198" name=""/>
          <p:cNvSpPr/>
          <p:nvPr/>
        </p:nvSpPr>
        <p:spPr>
          <a:xfrm>
            <a:off x="4500000" y="3855240"/>
            <a:ext cx="5759280" cy="632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600" spc="-1" strike="noStrike">
                <a:solidFill>
                  <a:srgbClr val="000000"/>
                </a:solidFill>
                <a:latin typeface="Lato"/>
                <a:ea typeface="DejaVu Sans"/>
              </a:rPr>
              <a:t>D. Infuse the vibrant red into our thin anemic vein</a:t>
            </a:r>
            <a:endParaRPr b="0" lang="en-PH" sz="1600" spc="-1" strike="noStrike">
              <a:latin typeface="Arial"/>
            </a:endParaRPr>
          </a:p>
        </p:txBody>
      </p:sp>
      <p:sp>
        <p:nvSpPr>
          <p:cNvPr id="199" name=""/>
          <p:cNvSpPr/>
          <p:nvPr/>
        </p:nvSpPr>
        <p:spPr>
          <a:xfrm>
            <a:off x="4500000" y="4362120"/>
            <a:ext cx="7399080" cy="2261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600" spc="-1" strike="noStrike">
                <a:solidFill>
                  <a:srgbClr val="000000"/>
                </a:solidFill>
                <a:latin typeface="Lato"/>
                <a:ea typeface="DejaVu Sans"/>
              </a:rPr>
              <a:t>E. Not yet, Rizal, not yet. Sleep not in peace:</a:t>
            </a:r>
            <a:endParaRPr b="0" lang="en-PH" sz="1600" spc="-1" strike="noStrike">
              <a:latin typeface="Arial"/>
            </a:endParaRPr>
          </a:p>
          <a:p>
            <a:pPr>
              <a:lnSpc>
                <a:spcPct val="100000"/>
              </a:lnSpc>
              <a:buNone/>
            </a:pPr>
            <a:r>
              <a:rPr b="0" lang="en-PH" sz="1600" spc="-1" strike="noStrike">
                <a:solidFill>
                  <a:srgbClr val="000000"/>
                </a:solidFill>
                <a:latin typeface="Lato"/>
                <a:ea typeface="DejaVu Sans"/>
              </a:rPr>
              <a:t>    </a:t>
            </a:r>
            <a:r>
              <a:rPr b="0" lang="en-PH" sz="1600" spc="-1" strike="noStrike">
                <a:solidFill>
                  <a:srgbClr val="000000"/>
                </a:solidFill>
                <a:latin typeface="Lato"/>
                <a:ea typeface="DejaVu Sans"/>
              </a:rPr>
              <a:t>There are a thousand waters to be spanned;</a:t>
            </a:r>
            <a:endParaRPr b="0" lang="en-PH" sz="1600" spc="-1" strike="noStrike">
              <a:latin typeface="Arial"/>
            </a:endParaRPr>
          </a:p>
          <a:p>
            <a:pPr>
              <a:lnSpc>
                <a:spcPct val="100000"/>
              </a:lnSpc>
              <a:buNone/>
            </a:pPr>
            <a:r>
              <a:rPr b="0" lang="en-PH" sz="1600" spc="-1" strike="noStrike">
                <a:solidFill>
                  <a:srgbClr val="000000"/>
                </a:solidFill>
                <a:latin typeface="Lato"/>
                <a:ea typeface="DejaVu Sans"/>
              </a:rPr>
              <a:t>    </a:t>
            </a:r>
            <a:r>
              <a:rPr b="0" lang="en-PH" sz="1600" spc="-1" strike="noStrike">
                <a:solidFill>
                  <a:srgbClr val="000000"/>
                </a:solidFill>
                <a:latin typeface="Lato"/>
                <a:ea typeface="DejaVu Sans"/>
              </a:rPr>
              <a:t>There are a thousand mountains to be crossed;</a:t>
            </a:r>
            <a:endParaRPr b="0" lang="en-PH" sz="1600" spc="-1" strike="noStrike">
              <a:latin typeface="Arial"/>
            </a:endParaRPr>
          </a:p>
          <a:p>
            <a:pPr>
              <a:lnSpc>
                <a:spcPct val="100000"/>
              </a:lnSpc>
              <a:buNone/>
            </a:pPr>
            <a:r>
              <a:rPr b="0" lang="en-PH" sz="1600" spc="-1" strike="noStrike">
                <a:solidFill>
                  <a:srgbClr val="000000"/>
                </a:solidFill>
                <a:latin typeface="Lato"/>
                <a:ea typeface="DejaVu Sans"/>
              </a:rPr>
              <a:t>    </a:t>
            </a:r>
            <a:r>
              <a:rPr b="0" lang="en-PH" sz="1600" spc="-1" strike="noStrike">
                <a:solidFill>
                  <a:srgbClr val="000000"/>
                </a:solidFill>
                <a:latin typeface="Lato"/>
                <a:ea typeface="DejaVu Sans"/>
              </a:rPr>
              <a:t>There are a thousand crosses to be borne.</a:t>
            </a:r>
            <a:endParaRPr b="0" lang="en-PH" sz="1600" spc="-1" strike="noStrike">
              <a:latin typeface="Arial"/>
            </a:endParaRPr>
          </a:p>
        </p:txBody>
      </p:sp>
      <p:sp>
        <p:nvSpPr>
          <p:cNvPr id="200" name=""/>
          <p:cNvSpPr/>
          <p:nvPr/>
        </p:nvSpPr>
        <p:spPr>
          <a:xfrm>
            <a:off x="5220000" y="900000"/>
            <a:ext cx="323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c9211e"/>
                </a:solidFill>
                <a:latin typeface="Lato"/>
                <a:ea typeface="DejaVu Sans"/>
              </a:rPr>
              <a:t>ANSWER KEY</a:t>
            </a:r>
            <a:endParaRPr b="1" lang="en-PH" sz="1800" spc="-1" strike="noStrike">
              <a:latin typeface="Arial"/>
            </a:endParaRPr>
          </a:p>
        </p:txBody>
      </p:sp>
      <p:sp>
        <p:nvSpPr>
          <p:cNvPr id="201" name=""/>
          <p:cNvSpPr/>
          <p:nvPr/>
        </p:nvSpPr>
        <p:spPr>
          <a:xfrm>
            <a:off x="2340000" y="2340000"/>
            <a:ext cx="2160000" cy="2148480"/>
          </a:xfrm>
          <a:prstGeom prst="line">
            <a:avLst/>
          </a:prstGeom>
          <a:ln w="19080">
            <a:solidFill>
              <a:srgbClr val="0084d1"/>
            </a:solidFill>
            <a:round/>
          </a:ln>
        </p:spPr>
        <p:style>
          <a:lnRef idx="0"/>
          <a:fillRef idx="0"/>
          <a:effectRef idx="0"/>
          <a:fontRef idx="minor"/>
        </p:style>
      </p:sp>
      <p:sp>
        <p:nvSpPr>
          <p:cNvPr id="202" name=""/>
          <p:cNvSpPr/>
          <p:nvPr/>
        </p:nvSpPr>
        <p:spPr>
          <a:xfrm>
            <a:off x="2520000" y="2806560"/>
            <a:ext cx="1980000" cy="469440"/>
          </a:xfrm>
          <a:prstGeom prst="line">
            <a:avLst/>
          </a:prstGeom>
          <a:ln w="19080">
            <a:solidFill>
              <a:srgbClr val="0084d1"/>
            </a:solidFill>
            <a:round/>
          </a:ln>
        </p:spPr>
        <p:style>
          <a:lnRef idx="0"/>
          <a:fillRef idx="0"/>
          <a:effectRef idx="0"/>
          <a:fontRef idx="minor"/>
        </p:style>
      </p:sp>
      <p:sp>
        <p:nvSpPr>
          <p:cNvPr id="203" name=""/>
          <p:cNvSpPr/>
          <p:nvPr/>
        </p:nvSpPr>
        <p:spPr>
          <a:xfrm>
            <a:off x="2700000" y="3456000"/>
            <a:ext cx="1800000" cy="579240"/>
          </a:xfrm>
          <a:prstGeom prst="line">
            <a:avLst/>
          </a:prstGeom>
          <a:ln w="19080">
            <a:solidFill>
              <a:srgbClr val="0084d1"/>
            </a:solidFill>
            <a:round/>
          </a:ln>
        </p:spPr>
        <p:style>
          <a:lnRef idx="0"/>
          <a:fillRef idx="0"/>
          <a:effectRef idx="0"/>
          <a:fontRef idx="minor"/>
        </p:style>
      </p:sp>
      <p:sp>
        <p:nvSpPr>
          <p:cNvPr id="204" name=""/>
          <p:cNvSpPr/>
          <p:nvPr/>
        </p:nvSpPr>
        <p:spPr>
          <a:xfrm flipV="1">
            <a:off x="3060000" y="2340000"/>
            <a:ext cx="1440000" cy="1603440"/>
          </a:xfrm>
          <a:prstGeom prst="line">
            <a:avLst/>
          </a:prstGeom>
          <a:ln w="19080">
            <a:solidFill>
              <a:srgbClr val="0084d1"/>
            </a:solidFill>
            <a:round/>
          </a:ln>
        </p:spPr>
        <p:style>
          <a:lnRef idx="0"/>
          <a:fillRef idx="0"/>
          <a:effectRef idx="0"/>
          <a:fontRef idx="minor"/>
        </p:style>
      </p:sp>
      <p:sp>
        <p:nvSpPr>
          <p:cNvPr id="205" name=""/>
          <p:cNvSpPr/>
          <p:nvPr/>
        </p:nvSpPr>
        <p:spPr>
          <a:xfrm flipV="1">
            <a:off x="2520000" y="2806560"/>
            <a:ext cx="1980000" cy="2053440"/>
          </a:xfrm>
          <a:prstGeom prst="line">
            <a:avLst/>
          </a:prstGeom>
          <a:ln w="19080">
            <a:solidFill>
              <a:srgbClr val="0084d1"/>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4104000" y="2784600"/>
            <a:ext cx="7733160" cy="2572560"/>
          </a:xfrm>
          <a:prstGeom prst="rect">
            <a:avLst/>
          </a:prstGeom>
          <a:noFill/>
          <a:ln w="0">
            <a:noFill/>
          </a:ln>
        </p:spPr>
        <p:style>
          <a:lnRef idx="0"/>
          <a:fillRef idx="0"/>
          <a:effectRef idx="0"/>
          <a:fontRef idx="minor"/>
        </p:style>
      </p:sp>
      <p:sp>
        <p:nvSpPr>
          <p:cNvPr id="129" name=""/>
          <p:cNvSpPr/>
          <p:nvPr/>
        </p:nvSpPr>
        <p:spPr>
          <a:xfrm>
            <a:off x="3960000" y="2784600"/>
            <a:ext cx="7733160" cy="2572560"/>
          </a:xfrm>
          <a:prstGeom prst="rect">
            <a:avLst/>
          </a:prstGeom>
          <a:noFill/>
          <a:ln w="0">
            <a:noFill/>
          </a:ln>
        </p:spPr>
        <p:style>
          <a:lnRef idx="0"/>
          <a:fillRef idx="0"/>
          <a:effectRef idx="0"/>
          <a:fontRef idx="minor"/>
        </p:style>
      </p:sp>
      <p:sp>
        <p:nvSpPr>
          <p:cNvPr id="130" name=""/>
          <p:cNvSpPr/>
          <p:nvPr/>
        </p:nvSpPr>
        <p:spPr>
          <a:xfrm>
            <a:off x="3601440" y="397800"/>
            <a:ext cx="8589240" cy="860760"/>
          </a:xfrm>
          <a:prstGeom prst="rect">
            <a:avLst/>
          </a:prstGeom>
          <a:noFill/>
          <a:ln w="0">
            <a:noFill/>
          </a:ln>
        </p:spPr>
        <p:style>
          <a:lnRef idx="0"/>
          <a:fillRef idx="0"/>
          <a:effectRef idx="0"/>
          <a:fontRef idx="minor"/>
        </p:style>
      </p:sp>
      <p:sp>
        <p:nvSpPr>
          <p:cNvPr id="131" name=""/>
          <p:cNvSpPr/>
          <p:nvPr/>
        </p:nvSpPr>
        <p:spPr>
          <a:xfrm>
            <a:off x="3528000" y="2842920"/>
            <a:ext cx="8589240" cy="860760"/>
          </a:xfrm>
          <a:prstGeom prst="rect">
            <a:avLst/>
          </a:prstGeom>
          <a:noFill/>
          <a:ln w="0">
            <a:noFill/>
          </a:ln>
        </p:spPr>
        <p:style>
          <a:lnRef idx="0"/>
          <a:fillRef idx="0"/>
          <a:effectRef idx="0"/>
          <a:fontRef idx="minor"/>
        </p:style>
      </p:sp>
      <p:sp>
        <p:nvSpPr>
          <p:cNvPr id="132" name=""/>
          <p:cNvSpPr/>
          <p:nvPr/>
        </p:nvSpPr>
        <p:spPr>
          <a:xfrm>
            <a:off x="3600000" y="2821320"/>
            <a:ext cx="8631000" cy="257040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3" name=""/>
          <p:cNvSpPr/>
          <p:nvPr/>
        </p:nvSpPr>
        <p:spPr>
          <a:xfrm>
            <a:off x="2160000" y="501840"/>
            <a:ext cx="8459280" cy="973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Identifying Elements of Poetry</a:t>
            </a:r>
            <a:endParaRPr b="0" lang="en-PH" sz="3600" spc="-1" strike="noStrike">
              <a:latin typeface="Arial"/>
            </a:endParaRPr>
          </a:p>
        </p:txBody>
      </p:sp>
      <p:sp>
        <p:nvSpPr>
          <p:cNvPr id="134" name=""/>
          <p:cNvSpPr/>
          <p:nvPr/>
        </p:nvSpPr>
        <p:spPr>
          <a:xfrm>
            <a:off x="792000" y="1473120"/>
            <a:ext cx="10692000" cy="2234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There are two general ways to express ideas in writing. These are </a:t>
            </a:r>
            <a:r>
              <a:rPr b="1" lang="en-PH" sz="1900" spc="-1" strike="noStrike">
                <a:solidFill>
                  <a:srgbClr val="000000"/>
                </a:solidFill>
                <a:latin typeface="Lato"/>
                <a:ea typeface="DejaVu Sans"/>
              </a:rPr>
              <a:t>prose and poetry.</a:t>
            </a:r>
            <a:r>
              <a:rPr b="0" lang="en-PH" sz="1900" spc="-1" strike="noStrike">
                <a:solidFill>
                  <a:srgbClr val="000000"/>
                </a:solidFill>
                <a:latin typeface="Lato"/>
                <a:ea typeface="DejaVu Sans"/>
              </a:rPr>
              <a:t> </a:t>
            </a:r>
            <a:r>
              <a:rPr b="1" lang="en-PH" sz="1900" spc="-1" strike="noStrike">
                <a:solidFill>
                  <a:srgbClr val="000000"/>
                </a:solidFill>
                <a:latin typeface="Lato"/>
                <a:ea typeface="DejaVu Sans"/>
              </a:rPr>
              <a:t>Prose</a:t>
            </a:r>
            <a:r>
              <a:rPr b="0" lang="en-PH" sz="1900" spc="-1" strike="noStrike">
                <a:solidFill>
                  <a:srgbClr val="000000"/>
                </a:solidFill>
                <a:latin typeface="Lato"/>
                <a:ea typeface="DejaVu Sans"/>
              </a:rPr>
              <a:t> has no formal metrical structure. It uses a natural fl ow of speech or writing and an ordinary grammatical structure. </a:t>
            </a:r>
            <a:r>
              <a:rPr b="1" lang="en-PH" sz="1900" spc="-1" strike="noStrike">
                <a:solidFill>
                  <a:srgbClr val="000000"/>
                </a:solidFill>
                <a:latin typeface="Lato"/>
                <a:ea typeface="DejaVu Sans"/>
              </a:rPr>
              <a:t>Poetry</a:t>
            </a:r>
            <a:r>
              <a:rPr b="0" lang="en-PH" sz="1900" spc="-1" strike="noStrike">
                <a:solidFill>
                  <a:srgbClr val="000000"/>
                </a:solidFill>
                <a:latin typeface="Lato"/>
                <a:ea typeface="DejaVu Sans"/>
              </a:rPr>
              <a:t>, on the other hand, is written in a more expressive way to create sounds, images, and emotions in the text.</a:t>
            </a:r>
            <a:endParaRPr b="0" lang="en-PH" sz="1900" spc="-1" strike="noStrike">
              <a:latin typeface="Arial"/>
            </a:endParaRPr>
          </a:p>
        </p:txBody>
      </p:sp>
      <p:sp>
        <p:nvSpPr>
          <p:cNvPr id="135" name=""/>
          <p:cNvSpPr/>
          <p:nvPr/>
        </p:nvSpPr>
        <p:spPr>
          <a:xfrm>
            <a:off x="792000" y="3274560"/>
            <a:ext cx="1062000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One general type of poetry is </a:t>
            </a:r>
            <a:r>
              <a:rPr b="1" lang="en-PH" sz="1900" spc="-1" strike="noStrike">
                <a:solidFill>
                  <a:srgbClr val="000000"/>
                </a:solidFill>
                <a:latin typeface="Lato"/>
                <a:ea typeface="DejaVu Sans"/>
              </a:rPr>
              <a:t>lyric poetry</a:t>
            </a:r>
            <a:r>
              <a:rPr b="0" lang="en-PH" sz="1900" spc="-1" strike="noStrike">
                <a:solidFill>
                  <a:srgbClr val="000000"/>
                </a:solidFill>
                <a:latin typeface="Lato"/>
                <a:ea typeface="DejaVu Sans"/>
              </a:rPr>
              <a:t>. Lyric comes from the Latin lyricus meaning “of or for the lyre.” In the ancient past, poems were sung to the lyre. Lyric poems neither have to rhyme nor need to be set to music or a beat.</a:t>
            </a:r>
            <a:endParaRPr b="0" lang="en-PH" sz="1900" spc="-1" strike="noStrike">
              <a:latin typeface="Arial"/>
            </a:endParaRPr>
          </a:p>
        </p:txBody>
      </p:sp>
      <p:sp>
        <p:nvSpPr>
          <p:cNvPr id="136" name=""/>
          <p:cNvSpPr/>
          <p:nvPr/>
        </p:nvSpPr>
        <p:spPr>
          <a:xfrm>
            <a:off x="756000" y="4824000"/>
            <a:ext cx="1072800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Lyric poems express thoughts and feelings. Many lyric poems are about love or nature, but they can be about anything which stirs emotions.</a:t>
            </a:r>
            <a:endParaRPr b="0" lang="en-PH" sz="19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2916000" y="285840"/>
            <a:ext cx="8459280" cy="973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800" spc="-1" strike="noStrike">
                <a:solidFill>
                  <a:srgbClr val="000000"/>
                </a:solidFill>
                <a:latin typeface="Lato"/>
                <a:ea typeface="DejaVu Sans"/>
              </a:rPr>
              <a:t>Identifying Elements of Poetry</a:t>
            </a:r>
            <a:endParaRPr b="0" lang="en-PH" sz="2800" spc="-1" strike="noStrike">
              <a:latin typeface="Arial"/>
            </a:endParaRPr>
          </a:p>
        </p:txBody>
      </p:sp>
      <p:sp>
        <p:nvSpPr>
          <p:cNvPr id="138" name=""/>
          <p:cNvSpPr/>
          <p:nvPr/>
        </p:nvSpPr>
        <p:spPr>
          <a:xfrm>
            <a:off x="1398240" y="916920"/>
            <a:ext cx="436104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600" spc="-1" strike="noStrike">
                <a:solidFill>
                  <a:srgbClr val="000000"/>
                </a:solidFill>
                <a:latin typeface="Lato"/>
                <a:ea typeface="DejaVu Sans"/>
              </a:rPr>
              <a:t>Here is an example of a lyric poem:</a:t>
            </a:r>
            <a:endParaRPr b="0" lang="en-PH" sz="1600" spc="-1" strike="noStrike">
              <a:latin typeface="Arial"/>
            </a:endParaRPr>
          </a:p>
        </p:txBody>
      </p:sp>
      <p:sp>
        <p:nvSpPr>
          <p:cNvPr id="139" name=""/>
          <p:cNvSpPr/>
          <p:nvPr/>
        </p:nvSpPr>
        <p:spPr>
          <a:xfrm>
            <a:off x="4140720" y="1260000"/>
            <a:ext cx="3706560" cy="1008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600" spc="-1" strike="noStrike">
                <a:solidFill>
                  <a:srgbClr val="000000"/>
                </a:solidFill>
                <a:latin typeface="Lato"/>
                <a:ea typeface="DejaVu Sans"/>
              </a:rPr>
              <a:t>Lyric 17</a:t>
            </a:r>
            <a:endParaRPr b="0" lang="en-PH" sz="1600" spc="-1" strike="noStrike">
              <a:latin typeface="Arial"/>
            </a:endParaRPr>
          </a:p>
          <a:p>
            <a:pPr algn="ctr">
              <a:lnSpc>
                <a:spcPct val="100000"/>
              </a:lnSpc>
              <a:buNone/>
            </a:pPr>
            <a:r>
              <a:rPr b="0" lang="en-PH" sz="1600" spc="-1" strike="noStrike">
                <a:solidFill>
                  <a:srgbClr val="000000"/>
                </a:solidFill>
                <a:latin typeface="Lato"/>
                <a:ea typeface="DejaVu Sans"/>
              </a:rPr>
              <a:t>by Jose Garcia Villa</a:t>
            </a:r>
            <a:endParaRPr b="0" lang="en-PH" sz="1600" spc="-1" strike="noStrike">
              <a:latin typeface="Arial"/>
            </a:endParaRPr>
          </a:p>
        </p:txBody>
      </p:sp>
      <p:sp>
        <p:nvSpPr>
          <p:cNvPr id="140" name=""/>
          <p:cNvSpPr/>
          <p:nvPr/>
        </p:nvSpPr>
        <p:spPr>
          <a:xfrm>
            <a:off x="2520000" y="1980000"/>
            <a:ext cx="7121160" cy="7147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600" spc="-1" strike="noStrike">
                <a:solidFill>
                  <a:srgbClr val="000000"/>
                </a:solidFill>
                <a:latin typeface="Lato"/>
                <a:ea typeface="DejaVu Sans"/>
              </a:rPr>
              <a:t>First, a poem must be magical,</a:t>
            </a:r>
            <a:endParaRPr b="0" lang="en-PH" sz="1600" spc="-1" strike="noStrike">
              <a:latin typeface="Arial"/>
            </a:endParaRPr>
          </a:p>
          <a:p>
            <a:pPr algn="ctr">
              <a:lnSpc>
                <a:spcPct val="100000"/>
              </a:lnSpc>
              <a:buNone/>
            </a:pPr>
            <a:r>
              <a:rPr b="0" lang="en-PH" sz="1600" spc="-1" strike="noStrike">
                <a:solidFill>
                  <a:srgbClr val="000000"/>
                </a:solidFill>
                <a:latin typeface="Lato"/>
                <a:ea typeface="DejaVu Sans"/>
              </a:rPr>
              <a:t>Then musical as a seagull.</a:t>
            </a:r>
            <a:endParaRPr b="0" lang="en-PH" sz="1600" spc="-1" strike="noStrike">
              <a:latin typeface="Arial"/>
            </a:endParaRPr>
          </a:p>
          <a:p>
            <a:pPr algn="ctr">
              <a:lnSpc>
                <a:spcPct val="100000"/>
              </a:lnSpc>
              <a:buNone/>
            </a:pPr>
            <a:r>
              <a:rPr b="0" lang="en-PH" sz="1600" spc="-1" strike="noStrike">
                <a:solidFill>
                  <a:srgbClr val="000000"/>
                </a:solidFill>
                <a:latin typeface="Lato"/>
                <a:ea typeface="DejaVu Sans"/>
              </a:rPr>
              <a:t>It must be a brightness moving</a:t>
            </a:r>
            <a:endParaRPr b="0" lang="en-PH" sz="1600" spc="-1" strike="noStrike">
              <a:latin typeface="Arial"/>
            </a:endParaRPr>
          </a:p>
          <a:p>
            <a:pPr algn="ctr">
              <a:lnSpc>
                <a:spcPct val="100000"/>
              </a:lnSpc>
              <a:buNone/>
            </a:pPr>
            <a:r>
              <a:rPr b="0" lang="en-PH" sz="1600" spc="-1" strike="noStrike">
                <a:solidFill>
                  <a:srgbClr val="000000"/>
                </a:solidFill>
                <a:latin typeface="Lato"/>
                <a:ea typeface="DejaVu Sans"/>
              </a:rPr>
              <a:t>And hold secret a bird’s flowering</a:t>
            </a:r>
            <a:endParaRPr b="0" lang="en-PH" sz="1600" spc="-1" strike="noStrike">
              <a:latin typeface="Arial"/>
            </a:endParaRPr>
          </a:p>
          <a:p>
            <a:pPr algn="ctr">
              <a:lnSpc>
                <a:spcPct val="100000"/>
              </a:lnSpc>
              <a:buNone/>
            </a:pPr>
            <a:r>
              <a:rPr b="0" lang="en-PH" sz="1600" spc="-1" strike="noStrike">
                <a:solidFill>
                  <a:srgbClr val="000000"/>
                </a:solidFill>
                <a:latin typeface="Lato"/>
                <a:ea typeface="DejaVu Sans"/>
              </a:rPr>
              <a:t>It must be slender as a bell,</a:t>
            </a:r>
            <a:endParaRPr b="0" lang="en-PH" sz="1600" spc="-1" strike="noStrike">
              <a:latin typeface="Arial"/>
            </a:endParaRPr>
          </a:p>
          <a:p>
            <a:pPr algn="ctr">
              <a:lnSpc>
                <a:spcPct val="100000"/>
              </a:lnSpc>
              <a:buNone/>
            </a:pPr>
            <a:r>
              <a:rPr b="0" lang="en-PH" sz="1600" spc="-1" strike="noStrike">
                <a:solidFill>
                  <a:srgbClr val="000000"/>
                </a:solidFill>
                <a:latin typeface="Lato"/>
                <a:ea typeface="DejaVu Sans"/>
              </a:rPr>
              <a:t>And it must hold fi re as well.</a:t>
            </a:r>
            <a:endParaRPr b="0" lang="en-PH" sz="1600" spc="-1" strike="noStrike">
              <a:latin typeface="Arial"/>
            </a:endParaRPr>
          </a:p>
          <a:p>
            <a:pPr algn="ctr">
              <a:lnSpc>
                <a:spcPct val="100000"/>
              </a:lnSpc>
              <a:buNone/>
            </a:pPr>
            <a:r>
              <a:rPr b="0" lang="en-PH" sz="1600" spc="-1" strike="noStrike">
                <a:solidFill>
                  <a:srgbClr val="000000"/>
                </a:solidFill>
                <a:latin typeface="Lato"/>
                <a:ea typeface="DejaVu Sans"/>
              </a:rPr>
              <a:t>It must have the wisdom of bows</a:t>
            </a:r>
            <a:endParaRPr b="0" lang="en-PH" sz="1600" spc="-1" strike="noStrike">
              <a:latin typeface="Arial"/>
            </a:endParaRPr>
          </a:p>
          <a:p>
            <a:pPr algn="ctr">
              <a:lnSpc>
                <a:spcPct val="100000"/>
              </a:lnSpc>
              <a:buNone/>
            </a:pPr>
            <a:r>
              <a:rPr b="0" lang="en-PH" sz="1600" spc="-1" strike="noStrike">
                <a:solidFill>
                  <a:srgbClr val="000000"/>
                </a:solidFill>
                <a:latin typeface="Lato"/>
                <a:ea typeface="DejaVu Sans"/>
              </a:rPr>
              <a:t>And it must kneel like a rose.</a:t>
            </a:r>
            <a:endParaRPr b="0" lang="en-PH" sz="1600" spc="-1" strike="noStrike">
              <a:latin typeface="Arial"/>
            </a:endParaRPr>
          </a:p>
          <a:p>
            <a:pPr algn="ctr">
              <a:lnSpc>
                <a:spcPct val="100000"/>
              </a:lnSpc>
              <a:buNone/>
            </a:pPr>
            <a:r>
              <a:rPr b="0" lang="en-PH" sz="1600" spc="-1" strike="noStrike">
                <a:solidFill>
                  <a:srgbClr val="000000"/>
                </a:solidFill>
                <a:latin typeface="Lato"/>
                <a:ea typeface="DejaVu Sans"/>
              </a:rPr>
              <a:t>It must be able to hear</a:t>
            </a:r>
            <a:endParaRPr b="0" lang="en-PH" sz="1600" spc="-1" strike="noStrike">
              <a:latin typeface="Arial"/>
            </a:endParaRPr>
          </a:p>
          <a:p>
            <a:pPr algn="ctr">
              <a:lnSpc>
                <a:spcPct val="100000"/>
              </a:lnSpc>
              <a:buNone/>
            </a:pPr>
            <a:r>
              <a:rPr b="0" lang="en-PH" sz="1600" spc="-1" strike="noStrike">
                <a:solidFill>
                  <a:srgbClr val="000000"/>
                </a:solidFill>
                <a:latin typeface="Lato"/>
                <a:ea typeface="DejaVu Sans"/>
              </a:rPr>
              <a:t>The luminance of dove and deer.</a:t>
            </a:r>
            <a:endParaRPr b="0" lang="en-PH" sz="1600" spc="-1" strike="noStrike">
              <a:latin typeface="Arial"/>
            </a:endParaRPr>
          </a:p>
          <a:p>
            <a:pPr algn="ctr">
              <a:lnSpc>
                <a:spcPct val="100000"/>
              </a:lnSpc>
              <a:buNone/>
            </a:pPr>
            <a:r>
              <a:rPr b="0" lang="en-PH" sz="1600" spc="-1" strike="noStrike">
                <a:solidFill>
                  <a:srgbClr val="000000"/>
                </a:solidFill>
                <a:latin typeface="Lato"/>
                <a:ea typeface="DejaVu Sans"/>
              </a:rPr>
              <a:t>It must be able to hide</a:t>
            </a:r>
            <a:endParaRPr b="0" lang="en-PH" sz="1600" spc="-1" strike="noStrike">
              <a:latin typeface="Arial"/>
            </a:endParaRPr>
          </a:p>
          <a:p>
            <a:pPr algn="ctr">
              <a:lnSpc>
                <a:spcPct val="100000"/>
              </a:lnSpc>
              <a:buNone/>
            </a:pPr>
            <a:r>
              <a:rPr b="0" lang="en-PH" sz="1600" spc="-1" strike="noStrike">
                <a:solidFill>
                  <a:srgbClr val="000000"/>
                </a:solidFill>
                <a:latin typeface="Lato"/>
                <a:ea typeface="DejaVu Sans"/>
              </a:rPr>
              <a:t>What it seeks, like a bride.</a:t>
            </a:r>
            <a:endParaRPr b="0" lang="en-PH" sz="1600" spc="-1" strike="noStrike">
              <a:latin typeface="Arial"/>
            </a:endParaRPr>
          </a:p>
          <a:p>
            <a:pPr algn="ctr">
              <a:lnSpc>
                <a:spcPct val="100000"/>
              </a:lnSpc>
              <a:buNone/>
            </a:pPr>
            <a:r>
              <a:rPr b="0" lang="en-PH" sz="1600" spc="-1" strike="noStrike">
                <a:solidFill>
                  <a:srgbClr val="000000"/>
                </a:solidFill>
                <a:latin typeface="Lato"/>
                <a:ea typeface="DejaVu Sans"/>
              </a:rPr>
              <a:t>And over all I would like to hover</a:t>
            </a:r>
            <a:endParaRPr b="0" lang="en-PH" sz="1600" spc="-1" strike="noStrike">
              <a:latin typeface="Arial"/>
            </a:endParaRPr>
          </a:p>
          <a:p>
            <a:pPr algn="ctr">
              <a:lnSpc>
                <a:spcPct val="100000"/>
              </a:lnSpc>
              <a:buNone/>
            </a:pPr>
            <a:r>
              <a:rPr b="0" lang="en-PH" sz="1600" spc="-1" strike="noStrike">
                <a:solidFill>
                  <a:srgbClr val="000000"/>
                </a:solidFill>
                <a:latin typeface="Lato"/>
                <a:ea typeface="DejaVu Sans"/>
              </a:rPr>
              <a:t>God, smiling from the poem’s cover.</a:t>
            </a:r>
            <a:endParaRPr b="0" lang="en-PH" sz="1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2340000" y="360000"/>
            <a:ext cx="8459280" cy="973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Identifying Elements of Poetry</a:t>
            </a:r>
            <a:endParaRPr b="0" lang="en-PH" sz="3600" spc="-1" strike="noStrike">
              <a:latin typeface="Arial"/>
            </a:endParaRPr>
          </a:p>
        </p:txBody>
      </p:sp>
      <p:sp>
        <p:nvSpPr>
          <p:cNvPr id="142" name=""/>
          <p:cNvSpPr/>
          <p:nvPr/>
        </p:nvSpPr>
        <p:spPr>
          <a:xfrm>
            <a:off x="1019520" y="1440000"/>
            <a:ext cx="3839760" cy="731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Elements of Poetry</a:t>
            </a:r>
            <a:endParaRPr b="0" lang="en-PH" sz="2000" spc="-1" strike="noStrike">
              <a:latin typeface="Arial"/>
            </a:endParaRPr>
          </a:p>
        </p:txBody>
      </p:sp>
      <p:sp>
        <p:nvSpPr>
          <p:cNvPr id="143" name=""/>
          <p:cNvSpPr/>
          <p:nvPr/>
        </p:nvSpPr>
        <p:spPr>
          <a:xfrm>
            <a:off x="1019520" y="1980000"/>
            <a:ext cx="689976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 poem is made of the following elements:</a:t>
            </a:r>
            <a:endParaRPr b="0" lang="en-PH" sz="1800" spc="-1" strike="noStrike">
              <a:latin typeface="Arial"/>
            </a:endParaRPr>
          </a:p>
        </p:txBody>
      </p:sp>
      <p:sp>
        <p:nvSpPr>
          <p:cNvPr id="144" name=""/>
          <p:cNvSpPr/>
          <p:nvPr/>
        </p:nvSpPr>
        <p:spPr>
          <a:xfrm>
            <a:off x="1096560" y="2539080"/>
            <a:ext cx="10139760" cy="1718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1. </a:t>
            </a:r>
            <a:r>
              <a:rPr b="1" lang="en-PH" sz="1800" spc="-1" strike="noStrike">
                <a:solidFill>
                  <a:srgbClr val="000000"/>
                </a:solidFill>
                <a:latin typeface="Lato"/>
                <a:ea typeface="DejaVu Sans"/>
              </a:rPr>
              <a:t>Form</a:t>
            </a:r>
            <a:r>
              <a:rPr b="0" lang="en-PH" sz="1800" spc="-1" strike="noStrike">
                <a:solidFill>
                  <a:srgbClr val="000000"/>
                </a:solidFill>
                <a:latin typeface="Lato"/>
                <a:ea typeface="DejaVu Sans"/>
              </a:rPr>
              <a:t> is the look or the way the poem is arranged on the page. Poetry, which is written in lines,      may or may not be in sentences. The lines are separated into groups called stanzas. The first         four lines in the poem “Lyric 17” is its first stanza.</a:t>
            </a:r>
            <a:endParaRPr b="0" lang="en-PH" sz="1800" spc="-1" strike="noStrike">
              <a:latin typeface="Arial"/>
            </a:endParaRPr>
          </a:p>
        </p:txBody>
      </p:sp>
      <p:sp>
        <p:nvSpPr>
          <p:cNvPr id="145" name=""/>
          <p:cNvSpPr/>
          <p:nvPr/>
        </p:nvSpPr>
        <p:spPr>
          <a:xfrm>
            <a:off x="1096560" y="3704400"/>
            <a:ext cx="989928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2.</a:t>
            </a:r>
            <a:r>
              <a:rPr b="1" lang="en-PH" sz="1800" spc="-1" strike="noStrike">
                <a:solidFill>
                  <a:srgbClr val="000000"/>
                </a:solidFill>
                <a:latin typeface="Lato"/>
                <a:ea typeface="DejaVu Sans"/>
              </a:rPr>
              <a:t> Sound</a:t>
            </a:r>
            <a:r>
              <a:rPr b="0" lang="en-PH" sz="1800" spc="-1" strike="noStrike">
                <a:solidFill>
                  <a:srgbClr val="000000"/>
                </a:solidFill>
                <a:latin typeface="Lato"/>
                <a:ea typeface="DejaVu Sans"/>
              </a:rPr>
              <a:t> refers to the sound devices (rhyme and rhythm) and techniques that poets use to              enhance a poem’s mood and meaning.</a:t>
            </a:r>
            <a:endParaRPr b="0" lang="en-PH" sz="1800" spc="-1" strike="noStrike">
              <a:latin typeface="Arial"/>
            </a:endParaRPr>
          </a:p>
        </p:txBody>
      </p:sp>
      <p:sp>
        <p:nvSpPr>
          <p:cNvPr id="146" name=""/>
          <p:cNvSpPr/>
          <p:nvPr/>
        </p:nvSpPr>
        <p:spPr>
          <a:xfrm>
            <a:off x="1096560" y="4536000"/>
            <a:ext cx="9882720" cy="1621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3. </a:t>
            </a:r>
            <a:r>
              <a:rPr b="1" lang="en-PH" sz="1800" spc="-1" strike="noStrike">
                <a:solidFill>
                  <a:srgbClr val="000000"/>
                </a:solidFill>
                <a:latin typeface="Lato"/>
                <a:ea typeface="DejaVu Sans"/>
              </a:rPr>
              <a:t>Rhyme pattern</a:t>
            </a:r>
            <a:r>
              <a:rPr b="0" lang="en-PH" sz="1800" spc="-1" strike="noStrike">
                <a:solidFill>
                  <a:srgbClr val="000000"/>
                </a:solidFill>
                <a:latin typeface="Lato"/>
                <a:ea typeface="DejaVu Sans"/>
              </a:rPr>
              <a:t> refers to the sounds of the end words or the last word in a line. The letters      of the alphabet are used to name rhyme patterns. A poem with no rhyming word is called free     verse.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1980000" y="576000"/>
            <a:ext cx="8459280" cy="793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Identifying Elements of Poetry</a:t>
            </a:r>
            <a:endParaRPr b="0" lang="en-PH" sz="3600" spc="-1" strike="noStrike">
              <a:latin typeface="Arial"/>
            </a:endParaRPr>
          </a:p>
        </p:txBody>
      </p:sp>
      <p:sp>
        <p:nvSpPr>
          <p:cNvPr id="148" name=""/>
          <p:cNvSpPr/>
          <p:nvPr/>
        </p:nvSpPr>
        <p:spPr>
          <a:xfrm>
            <a:off x="2700000" y="1868040"/>
            <a:ext cx="6839280" cy="281124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2000" spc="-1" strike="noStrike">
                <a:solidFill>
                  <a:srgbClr val="000000"/>
                </a:solidFill>
                <a:latin typeface="Lato"/>
                <a:ea typeface="DejaVu Sans"/>
              </a:rPr>
              <a:t>What is the rhyme pattern of the following stanza?</a:t>
            </a:r>
            <a:endParaRPr b="0" lang="en-PH" sz="2000" spc="-1" strike="noStrike">
              <a:latin typeface="Arial"/>
            </a:endParaRPr>
          </a:p>
          <a:p>
            <a:pPr>
              <a:lnSpc>
                <a:spcPct val="115000"/>
              </a:lnSpc>
              <a:buNone/>
            </a:pPr>
            <a:endParaRPr b="0" lang="en-PH" sz="2000" spc="-1" strike="noStrike">
              <a:latin typeface="Arial"/>
            </a:endParaRPr>
          </a:p>
          <a:p>
            <a:pPr>
              <a:lnSpc>
                <a:spcPct val="115000"/>
              </a:lnSpc>
              <a:buNone/>
            </a:pPr>
            <a:r>
              <a:rPr b="0" lang="en-PH" sz="2000" spc="-1" strike="noStrike">
                <a:solidFill>
                  <a:srgbClr val="000000"/>
                </a:solidFill>
                <a:latin typeface="Lato"/>
                <a:ea typeface="DejaVu Sans"/>
              </a:rPr>
              <a:t>Wynken, Blynken, and Nod one night                       ______</a:t>
            </a:r>
            <a:endParaRPr b="0" lang="en-PH" sz="2000" spc="-1" strike="noStrike">
              <a:latin typeface="Arial"/>
            </a:endParaRPr>
          </a:p>
          <a:p>
            <a:pPr>
              <a:lnSpc>
                <a:spcPct val="115000"/>
              </a:lnSpc>
              <a:buNone/>
            </a:pPr>
            <a:r>
              <a:rPr b="0" lang="en-PH" sz="2000" spc="-1" strike="noStrike">
                <a:solidFill>
                  <a:srgbClr val="000000"/>
                </a:solidFill>
                <a:latin typeface="Lato"/>
                <a:ea typeface="DejaVu Sans"/>
              </a:rPr>
              <a:t>Sailed off in a wooden shoe,—                                  ______</a:t>
            </a:r>
            <a:endParaRPr b="0" lang="en-PH" sz="2000" spc="-1" strike="noStrike">
              <a:latin typeface="Arial"/>
            </a:endParaRPr>
          </a:p>
          <a:p>
            <a:pPr>
              <a:lnSpc>
                <a:spcPct val="115000"/>
              </a:lnSpc>
              <a:buNone/>
            </a:pPr>
            <a:r>
              <a:rPr b="0" lang="en-PH" sz="2000" spc="-1" strike="noStrike">
                <a:solidFill>
                  <a:srgbClr val="000000"/>
                </a:solidFill>
                <a:latin typeface="Lato"/>
                <a:ea typeface="PingFang SC"/>
              </a:rPr>
              <a:t>Sailed on a river of crystal light                                  </a:t>
            </a:r>
            <a:r>
              <a:rPr b="0" lang="en-PH" sz="2000" spc="-1" strike="noStrike" u="sng">
                <a:solidFill>
                  <a:srgbClr val="000000"/>
                </a:solidFill>
                <a:uFillTx/>
                <a:latin typeface="Lato"/>
                <a:ea typeface="PingFang SC"/>
              </a:rPr>
              <a:t>______</a:t>
            </a:r>
            <a:endParaRPr b="0" lang="en-PH" sz="2000" spc="-1" strike="noStrike">
              <a:latin typeface="Arial"/>
            </a:endParaRPr>
          </a:p>
          <a:p>
            <a:pPr>
              <a:lnSpc>
                <a:spcPct val="115000"/>
              </a:lnSpc>
              <a:buNone/>
            </a:pPr>
            <a:r>
              <a:rPr b="0" lang="en-PH" sz="2000" spc="-1" strike="noStrike">
                <a:solidFill>
                  <a:srgbClr val="000000"/>
                </a:solidFill>
                <a:latin typeface="Lato"/>
                <a:ea typeface="DejaVu Sans"/>
              </a:rPr>
              <a:t>Into a sea of dew.                                                       ______                                                </a:t>
            </a:r>
            <a:endParaRPr b="0" lang="en-PH" sz="2000" spc="-1" strike="noStrike">
              <a:latin typeface="Arial"/>
            </a:endParaRPr>
          </a:p>
        </p:txBody>
      </p:sp>
      <p:sp>
        <p:nvSpPr>
          <p:cNvPr id="149" name=""/>
          <p:cNvSpPr/>
          <p:nvPr/>
        </p:nvSpPr>
        <p:spPr>
          <a:xfrm>
            <a:off x="2160360" y="1800000"/>
            <a:ext cx="7739280" cy="3779280"/>
          </a:xfrm>
          <a:custGeom>
            <a:avLst/>
            <a:gdLst/>
            <a:ahLst/>
            <a:rect l="l" t="t" r="r" b="b"/>
            <a:pathLst>
              <a:path w="21502" h="10502">
                <a:moveTo>
                  <a:pt x="1750" y="0"/>
                </a:moveTo>
                <a:lnTo>
                  <a:pt x="1750" y="0"/>
                </a:lnTo>
                <a:cubicBezTo>
                  <a:pt x="1443" y="0"/>
                  <a:pt x="1141" y="81"/>
                  <a:pt x="875" y="234"/>
                </a:cubicBezTo>
                <a:cubicBezTo>
                  <a:pt x="609" y="388"/>
                  <a:pt x="388" y="609"/>
                  <a:pt x="234" y="875"/>
                </a:cubicBezTo>
                <a:cubicBezTo>
                  <a:pt x="81" y="1141"/>
                  <a:pt x="0" y="1443"/>
                  <a:pt x="0" y="1750"/>
                </a:cubicBezTo>
                <a:lnTo>
                  <a:pt x="0" y="8750"/>
                </a:lnTo>
                <a:lnTo>
                  <a:pt x="0" y="8751"/>
                </a:lnTo>
                <a:cubicBezTo>
                  <a:pt x="0" y="9058"/>
                  <a:pt x="81" y="9360"/>
                  <a:pt x="234" y="9626"/>
                </a:cubicBezTo>
                <a:cubicBezTo>
                  <a:pt x="388" y="9892"/>
                  <a:pt x="609" y="10113"/>
                  <a:pt x="875" y="10267"/>
                </a:cubicBezTo>
                <a:cubicBezTo>
                  <a:pt x="1141" y="10420"/>
                  <a:pt x="1443" y="10501"/>
                  <a:pt x="1750" y="10501"/>
                </a:cubicBezTo>
                <a:lnTo>
                  <a:pt x="19750" y="10501"/>
                </a:lnTo>
                <a:lnTo>
                  <a:pt x="19751" y="10501"/>
                </a:lnTo>
                <a:cubicBezTo>
                  <a:pt x="20058" y="10501"/>
                  <a:pt x="20360" y="10420"/>
                  <a:pt x="20626" y="10267"/>
                </a:cubicBezTo>
                <a:cubicBezTo>
                  <a:pt x="20892" y="10113"/>
                  <a:pt x="21113" y="9892"/>
                  <a:pt x="21267" y="9626"/>
                </a:cubicBezTo>
                <a:cubicBezTo>
                  <a:pt x="21420" y="9360"/>
                  <a:pt x="21501" y="9058"/>
                  <a:pt x="21501" y="8751"/>
                </a:cubicBezTo>
                <a:lnTo>
                  <a:pt x="21501" y="1750"/>
                </a:lnTo>
                <a:lnTo>
                  <a:pt x="21501" y="1750"/>
                </a:lnTo>
                <a:lnTo>
                  <a:pt x="21501" y="1750"/>
                </a:lnTo>
                <a:cubicBezTo>
                  <a:pt x="21501" y="1443"/>
                  <a:pt x="21420" y="1141"/>
                  <a:pt x="21267" y="875"/>
                </a:cubicBezTo>
                <a:cubicBezTo>
                  <a:pt x="21113" y="609"/>
                  <a:pt x="20892" y="388"/>
                  <a:pt x="20626" y="234"/>
                </a:cubicBezTo>
                <a:cubicBezTo>
                  <a:pt x="20360" y="81"/>
                  <a:pt x="20058" y="0"/>
                  <a:pt x="19751" y="0"/>
                </a:cubicBezTo>
                <a:lnTo>
                  <a:pt x="1750" y="0"/>
                </a:lnTo>
              </a:path>
            </a:pathLst>
          </a:custGeom>
          <a:solidFill>
            <a:srgbClr val="729fcf">
              <a:alpha val="15000"/>
            </a:srgbClr>
          </a:solidFill>
          <a:ln w="0">
            <a:solidFill>
              <a:srgbClr val="3465a4"/>
            </a:solidFill>
          </a:ln>
        </p:spPr>
        <p:style>
          <a:lnRef idx="0"/>
          <a:fillRef idx="0"/>
          <a:effectRef idx="0"/>
          <a:fontRef idx="minor"/>
        </p:style>
      </p:sp>
      <p:sp>
        <p:nvSpPr>
          <p:cNvPr id="150" name=""/>
          <p:cNvSpPr/>
          <p:nvPr/>
        </p:nvSpPr>
        <p:spPr>
          <a:xfrm>
            <a:off x="6739560" y="4680000"/>
            <a:ext cx="2979720" cy="370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000" spc="-1" strike="noStrike">
                <a:solidFill>
                  <a:srgbClr val="000000"/>
                </a:solidFill>
                <a:latin typeface="Arial"/>
                <a:ea typeface="DejaVu Sans"/>
              </a:rPr>
              <a:t>Source: https://poets.org/anthology/poems-yourpoetry-</a:t>
            </a:r>
            <a:endParaRPr b="0" lang="en-PH" sz="1000" spc="-1" strike="noStrike">
              <a:latin typeface="Arial"/>
            </a:endParaRPr>
          </a:p>
          <a:p>
            <a:pPr>
              <a:lnSpc>
                <a:spcPct val="100000"/>
              </a:lnSpc>
              <a:buNone/>
            </a:pPr>
            <a:r>
              <a:rPr b="0" lang="en-PH" sz="1000" spc="-1" strike="noStrike">
                <a:solidFill>
                  <a:srgbClr val="000000"/>
                </a:solidFill>
                <a:latin typeface="Arial"/>
                <a:ea typeface="DejaVu Sans"/>
              </a:rPr>
              <a:t>project-public-domain</a:t>
            </a:r>
            <a:endParaRPr b="0" lang="en-PH" sz="1000" spc="-1" strike="noStrike">
              <a:latin typeface="Arial"/>
            </a:endParaRPr>
          </a:p>
        </p:txBody>
      </p:sp>
      <p:sp>
        <p:nvSpPr>
          <p:cNvPr id="151" name=""/>
          <p:cNvSpPr/>
          <p:nvPr/>
        </p:nvSpPr>
        <p:spPr>
          <a:xfrm>
            <a:off x="2700000" y="4553280"/>
            <a:ext cx="210240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Answer: abab</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1980000" y="576000"/>
            <a:ext cx="8459280" cy="793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Identifying Elements of Poetry</a:t>
            </a:r>
            <a:endParaRPr b="0" lang="en-PH" sz="3600" spc="-1" strike="noStrike">
              <a:latin typeface="Arial"/>
            </a:endParaRPr>
          </a:p>
        </p:txBody>
      </p:sp>
      <p:sp>
        <p:nvSpPr>
          <p:cNvPr id="153" name=""/>
          <p:cNvSpPr/>
          <p:nvPr/>
        </p:nvSpPr>
        <p:spPr>
          <a:xfrm>
            <a:off x="2700000" y="1868040"/>
            <a:ext cx="6839280" cy="281124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2000" spc="-1" strike="noStrike">
                <a:solidFill>
                  <a:srgbClr val="000000"/>
                </a:solidFill>
                <a:latin typeface="Lato"/>
                <a:ea typeface="DejaVu Sans"/>
              </a:rPr>
              <a:t>What is the rhyme pattern of the following stanza?</a:t>
            </a:r>
            <a:endParaRPr b="0" lang="en-PH" sz="2000" spc="-1" strike="noStrike">
              <a:latin typeface="Arial"/>
            </a:endParaRPr>
          </a:p>
          <a:p>
            <a:pPr>
              <a:lnSpc>
                <a:spcPct val="115000"/>
              </a:lnSpc>
              <a:buNone/>
            </a:pPr>
            <a:endParaRPr b="0" lang="en-PH" sz="2000" spc="-1" strike="noStrike">
              <a:latin typeface="Arial"/>
            </a:endParaRPr>
          </a:p>
          <a:p>
            <a:pPr>
              <a:lnSpc>
                <a:spcPct val="115000"/>
              </a:lnSpc>
              <a:buNone/>
            </a:pPr>
            <a:r>
              <a:rPr b="0" lang="en-PH" sz="2000" spc="-1" strike="noStrike">
                <a:solidFill>
                  <a:srgbClr val="000000"/>
                </a:solidFill>
                <a:latin typeface="Lato"/>
                <a:ea typeface="DejaVu Sans"/>
              </a:rPr>
              <a:t>Wynken, Blynken, and Nod one night                       ______</a:t>
            </a:r>
            <a:endParaRPr b="0" lang="en-PH" sz="2000" spc="-1" strike="noStrike">
              <a:latin typeface="Arial"/>
            </a:endParaRPr>
          </a:p>
          <a:p>
            <a:pPr>
              <a:lnSpc>
                <a:spcPct val="115000"/>
              </a:lnSpc>
              <a:buNone/>
            </a:pPr>
            <a:r>
              <a:rPr b="0" lang="en-PH" sz="2000" spc="-1" strike="noStrike">
                <a:solidFill>
                  <a:srgbClr val="000000"/>
                </a:solidFill>
                <a:latin typeface="Lato"/>
                <a:ea typeface="DejaVu Sans"/>
              </a:rPr>
              <a:t>Sailed off in a wooden shoe,—                                  ______</a:t>
            </a:r>
            <a:endParaRPr b="0" lang="en-PH" sz="2000" spc="-1" strike="noStrike">
              <a:latin typeface="Arial"/>
            </a:endParaRPr>
          </a:p>
          <a:p>
            <a:pPr>
              <a:lnSpc>
                <a:spcPct val="115000"/>
              </a:lnSpc>
              <a:buNone/>
            </a:pPr>
            <a:r>
              <a:rPr b="0" lang="en-PH" sz="2000" spc="-1" strike="noStrike">
                <a:solidFill>
                  <a:srgbClr val="000000"/>
                </a:solidFill>
                <a:latin typeface="Lato"/>
                <a:ea typeface="PingFang SC"/>
              </a:rPr>
              <a:t>Sailed on a river of crystal light                                  </a:t>
            </a:r>
            <a:r>
              <a:rPr b="0" lang="en-PH" sz="2000" spc="-1" strike="noStrike" u="sng">
                <a:solidFill>
                  <a:srgbClr val="000000"/>
                </a:solidFill>
                <a:uFillTx/>
                <a:latin typeface="Lato"/>
                <a:ea typeface="PingFang SC"/>
              </a:rPr>
              <a:t>______</a:t>
            </a:r>
            <a:endParaRPr b="0" lang="en-PH" sz="2000" spc="-1" strike="noStrike">
              <a:latin typeface="Arial"/>
            </a:endParaRPr>
          </a:p>
          <a:p>
            <a:pPr>
              <a:lnSpc>
                <a:spcPct val="115000"/>
              </a:lnSpc>
              <a:buNone/>
            </a:pPr>
            <a:r>
              <a:rPr b="0" lang="en-PH" sz="2000" spc="-1" strike="noStrike">
                <a:solidFill>
                  <a:srgbClr val="000000"/>
                </a:solidFill>
                <a:latin typeface="Lato"/>
                <a:ea typeface="DejaVu Sans"/>
              </a:rPr>
              <a:t>Into a sea of dew.                                                       ______                                                </a:t>
            </a:r>
            <a:endParaRPr b="0" lang="en-PH" sz="2000" spc="-1" strike="noStrike">
              <a:latin typeface="Arial"/>
            </a:endParaRPr>
          </a:p>
        </p:txBody>
      </p:sp>
      <p:sp>
        <p:nvSpPr>
          <p:cNvPr id="154" name=""/>
          <p:cNvSpPr/>
          <p:nvPr/>
        </p:nvSpPr>
        <p:spPr>
          <a:xfrm>
            <a:off x="2160360" y="1800000"/>
            <a:ext cx="7739280" cy="3779280"/>
          </a:xfrm>
          <a:custGeom>
            <a:avLst/>
            <a:gdLst/>
            <a:ahLst/>
            <a:rect l="l" t="t" r="r" b="b"/>
            <a:pathLst>
              <a:path w="21502" h="10502">
                <a:moveTo>
                  <a:pt x="1750" y="0"/>
                </a:moveTo>
                <a:lnTo>
                  <a:pt x="1750" y="0"/>
                </a:lnTo>
                <a:cubicBezTo>
                  <a:pt x="1443" y="0"/>
                  <a:pt x="1141" y="81"/>
                  <a:pt x="875" y="234"/>
                </a:cubicBezTo>
                <a:cubicBezTo>
                  <a:pt x="609" y="388"/>
                  <a:pt x="388" y="609"/>
                  <a:pt x="234" y="875"/>
                </a:cubicBezTo>
                <a:cubicBezTo>
                  <a:pt x="81" y="1141"/>
                  <a:pt x="0" y="1443"/>
                  <a:pt x="0" y="1750"/>
                </a:cubicBezTo>
                <a:lnTo>
                  <a:pt x="0" y="8750"/>
                </a:lnTo>
                <a:lnTo>
                  <a:pt x="0" y="8751"/>
                </a:lnTo>
                <a:cubicBezTo>
                  <a:pt x="0" y="9058"/>
                  <a:pt x="81" y="9360"/>
                  <a:pt x="234" y="9626"/>
                </a:cubicBezTo>
                <a:cubicBezTo>
                  <a:pt x="388" y="9892"/>
                  <a:pt x="609" y="10113"/>
                  <a:pt x="875" y="10267"/>
                </a:cubicBezTo>
                <a:cubicBezTo>
                  <a:pt x="1141" y="10420"/>
                  <a:pt x="1443" y="10501"/>
                  <a:pt x="1750" y="10501"/>
                </a:cubicBezTo>
                <a:lnTo>
                  <a:pt x="19750" y="10501"/>
                </a:lnTo>
                <a:lnTo>
                  <a:pt x="19751" y="10501"/>
                </a:lnTo>
                <a:cubicBezTo>
                  <a:pt x="20058" y="10501"/>
                  <a:pt x="20360" y="10420"/>
                  <a:pt x="20626" y="10267"/>
                </a:cubicBezTo>
                <a:cubicBezTo>
                  <a:pt x="20892" y="10113"/>
                  <a:pt x="21113" y="9892"/>
                  <a:pt x="21267" y="9626"/>
                </a:cubicBezTo>
                <a:cubicBezTo>
                  <a:pt x="21420" y="9360"/>
                  <a:pt x="21501" y="9058"/>
                  <a:pt x="21501" y="8751"/>
                </a:cubicBezTo>
                <a:lnTo>
                  <a:pt x="21501" y="1750"/>
                </a:lnTo>
                <a:lnTo>
                  <a:pt x="21501" y="1750"/>
                </a:lnTo>
                <a:lnTo>
                  <a:pt x="21501" y="1750"/>
                </a:lnTo>
                <a:cubicBezTo>
                  <a:pt x="21501" y="1443"/>
                  <a:pt x="21420" y="1141"/>
                  <a:pt x="21267" y="875"/>
                </a:cubicBezTo>
                <a:cubicBezTo>
                  <a:pt x="21113" y="609"/>
                  <a:pt x="20892" y="388"/>
                  <a:pt x="20626" y="234"/>
                </a:cubicBezTo>
                <a:cubicBezTo>
                  <a:pt x="20360" y="81"/>
                  <a:pt x="20058" y="0"/>
                  <a:pt x="19751" y="0"/>
                </a:cubicBezTo>
                <a:lnTo>
                  <a:pt x="1750" y="0"/>
                </a:lnTo>
              </a:path>
            </a:pathLst>
          </a:custGeom>
          <a:solidFill>
            <a:srgbClr val="729fcf">
              <a:alpha val="15000"/>
            </a:srgbClr>
          </a:solidFill>
          <a:ln w="0">
            <a:solidFill>
              <a:srgbClr val="3465a4"/>
            </a:solidFill>
          </a:ln>
        </p:spPr>
        <p:style>
          <a:lnRef idx="0"/>
          <a:fillRef idx="0"/>
          <a:effectRef idx="0"/>
          <a:fontRef idx="minor"/>
        </p:style>
      </p:sp>
      <p:sp>
        <p:nvSpPr>
          <p:cNvPr id="155" name=""/>
          <p:cNvSpPr/>
          <p:nvPr/>
        </p:nvSpPr>
        <p:spPr>
          <a:xfrm>
            <a:off x="6739560" y="4680000"/>
            <a:ext cx="2979720" cy="370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000" spc="-1" strike="noStrike">
                <a:solidFill>
                  <a:srgbClr val="000000"/>
                </a:solidFill>
                <a:latin typeface="Arial"/>
                <a:ea typeface="DejaVu Sans"/>
              </a:rPr>
              <a:t>Source: https://poets.org/anthology/poems-yourpoetry-</a:t>
            </a:r>
            <a:endParaRPr b="0" lang="en-PH" sz="1000" spc="-1" strike="noStrike">
              <a:latin typeface="Arial"/>
            </a:endParaRPr>
          </a:p>
          <a:p>
            <a:pPr>
              <a:lnSpc>
                <a:spcPct val="100000"/>
              </a:lnSpc>
              <a:buNone/>
            </a:pPr>
            <a:r>
              <a:rPr b="0" lang="en-PH" sz="1000" spc="-1" strike="noStrike">
                <a:solidFill>
                  <a:srgbClr val="000000"/>
                </a:solidFill>
                <a:latin typeface="Arial"/>
                <a:ea typeface="DejaVu Sans"/>
              </a:rPr>
              <a:t>project-public-domain</a:t>
            </a:r>
            <a:endParaRPr b="0" lang="en-PH" sz="1000" spc="-1" strike="noStrike">
              <a:latin typeface="Arial"/>
            </a:endParaRPr>
          </a:p>
        </p:txBody>
      </p:sp>
      <p:sp>
        <p:nvSpPr>
          <p:cNvPr id="156" name=""/>
          <p:cNvSpPr/>
          <p:nvPr/>
        </p:nvSpPr>
        <p:spPr>
          <a:xfrm>
            <a:off x="8820000" y="2663280"/>
            <a:ext cx="107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a:t>
            </a:r>
            <a:endParaRPr b="0" lang="en-PH" sz="1800" spc="-1" strike="noStrike">
              <a:latin typeface="Arial"/>
            </a:endParaRPr>
          </a:p>
        </p:txBody>
      </p:sp>
      <p:sp>
        <p:nvSpPr>
          <p:cNvPr id="157" name=""/>
          <p:cNvSpPr/>
          <p:nvPr/>
        </p:nvSpPr>
        <p:spPr>
          <a:xfrm>
            <a:off x="8820000" y="3024000"/>
            <a:ext cx="107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b</a:t>
            </a:r>
            <a:endParaRPr b="0" lang="en-PH" sz="1800" spc="-1" strike="noStrike">
              <a:latin typeface="Arial"/>
            </a:endParaRPr>
          </a:p>
        </p:txBody>
      </p:sp>
      <p:sp>
        <p:nvSpPr>
          <p:cNvPr id="158" name=""/>
          <p:cNvSpPr/>
          <p:nvPr/>
        </p:nvSpPr>
        <p:spPr>
          <a:xfrm>
            <a:off x="2700000" y="4553280"/>
            <a:ext cx="210240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Answer: abab</a:t>
            </a:r>
            <a:endParaRPr b="0" lang="en-PH" sz="1800" spc="-1" strike="noStrike">
              <a:latin typeface="Arial"/>
            </a:endParaRPr>
          </a:p>
        </p:txBody>
      </p:sp>
      <p:sp>
        <p:nvSpPr>
          <p:cNvPr id="159" name=""/>
          <p:cNvSpPr/>
          <p:nvPr/>
        </p:nvSpPr>
        <p:spPr>
          <a:xfrm>
            <a:off x="8820000" y="3361680"/>
            <a:ext cx="35964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Arial"/>
              </a:rPr>
              <a:t>a</a:t>
            </a:r>
            <a:endParaRPr b="0" lang="en-PH" sz="1800" spc="-1" strike="noStrike">
              <a:latin typeface="Arial"/>
            </a:endParaRPr>
          </a:p>
        </p:txBody>
      </p:sp>
      <p:sp>
        <p:nvSpPr>
          <p:cNvPr id="160" name=""/>
          <p:cNvSpPr/>
          <p:nvPr/>
        </p:nvSpPr>
        <p:spPr>
          <a:xfrm>
            <a:off x="8820000" y="3707280"/>
            <a:ext cx="107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b</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
          <p:cNvSpPr/>
          <p:nvPr/>
        </p:nvSpPr>
        <p:spPr>
          <a:xfrm>
            <a:off x="1980000" y="432000"/>
            <a:ext cx="8459280" cy="793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Identifying Elements of Poetry</a:t>
            </a:r>
            <a:endParaRPr b="0" lang="en-PH" sz="3600" spc="-1" strike="noStrike">
              <a:latin typeface="Arial"/>
            </a:endParaRPr>
          </a:p>
        </p:txBody>
      </p:sp>
      <p:sp>
        <p:nvSpPr>
          <p:cNvPr id="162" name=""/>
          <p:cNvSpPr/>
          <p:nvPr/>
        </p:nvSpPr>
        <p:spPr>
          <a:xfrm>
            <a:off x="1028160" y="1437840"/>
            <a:ext cx="10131120" cy="1621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4. </a:t>
            </a:r>
            <a:r>
              <a:rPr b="1" lang="en-PH" sz="1800" spc="-1" strike="noStrike">
                <a:solidFill>
                  <a:srgbClr val="000000"/>
                </a:solidFill>
                <a:latin typeface="Lato"/>
                <a:ea typeface="DejaVu Sans"/>
              </a:rPr>
              <a:t>Imagery</a:t>
            </a:r>
            <a:r>
              <a:rPr b="0" lang="en-PH" sz="1800" spc="-1" strike="noStrike">
                <a:solidFill>
                  <a:srgbClr val="000000"/>
                </a:solidFill>
                <a:latin typeface="Lato"/>
                <a:ea typeface="DejaVu Sans"/>
              </a:rPr>
              <a:t> </a:t>
            </a:r>
            <a:r>
              <a:rPr b="0" lang="en-PH" sz="1800" spc="-1" strike="noStrike">
                <a:solidFill>
                  <a:srgbClr val="000000"/>
                </a:solidFill>
                <a:latin typeface="Lato"/>
                <a:ea typeface="€&gt;¨æþ"/>
              </a:rPr>
              <a:t>is the author’s use of words that appeal to the five senses to create image/s in the </a:t>
            </a:r>
            <a:endParaRPr b="0" lang="en-PH" sz="1800" spc="-1" strike="noStrike">
              <a:latin typeface="Arial"/>
            </a:endParaRPr>
          </a:p>
          <a:p>
            <a:pPr>
              <a:lnSpc>
                <a:spcPct val="100000"/>
              </a:lnSpc>
              <a:buNone/>
            </a:pPr>
            <a:r>
              <a:rPr b="0" lang="en-PH" sz="1800" spc="-1" strike="noStrike">
                <a:solidFill>
                  <a:srgbClr val="000000"/>
                </a:solidFill>
                <a:latin typeface="Lato"/>
                <a:ea typeface="€&gt;¨æþ"/>
              </a:rPr>
              <a:t>    </a:t>
            </a:r>
            <a:r>
              <a:rPr b="0" lang="en-PH" sz="1800" spc="-1" strike="noStrike">
                <a:solidFill>
                  <a:srgbClr val="000000"/>
                </a:solidFill>
                <a:latin typeface="Lato"/>
                <a:ea typeface="€&gt;¨æþ"/>
              </a:rPr>
              <a:t>reader’s imagination. These are some words in “Lyric 17” that pertain to imagery: </a:t>
            </a:r>
            <a:r>
              <a:rPr b="0" i="1" lang="en-PH" sz="1800" spc="-1" strike="noStrike">
                <a:solidFill>
                  <a:srgbClr val="000000"/>
                </a:solidFill>
                <a:latin typeface="Lato"/>
                <a:ea typeface="€&gt;¨æþ"/>
              </a:rPr>
              <a:t>musical, </a:t>
            </a:r>
            <a:endParaRPr b="0" lang="en-PH" sz="1800" spc="-1" strike="noStrike">
              <a:latin typeface="Arial"/>
            </a:endParaRPr>
          </a:p>
          <a:p>
            <a:pPr>
              <a:lnSpc>
                <a:spcPct val="100000"/>
              </a:lnSpc>
              <a:buNone/>
            </a:pPr>
            <a:r>
              <a:rPr b="0" i="1" lang="en-PH" sz="1800" spc="-1" strike="noStrike">
                <a:solidFill>
                  <a:srgbClr val="000000"/>
                </a:solidFill>
                <a:latin typeface="Lato"/>
                <a:ea typeface="€&gt;¨æþ"/>
              </a:rPr>
              <a:t>    </a:t>
            </a:r>
            <a:r>
              <a:rPr b="0" i="1" lang="en-PH" sz="1800" spc="-1" strike="noStrike">
                <a:solidFill>
                  <a:srgbClr val="000000"/>
                </a:solidFill>
                <a:latin typeface="Lato"/>
                <a:ea typeface="€&gt;¨æþ"/>
              </a:rPr>
              <a:t>brightness, slender as a bell, and hold fire.</a:t>
            </a:r>
            <a:endParaRPr b="0" lang="en-PH" sz="1800" spc="-1" strike="noStrike">
              <a:latin typeface="Arial"/>
            </a:endParaRPr>
          </a:p>
        </p:txBody>
      </p:sp>
      <p:sp>
        <p:nvSpPr>
          <p:cNvPr id="163" name=""/>
          <p:cNvSpPr/>
          <p:nvPr/>
        </p:nvSpPr>
        <p:spPr>
          <a:xfrm>
            <a:off x="1090800" y="2589840"/>
            <a:ext cx="988848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5. </a:t>
            </a:r>
            <a:r>
              <a:rPr b="1" lang="en-PH" sz="1800" spc="-1" strike="noStrike">
                <a:solidFill>
                  <a:srgbClr val="000000"/>
                </a:solidFill>
                <a:latin typeface="Lato"/>
                <a:ea typeface="DejaVu Sans"/>
              </a:rPr>
              <a:t>Figurative language</a:t>
            </a:r>
            <a:r>
              <a:rPr b="0" lang="en-PH" sz="1800" spc="-1" strike="noStrike">
                <a:solidFill>
                  <a:srgbClr val="000000"/>
                </a:solidFill>
                <a:latin typeface="Lato"/>
                <a:ea typeface="DejaVu Sans"/>
              </a:rPr>
              <a:t> is the creative language that poets use to tell stories, share </a:t>
            </a:r>
            <a:r>
              <a:rPr b="0" lang="en-PH" sz="1800" spc="-1" strike="noStrike">
                <a:solidFill>
                  <a:srgbClr val="000000"/>
                </a:solidFill>
                <a:latin typeface="Lato"/>
                <a:ea typeface="€&gt;¨æþ"/>
              </a:rPr>
              <a:t>feelings,      and describe experiences. A figure of speech used in the poem is “It must be slender as a           bell” (simile).</a:t>
            </a:r>
            <a:endParaRPr b="0" lang="en-PH" sz="1800" spc="-1" strike="noStrike">
              <a:latin typeface="Arial"/>
            </a:endParaRPr>
          </a:p>
        </p:txBody>
      </p:sp>
      <p:sp>
        <p:nvSpPr>
          <p:cNvPr id="164" name=""/>
          <p:cNvSpPr/>
          <p:nvPr/>
        </p:nvSpPr>
        <p:spPr>
          <a:xfrm>
            <a:off x="1162800" y="3744000"/>
            <a:ext cx="988848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Another creative language that can be used in poems is </a:t>
            </a:r>
            <a:r>
              <a:rPr b="1" lang="en-PH" sz="1800" spc="-1" strike="noStrike">
                <a:solidFill>
                  <a:srgbClr val="000000"/>
                </a:solidFill>
                <a:latin typeface="Lato"/>
                <a:ea typeface="DejaVu Sans"/>
              </a:rPr>
              <a:t>idiomatic expressions</a:t>
            </a:r>
            <a:r>
              <a:rPr b="0" lang="en-PH" sz="1800" spc="-1" strike="noStrike">
                <a:solidFill>
                  <a:srgbClr val="000000"/>
                </a:solidFill>
                <a:latin typeface="Lato"/>
                <a:ea typeface="DejaVu Sans"/>
              </a:rPr>
              <a:t>. Idioms are expressions that have different meanings from what they actually say. Take a look at these examples:</a:t>
            </a:r>
            <a:endParaRPr b="0" lang="en-PH" sz="1800" spc="-1" strike="noStrike">
              <a:latin typeface="Arial"/>
            </a:endParaRPr>
          </a:p>
        </p:txBody>
      </p:sp>
      <p:sp>
        <p:nvSpPr>
          <p:cNvPr id="165" name=""/>
          <p:cNvSpPr/>
          <p:nvPr/>
        </p:nvSpPr>
        <p:spPr>
          <a:xfrm>
            <a:off x="1440000" y="4912200"/>
            <a:ext cx="95392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t>
            </a: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Break the ice</a:t>
            </a:r>
            <a:r>
              <a:rPr b="0" lang="en-PH" sz="1800" spc="-1" strike="noStrike">
                <a:solidFill>
                  <a:srgbClr val="000000"/>
                </a:solidFill>
                <a:latin typeface="Lato"/>
                <a:ea typeface="DejaVu Sans"/>
              </a:rPr>
              <a:t>: relieving tension or getting to know someone better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The world is my oyster</a:t>
            </a:r>
            <a:r>
              <a:rPr b="0" lang="en-PH" sz="1800" spc="-1" strike="noStrike">
                <a:solidFill>
                  <a:srgbClr val="000000"/>
                </a:solidFill>
                <a:latin typeface="Lato"/>
                <a:ea typeface="DejaVu Sans"/>
              </a:rPr>
              <a:t>: The world is full of possibilities; you can do anything.</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
          <p:cNvSpPr/>
          <p:nvPr/>
        </p:nvSpPr>
        <p:spPr>
          <a:xfrm>
            <a:off x="1980000" y="540000"/>
            <a:ext cx="8459280" cy="793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Identifying Elements of Poetry</a:t>
            </a:r>
            <a:endParaRPr b="0" lang="en-PH" sz="3600" spc="-1" strike="noStrike">
              <a:latin typeface="Arial"/>
            </a:endParaRPr>
          </a:p>
        </p:txBody>
      </p:sp>
      <p:sp>
        <p:nvSpPr>
          <p:cNvPr id="167" name=""/>
          <p:cNvSpPr/>
          <p:nvPr/>
        </p:nvSpPr>
        <p:spPr>
          <a:xfrm>
            <a:off x="900000" y="1690560"/>
            <a:ext cx="1025928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6. </a:t>
            </a:r>
            <a:r>
              <a:rPr b="1" lang="en-PH" sz="1800" spc="-1" strike="noStrike">
                <a:solidFill>
                  <a:srgbClr val="000000"/>
                </a:solidFill>
                <a:latin typeface="Lato"/>
                <a:ea typeface="DejaVu Sans"/>
              </a:rPr>
              <a:t>Theme</a:t>
            </a:r>
            <a:r>
              <a:rPr b="0" lang="en-PH" sz="1800" spc="-1" strike="noStrike">
                <a:solidFill>
                  <a:srgbClr val="000000"/>
                </a:solidFill>
                <a:latin typeface="Lato"/>
                <a:ea typeface="DejaVu Sans"/>
              </a:rPr>
              <a:t> is the central message of the poem. A poem tells the theme indirectly through imagery          and symbolism.</a:t>
            </a:r>
            <a:endParaRPr b="0" lang="en-PH" sz="1800" spc="-1" strike="noStrike">
              <a:latin typeface="Arial"/>
            </a:endParaRPr>
          </a:p>
        </p:txBody>
      </p:sp>
      <p:sp>
        <p:nvSpPr>
          <p:cNvPr id="168" name=""/>
          <p:cNvSpPr/>
          <p:nvPr/>
        </p:nvSpPr>
        <p:spPr>
          <a:xfrm>
            <a:off x="1284840" y="2520000"/>
            <a:ext cx="966024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Symbols that are used in real life also carry messages with them. There are signs and symbols used to give warnings or to give instructions.</a:t>
            </a:r>
            <a:endParaRPr b="0" lang="en-PH" sz="1800" spc="-1" strike="noStrike">
              <a:latin typeface="Arial"/>
            </a:endParaRPr>
          </a:p>
        </p:txBody>
      </p:sp>
      <p:sp>
        <p:nvSpPr>
          <p:cNvPr id="169" name=""/>
          <p:cNvSpPr/>
          <p:nvPr/>
        </p:nvSpPr>
        <p:spPr>
          <a:xfrm>
            <a:off x="924840" y="4137840"/>
            <a:ext cx="9694440" cy="1621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message and general feeling of a poem are conveyed through its elements.</a:t>
            </a: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Understanding the elements of a poem helps one better appreciate and understand the poem.</a:t>
            </a: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Idioms help one describe a situation or emotion in a different, more creative way.</a:t>
            </a:r>
            <a:endParaRPr b="0" lang="en-PH" sz="1800" spc="-1" strike="noStrike">
              <a:latin typeface="Arial"/>
            </a:endParaRPr>
          </a:p>
        </p:txBody>
      </p:sp>
      <p:sp>
        <p:nvSpPr>
          <p:cNvPr id="170" name=""/>
          <p:cNvSpPr/>
          <p:nvPr/>
        </p:nvSpPr>
        <p:spPr>
          <a:xfrm>
            <a:off x="5040000" y="3585960"/>
            <a:ext cx="3779280" cy="733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TAKEAWAYS: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
          <p:cNvSpPr/>
          <p:nvPr/>
        </p:nvSpPr>
        <p:spPr>
          <a:xfrm>
            <a:off x="2880000" y="285840"/>
            <a:ext cx="8459280" cy="793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000" spc="-1" strike="noStrike">
                <a:solidFill>
                  <a:srgbClr val="000000"/>
                </a:solidFill>
                <a:latin typeface="Lato"/>
                <a:ea typeface="DejaVu Sans"/>
              </a:rPr>
              <a:t>Identifying Elements of Poetry</a:t>
            </a:r>
            <a:endParaRPr b="0" lang="en-PH" sz="3000" spc="-1" strike="noStrike">
              <a:latin typeface="Arial"/>
            </a:endParaRPr>
          </a:p>
        </p:txBody>
      </p:sp>
      <p:sp>
        <p:nvSpPr>
          <p:cNvPr id="172" name=""/>
          <p:cNvSpPr/>
          <p:nvPr/>
        </p:nvSpPr>
        <p:spPr>
          <a:xfrm>
            <a:off x="912960" y="1008000"/>
            <a:ext cx="839016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Connect each element of the poem in Column A to its detail/s in Column B.</a:t>
            </a:r>
            <a:endParaRPr b="0" lang="en-PH" sz="1800" spc="-1" strike="noStrike">
              <a:latin typeface="Arial"/>
            </a:endParaRPr>
          </a:p>
        </p:txBody>
      </p:sp>
      <p:graphicFrame>
        <p:nvGraphicFramePr>
          <p:cNvPr id="173" name=""/>
          <p:cNvGraphicFramePr/>
          <p:nvPr/>
        </p:nvGraphicFramePr>
        <p:xfrm>
          <a:off x="1020960" y="1498680"/>
          <a:ext cx="10138680" cy="4132080"/>
        </p:xfrm>
        <a:graphic>
          <a:graphicData uri="http://schemas.openxmlformats.org/drawingml/2006/table">
            <a:tbl>
              <a:tblPr/>
              <a:tblGrid>
                <a:gridCol w="3253680"/>
                <a:gridCol w="6885360"/>
              </a:tblGrid>
              <a:tr h="45252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46476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70632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66888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50184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133812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74" name=""/>
          <p:cNvSpPr/>
          <p:nvPr/>
        </p:nvSpPr>
        <p:spPr>
          <a:xfrm>
            <a:off x="2376000" y="1498680"/>
            <a:ext cx="107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A</a:t>
            </a:r>
            <a:endParaRPr b="0" lang="en-PH" sz="1800" spc="-1" strike="noStrike">
              <a:latin typeface="Arial"/>
            </a:endParaRPr>
          </a:p>
        </p:txBody>
      </p:sp>
      <p:sp>
        <p:nvSpPr>
          <p:cNvPr id="175" name=""/>
          <p:cNvSpPr/>
          <p:nvPr/>
        </p:nvSpPr>
        <p:spPr>
          <a:xfrm>
            <a:off x="7455960" y="1531080"/>
            <a:ext cx="967320" cy="985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B</a:t>
            </a:r>
            <a:endParaRPr b="0" lang="en-PH" sz="1800" spc="-1" strike="noStrike">
              <a:latin typeface="Arial"/>
            </a:endParaRPr>
          </a:p>
        </p:txBody>
      </p:sp>
      <p:sp>
        <p:nvSpPr>
          <p:cNvPr id="176" name=""/>
          <p:cNvSpPr/>
          <p:nvPr/>
        </p:nvSpPr>
        <p:spPr>
          <a:xfrm>
            <a:off x="1440000" y="1978560"/>
            <a:ext cx="32392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Form</a:t>
            </a:r>
            <a:endParaRPr b="0" lang="en-PH" sz="1800" spc="-1" strike="noStrike">
              <a:latin typeface="Arial"/>
            </a:endParaRPr>
          </a:p>
        </p:txBody>
      </p:sp>
      <p:sp>
        <p:nvSpPr>
          <p:cNvPr id="177" name=""/>
          <p:cNvSpPr/>
          <p:nvPr/>
        </p:nvSpPr>
        <p:spPr>
          <a:xfrm>
            <a:off x="1418040" y="2556000"/>
            <a:ext cx="380124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2. Sound</a:t>
            </a:r>
            <a:endParaRPr b="0" lang="en-PH" sz="1800" spc="-1" strike="noStrike">
              <a:latin typeface="Arial"/>
            </a:endParaRPr>
          </a:p>
        </p:txBody>
      </p:sp>
      <p:sp>
        <p:nvSpPr>
          <p:cNvPr id="178" name=""/>
          <p:cNvSpPr/>
          <p:nvPr/>
        </p:nvSpPr>
        <p:spPr>
          <a:xfrm>
            <a:off x="1440000" y="3240000"/>
            <a:ext cx="34192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3. Imagery</a:t>
            </a:r>
            <a:endParaRPr b="0" lang="en-PH" sz="1800" spc="-1" strike="noStrike">
              <a:latin typeface="Arial"/>
            </a:endParaRPr>
          </a:p>
        </p:txBody>
      </p:sp>
      <p:sp>
        <p:nvSpPr>
          <p:cNvPr id="179" name=""/>
          <p:cNvSpPr/>
          <p:nvPr/>
        </p:nvSpPr>
        <p:spPr>
          <a:xfrm>
            <a:off x="1440000" y="3850560"/>
            <a:ext cx="54784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4. Figurative Language</a:t>
            </a:r>
            <a:endParaRPr b="0" lang="en-PH" sz="1800" spc="-1" strike="noStrike">
              <a:latin typeface="Arial"/>
            </a:endParaRPr>
          </a:p>
        </p:txBody>
      </p:sp>
      <p:sp>
        <p:nvSpPr>
          <p:cNvPr id="180" name=""/>
          <p:cNvSpPr/>
          <p:nvPr/>
        </p:nvSpPr>
        <p:spPr>
          <a:xfrm>
            <a:off x="1440000" y="4750560"/>
            <a:ext cx="260460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5. Theme</a:t>
            </a:r>
            <a:endParaRPr b="0" lang="en-PH" sz="1800" spc="-1" strike="noStrike">
              <a:latin typeface="Arial"/>
            </a:endParaRPr>
          </a:p>
        </p:txBody>
      </p:sp>
      <p:sp>
        <p:nvSpPr>
          <p:cNvPr id="181" name=""/>
          <p:cNvSpPr/>
          <p:nvPr/>
        </p:nvSpPr>
        <p:spPr>
          <a:xfrm>
            <a:off x="4500000" y="2014560"/>
            <a:ext cx="7074000" cy="361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600" spc="-1" strike="noStrike">
                <a:solidFill>
                  <a:srgbClr val="000000"/>
                </a:solidFill>
                <a:latin typeface="Lato"/>
                <a:ea typeface="DejaVu Sans"/>
              </a:rPr>
              <a:t>A. O souls and spirits of the martyred brave, arise!</a:t>
            </a:r>
            <a:endParaRPr b="0" lang="en-PH" sz="1600" spc="-1" strike="noStrike">
              <a:latin typeface="Arial"/>
            </a:endParaRPr>
          </a:p>
        </p:txBody>
      </p:sp>
      <p:sp>
        <p:nvSpPr>
          <p:cNvPr id="182" name=""/>
          <p:cNvSpPr/>
          <p:nvPr/>
        </p:nvSpPr>
        <p:spPr>
          <a:xfrm>
            <a:off x="4500000" y="2427480"/>
            <a:ext cx="647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600" spc="-1" strike="noStrike">
                <a:solidFill>
                  <a:srgbClr val="000000"/>
                </a:solidFill>
                <a:latin typeface="Lato"/>
                <a:ea typeface="DejaVu Sans"/>
              </a:rPr>
              <a:t>B. Change—that Filipinos must work to make the nation stronger and      better</a:t>
            </a:r>
            <a:endParaRPr b="0" lang="en-PH" sz="1600" spc="-1" strike="noStrike">
              <a:latin typeface="Arial"/>
            </a:endParaRPr>
          </a:p>
        </p:txBody>
      </p:sp>
      <p:sp>
        <p:nvSpPr>
          <p:cNvPr id="183" name=""/>
          <p:cNvSpPr/>
          <p:nvPr/>
        </p:nvSpPr>
        <p:spPr>
          <a:xfrm>
            <a:off x="4500000" y="3130560"/>
            <a:ext cx="6658920" cy="903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600" spc="-1" strike="noStrike">
                <a:solidFill>
                  <a:srgbClr val="000000"/>
                </a:solidFill>
                <a:latin typeface="Lato"/>
                <a:ea typeface="DejaVu Sans"/>
              </a:rPr>
              <a:t>C. …grown flaccid with dependence, smug with ease under another’s        wing. Rest not in peace;</a:t>
            </a:r>
            <a:endParaRPr b="0" lang="en-PH" sz="1600" spc="-1" strike="noStrike">
              <a:latin typeface="Arial"/>
            </a:endParaRPr>
          </a:p>
        </p:txBody>
      </p:sp>
      <p:sp>
        <p:nvSpPr>
          <p:cNvPr id="184" name=""/>
          <p:cNvSpPr/>
          <p:nvPr/>
        </p:nvSpPr>
        <p:spPr>
          <a:xfrm>
            <a:off x="4500000" y="3855240"/>
            <a:ext cx="5759280" cy="632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600" spc="-1" strike="noStrike">
                <a:solidFill>
                  <a:srgbClr val="000000"/>
                </a:solidFill>
                <a:latin typeface="Lato"/>
                <a:ea typeface="DejaVu Sans"/>
              </a:rPr>
              <a:t>D. Infuse the vibrant red into our thin anemic vein</a:t>
            </a:r>
            <a:endParaRPr b="0" lang="en-PH" sz="1600" spc="-1" strike="noStrike">
              <a:latin typeface="Arial"/>
            </a:endParaRPr>
          </a:p>
        </p:txBody>
      </p:sp>
      <p:sp>
        <p:nvSpPr>
          <p:cNvPr id="185" name=""/>
          <p:cNvSpPr/>
          <p:nvPr/>
        </p:nvSpPr>
        <p:spPr>
          <a:xfrm>
            <a:off x="4500000" y="4362120"/>
            <a:ext cx="7399080" cy="2261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600" spc="-1" strike="noStrike">
                <a:solidFill>
                  <a:srgbClr val="000000"/>
                </a:solidFill>
                <a:latin typeface="Lato"/>
                <a:ea typeface="DejaVu Sans"/>
              </a:rPr>
              <a:t>E. Not yet, Rizal, not yet. Sleep not in peace:</a:t>
            </a:r>
            <a:endParaRPr b="0" lang="en-PH" sz="1600" spc="-1" strike="noStrike">
              <a:latin typeface="Arial"/>
            </a:endParaRPr>
          </a:p>
          <a:p>
            <a:pPr>
              <a:lnSpc>
                <a:spcPct val="100000"/>
              </a:lnSpc>
              <a:buNone/>
            </a:pPr>
            <a:r>
              <a:rPr b="0" lang="en-PH" sz="1600" spc="-1" strike="noStrike">
                <a:solidFill>
                  <a:srgbClr val="000000"/>
                </a:solidFill>
                <a:latin typeface="Lato"/>
                <a:ea typeface="DejaVu Sans"/>
              </a:rPr>
              <a:t>    </a:t>
            </a:r>
            <a:r>
              <a:rPr b="0" lang="en-PH" sz="1600" spc="-1" strike="noStrike">
                <a:solidFill>
                  <a:srgbClr val="000000"/>
                </a:solidFill>
                <a:latin typeface="Lato"/>
                <a:ea typeface="DejaVu Sans"/>
              </a:rPr>
              <a:t>There are a thousand waters to be spanned;</a:t>
            </a:r>
            <a:endParaRPr b="0" lang="en-PH" sz="1600" spc="-1" strike="noStrike">
              <a:latin typeface="Arial"/>
            </a:endParaRPr>
          </a:p>
          <a:p>
            <a:pPr>
              <a:lnSpc>
                <a:spcPct val="100000"/>
              </a:lnSpc>
              <a:buNone/>
            </a:pPr>
            <a:r>
              <a:rPr b="0" lang="en-PH" sz="1600" spc="-1" strike="noStrike">
                <a:solidFill>
                  <a:srgbClr val="000000"/>
                </a:solidFill>
                <a:latin typeface="Lato"/>
                <a:ea typeface="DejaVu Sans"/>
              </a:rPr>
              <a:t>    </a:t>
            </a:r>
            <a:r>
              <a:rPr b="0" lang="en-PH" sz="1600" spc="-1" strike="noStrike">
                <a:solidFill>
                  <a:srgbClr val="000000"/>
                </a:solidFill>
                <a:latin typeface="Lato"/>
                <a:ea typeface="DejaVu Sans"/>
              </a:rPr>
              <a:t>There are a thousand mountains to be crossed;</a:t>
            </a:r>
            <a:endParaRPr b="0" lang="en-PH" sz="1600" spc="-1" strike="noStrike">
              <a:latin typeface="Arial"/>
            </a:endParaRPr>
          </a:p>
          <a:p>
            <a:pPr>
              <a:lnSpc>
                <a:spcPct val="100000"/>
              </a:lnSpc>
              <a:buNone/>
            </a:pPr>
            <a:r>
              <a:rPr b="0" lang="en-PH" sz="1600" spc="-1" strike="noStrike">
                <a:solidFill>
                  <a:srgbClr val="000000"/>
                </a:solidFill>
                <a:latin typeface="Lato"/>
                <a:ea typeface="DejaVu Sans"/>
              </a:rPr>
              <a:t>    </a:t>
            </a:r>
            <a:r>
              <a:rPr b="0" lang="en-PH" sz="1600" spc="-1" strike="noStrike">
                <a:solidFill>
                  <a:srgbClr val="000000"/>
                </a:solidFill>
                <a:latin typeface="Lato"/>
                <a:ea typeface="DejaVu Sans"/>
              </a:rPr>
              <a:t>There are a thousand crosses to be borne.</a:t>
            </a:r>
            <a:endParaRPr b="0" lang="en-PH" sz="1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2477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2023-07-10T13:05:45Z</dcterms:modified>
  <cp:revision>137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