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3480" cy="68493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0360" cy="2790360"/>
          </a:xfrm>
          <a:prstGeom prst="rect">
            <a:avLst/>
          </a:prstGeom>
          <a:ln w="0">
            <a:noFill/>
          </a:ln>
        </p:spPr>
      </p:pic>
      <p:sp>
        <p:nvSpPr>
          <p:cNvPr id="2" name="Rectangle 5"/>
          <p:cNvSpPr/>
          <p:nvPr/>
        </p:nvSpPr>
        <p:spPr>
          <a:xfrm>
            <a:off x="3487320" y="1475280"/>
            <a:ext cx="8695800" cy="38538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5800" cy="3754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3480" cy="626400"/>
          </a:xfrm>
          <a:prstGeom prst="rect">
            <a:avLst/>
          </a:prstGeom>
          <a:ln w="0">
            <a:noFill/>
          </a:ln>
        </p:spPr>
      </p:pic>
      <p:sp>
        <p:nvSpPr>
          <p:cNvPr id="43" name="Rectangle 7"/>
          <p:cNvSpPr/>
          <p:nvPr/>
        </p:nvSpPr>
        <p:spPr>
          <a:xfrm>
            <a:off x="10868760" y="0"/>
            <a:ext cx="961920" cy="9619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6000" cy="1026000"/>
          </a:xfrm>
          <a:prstGeom prst="rect">
            <a:avLst/>
          </a:prstGeom>
          <a:ln w="0">
            <a:noFill/>
          </a:ln>
        </p:spPr>
      </p:pic>
      <p:sp>
        <p:nvSpPr>
          <p:cNvPr id="45" name="TextBox 9"/>
          <p:cNvSpPr/>
          <p:nvPr/>
        </p:nvSpPr>
        <p:spPr>
          <a:xfrm>
            <a:off x="185400" y="6362280"/>
            <a:ext cx="4683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4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7800" cy="33760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899800"/>
            <a:ext cx="7486560" cy="94284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1" lang="en-US" sz="2800" spc="-1" strike="noStrike">
                <a:solidFill>
                  <a:srgbClr val="ffffff"/>
                </a:solidFill>
                <a:latin typeface="Montserrat Medium"/>
                <a:ea typeface="DejaVu Sans"/>
              </a:rPr>
              <a:t>Using Right Conjunctions to Compose Clear Sentences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4"/>
          <p:cNvSpPr/>
          <p:nvPr/>
        </p:nvSpPr>
        <p:spPr>
          <a:xfrm>
            <a:off x="398160" y="11160"/>
            <a:ext cx="10434960" cy="178668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Right Conjunctions to Compose Clear Sentences</a:t>
            </a:r>
            <a:endParaRPr b="0" lang="en-PH" sz="3600" spc="-1" strike="noStrike">
              <a:latin typeface="Arial"/>
            </a:endParaRPr>
          </a:p>
        </p:txBody>
      </p:sp>
      <p:sp>
        <p:nvSpPr>
          <p:cNvPr id="126" name=""/>
          <p:cNvSpPr/>
          <p:nvPr/>
        </p:nvSpPr>
        <p:spPr>
          <a:xfrm>
            <a:off x="1080000" y="2088000"/>
            <a:ext cx="10043640" cy="341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i="1" lang="en-PH" sz="1800" spc="-1" strike="noStrike">
                <a:solidFill>
                  <a:srgbClr val="000000"/>
                </a:solidFill>
                <a:latin typeface="Lato"/>
                <a:ea typeface="DejaVu Sans"/>
              </a:rPr>
              <a:t>Sentence</a:t>
            </a:r>
            <a:r>
              <a:rPr b="0" lang="en-PH" sz="1800" spc="-1" strike="noStrike">
                <a:solidFill>
                  <a:srgbClr val="000000"/>
                </a:solidFill>
                <a:latin typeface="Lato"/>
                <a:ea typeface="DejaVu Sans"/>
              </a:rPr>
              <a:t> writing requires unity in thought and clarity in meaning to achieve coherence. These usually involve the orderly arrangement of words through coordination and subordination. However, these two methods will only work effectively with the use of proper conjunctions.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i="1" lang="en-PH" sz="1800" spc="-1" strike="noStrike">
                <a:solidFill>
                  <a:srgbClr val="000000"/>
                </a:solidFill>
                <a:latin typeface="Lato"/>
                <a:ea typeface="DejaVu Sans"/>
              </a:rPr>
              <a:t>Conjunctions</a:t>
            </a:r>
            <a:r>
              <a:rPr b="0" lang="en-PH" sz="1800" spc="-1" strike="noStrike">
                <a:solidFill>
                  <a:srgbClr val="000000"/>
                </a:solidFill>
                <a:latin typeface="Lato"/>
                <a:ea typeface="DejaVu Sans"/>
              </a:rPr>
              <a:t> are words or phrases that join two or more clauses or phrases together. They project the relationship between the ideas in the clauses. </a:t>
            </a:r>
            <a:r>
              <a:rPr b="1" i="1" lang="en-PH" sz="1800" spc="-1" strike="noStrike">
                <a:solidFill>
                  <a:srgbClr val="000000"/>
                </a:solidFill>
                <a:latin typeface="Lato"/>
                <a:ea typeface="DejaVu Sans"/>
              </a:rPr>
              <a:t>Conjunctions</a:t>
            </a:r>
            <a:r>
              <a:rPr b="0" lang="en-PH" sz="1800" spc="-1" strike="noStrike">
                <a:solidFill>
                  <a:srgbClr val="000000"/>
                </a:solidFill>
                <a:latin typeface="Lato"/>
                <a:ea typeface="DejaVu Sans"/>
              </a:rPr>
              <a:t> are usually placed at the beginning of the second clause—dependent or independent.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3"/>
          <p:cNvSpPr/>
          <p:nvPr/>
        </p:nvSpPr>
        <p:spPr>
          <a:xfrm>
            <a:off x="398160" y="11160"/>
            <a:ext cx="10434960" cy="178668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Right Conjunctions to Compose Clear Sentences</a:t>
            </a:r>
            <a:endParaRPr b="0" lang="en-PH" sz="3600" spc="-1" strike="noStrike">
              <a:latin typeface="Arial"/>
            </a:endParaRPr>
          </a:p>
        </p:txBody>
      </p:sp>
      <p:sp>
        <p:nvSpPr>
          <p:cNvPr id="128" name=""/>
          <p:cNvSpPr/>
          <p:nvPr/>
        </p:nvSpPr>
        <p:spPr>
          <a:xfrm>
            <a:off x="842400" y="2160000"/>
            <a:ext cx="10737360" cy="41036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latin typeface="Lato"/>
              </a:rPr>
              <a:t>Use </a:t>
            </a:r>
            <a:r>
              <a:rPr b="1" i="1" lang="en-PH" sz="1800" spc="-1" strike="noStrike">
                <a:latin typeface="Lato"/>
              </a:rPr>
              <a:t>and</a:t>
            </a:r>
            <a:r>
              <a:rPr b="0" lang="en-PH" sz="1800" spc="-1" strike="noStrike">
                <a:latin typeface="Lato"/>
              </a:rPr>
              <a:t> when you connect two main clauses.</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I will take a slice of cake, </a:t>
            </a:r>
            <a:r>
              <a:rPr b="1" i="1" lang="en-PH" sz="1800" spc="-1" strike="noStrike">
                <a:latin typeface="Lato"/>
              </a:rPr>
              <a:t>and</a:t>
            </a:r>
            <a:r>
              <a:rPr b="0" lang="en-PH" sz="1800" spc="-1" strike="noStrike">
                <a:latin typeface="Lato"/>
              </a:rPr>
              <a:t> you will get your chocolates.</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The soldier shows loyalty, </a:t>
            </a:r>
            <a:r>
              <a:rPr b="1" i="1" lang="en-PH" sz="1800" spc="-1" strike="noStrike">
                <a:latin typeface="Lato"/>
              </a:rPr>
              <a:t>and</a:t>
            </a:r>
            <a:r>
              <a:rPr b="0" lang="en-PH" sz="1800" spc="-1" strike="noStrike">
                <a:latin typeface="Lato"/>
              </a:rPr>
              <a:t> he, indeed, deserves a medal.</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Use </a:t>
            </a:r>
            <a:r>
              <a:rPr b="1" i="1" lang="en-PH" sz="1800" spc="-1" strike="noStrike">
                <a:latin typeface="Lato"/>
              </a:rPr>
              <a:t>but</a:t>
            </a:r>
            <a:r>
              <a:rPr b="0" lang="en-PH" sz="1800" spc="-1" strike="noStrike">
                <a:latin typeface="Lato"/>
              </a:rPr>
              <a:t> and </a:t>
            </a:r>
            <a:r>
              <a:rPr b="1" i="1" lang="en-PH" sz="1800" spc="-1" strike="noStrike">
                <a:latin typeface="Lato"/>
              </a:rPr>
              <a:t>however</a:t>
            </a:r>
            <a:r>
              <a:rPr b="0" lang="en-PH" sz="1800" spc="-1" strike="noStrike">
                <a:latin typeface="Lato"/>
              </a:rPr>
              <a:t> when you give additional information that is in contrast </a:t>
            </a:r>
            <a:r>
              <a:rPr b="0" lang="en-PH" sz="1800" spc="-1" strike="noStrike">
                <a:latin typeface="Lato"/>
                <a:ea typeface="nÈæþ"/>
              </a:rPr>
              <a:t>to the first clause. Like </a:t>
            </a:r>
            <a:r>
              <a:rPr b="1" i="1" lang="en-PH" sz="1800" spc="-1" strike="noStrike">
                <a:latin typeface="Lato"/>
                <a:ea typeface="nÈæþ"/>
              </a:rPr>
              <a:t>and</a:t>
            </a:r>
            <a:r>
              <a:rPr b="0" lang="en-PH" sz="1800" spc="-1" strike="noStrike">
                <a:latin typeface="Lato"/>
                <a:ea typeface="nÈæþ"/>
              </a:rPr>
              <a:t>, these two conjunctions usually appear in the middle part of a sentence.</a:t>
            </a:r>
            <a:endParaRPr b="0" lang="en-PH" sz="1800" spc="-1" strike="noStrike">
              <a:latin typeface="Arial"/>
            </a:endParaRPr>
          </a:p>
          <a:p>
            <a:pPr>
              <a:lnSpc>
                <a:spcPct val="100000"/>
              </a:lnSpc>
              <a:buNone/>
            </a:pPr>
            <a:r>
              <a:rPr b="0" lang="en-PH" sz="1800" spc="-1" strike="noStrike">
                <a:latin typeface="Lato"/>
                <a:ea typeface="nÈæþ"/>
              </a:rPr>
              <a:t>	</a:t>
            </a:r>
            <a:r>
              <a:rPr b="0" lang="en-PH" sz="1800" spc="-1" strike="noStrike">
                <a:latin typeface="Lato"/>
                <a:ea typeface="nÈæþ"/>
              </a:rPr>
              <a:t>• </a:t>
            </a:r>
            <a:r>
              <a:rPr b="0" lang="en-PH" sz="1800" spc="-1" strike="noStrike">
                <a:latin typeface="Lato"/>
                <a:ea typeface="nÈæþ"/>
              </a:rPr>
              <a:t>Janine liked Rhea, </a:t>
            </a:r>
            <a:r>
              <a:rPr b="1" i="1" lang="en-PH" sz="1800" spc="-1" strike="noStrike">
                <a:latin typeface="Lato"/>
                <a:ea typeface="nÈæþ"/>
              </a:rPr>
              <a:t>but</a:t>
            </a:r>
            <a:r>
              <a:rPr b="0" lang="en-PH" sz="1800" spc="-1" strike="noStrike">
                <a:latin typeface="Lato"/>
                <a:ea typeface="nÈæþ"/>
              </a:rPr>
              <a:t> she did not really trust her.</a:t>
            </a:r>
            <a:endParaRPr b="0" lang="en-PH" sz="1800" spc="-1" strike="noStrike">
              <a:latin typeface="Arial"/>
            </a:endParaRPr>
          </a:p>
          <a:p>
            <a:pPr>
              <a:lnSpc>
                <a:spcPct val="100000"/>
              </a:lnSpc>
              <a:buNone/>
            </a:pPr>
            <a:r>
              <a:rPr b="0" lang="en-PH" sz="1800" spc="-1" strike="noStrike">
                <a:latin typeface="Lato"/>
                <a:ea typeface="nÈæþ"/>
              </a:rPr>
              <a:t>	</a:t>
            </a:r>
            <a:r>
              <a:rPr b="0" lang="en-PH" sz="1800" spc="-1" strike="noStrike">
                <a:latin typeface="Lato"/>
                <a:ea typeface="nÈæþ"/>
              </a:rPr>
              <a:t>• </a:t>
            </a:r>
            <a:r>
              <a:rPr b="0" lang="en-PH" sz="1800" spc="-1" strike="noStrike">
                <a:latin typeface="Lato"/>
                <a:ea typeface="nÈæþ"/>
              </a:rPr>
              <a:t>I want to join the trip; </a:t>
            </a:r>
            <a:r>
              <a:rPr b="1" i="1" lang="en-PH" sz="1800" spc="-1" strike="noStrike">
                <a:latin typeface="Lato"/>
                <a:ea typeface="nÈæþ"/>
              </a:rPr>
              <a:t>however</a:t>
            </a:r>
            <a:r>
              <a:rPr b="0" lang="en-PH" sz="1800" spc="-1" strike="noStrike">
                <a:latin typeface="Lato"/>
                <a:ea typeface="nÈæþ"/>
              </a:rPr>
              <a:t>, I fi nd it not essential this time.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nÈæþ"/>
              </a:rPr>
              <a:t>Use </a:t>
            </a:r>
            <a:r>
              <a:rPr b="1" i="1" lang="en-PH" sz="1800" spc="-1" strike="noStrike">
                <a:latin typeface="Lato"/>
                <a:ea typeface="nÈæþ"/>
              </a:rPr>
              <a:t>or</a:t>
            </a:r>
            <a:r>
              <a:rPr b="0" lang="en-PH" sz="1800" spc="-1" strike="noStrike">
                <a:latin typeface="Lato"/>
                <a:ea typeface="nÈæþ"/>
              </a:rPr>
              <a:t> when you wish to talk about an alternative to the ideas in the first clause.</a:t>
            </a:r>
            <a:endParaRPr b="0" lang="en-PH" sz="1800" spc="-1" strike="noStrike">
              <a:latin typeface="Arial"/>
            </a:endParaRPr>
          </a:p>
          <a:p>
            <a:pPr>
              <a:lnSpc>
                <a:spcPct val="100000"/>
              </a:lnSpc>
              <a:buNone/>
            </a:pPr>
            <a:r>
              <a:rPr b="0" lang="en-PH" sz="1800" spc="-1" strike="noStrike">
                <a:latin typeface="Lato"/>
                <a:ea typeface="nÈæþ"/>
              </a:rPr>
              <a:t>	</a:t>
            </a:r>
            <a:r>
              <a:rPr b="0" lang="en-PH" sz="1800" spc="-1" strike="noStrike">
                <a:latin typeface="Lato"/>
                <a:ea typeface="nÈæþ"/>
              </a:rPr>
              <a:t>• </a:t>
            </a:r>
            <a:r>
              <a:rPr b="0" lang="en-PH" sz="1800" spc="-1" strike="noStrike">
                <a:latin typeface="Lato"/>
                <a:ea typeface="nÈæþ"/>
              </a:rPr>
              <a:t>Should I watch a movie, </a:t>
            </a:r>
            <a:r>
              <a:rPr b="1" i="1" lang="en-PH" sz="1800" spc="-1" strike="noStrike">
                <a:latin typeface="Lato"/>
                <a:ea typeface="nÈæþ"/>
              </a:rPr>
              <a:t>or</a:t>
            </a:r>
            <a:r>
              <a:rPr b="0" lang="en-PH" sz="1800" spc="-1" strike="noStrike">
                <a:latin typeface="Lato"/>
                <a:ea typeface="nÈæþ"/>
              </a:rPr>
              <a:t> should I just mall?</a:t>
            </a:r>
            <a:endParaRPr b="0" lang="en-PH" sz="1800" spc="-1" strike="noStrike">
              <a:latin typeface="Arial"/>
            </a:endParaRPr>
          </a:p>
          <a:p>
            <a:pPr>
              <a:lnSpc>
                <a:spcPct val="100000"/>
              </a:lnSpc>
              <a:buNone/>
            </a:pPr>
            <a:r>
              <a:rPr b="0" lang="en-PH" sz="1800" spc="-1" strike="noStrike">
                <a:latin typeface="Lato"/>
                <a:ea typeface="nÈæþ"/>
              </a:rPr>
              <a:t>	</a:t>
            </a:r>
            <a:r>
              <a:rPr b="0" lang="en-PH" sz="1800" spc="-1" strike="noStrike">
                <a:latin typeface="Lato"/>
                <a:ea typeface="nÈæþ"/>
              </a:rPr>
              <a:t>• </a:t>
            </a:r>
            <a:r>
              <a:rPr b="0" lang="en-PH" sz="1800" spc="-1" strike="noStrike">
                <a:latin typeface="Lato"/>
                <a:ea typeface="nÈæþ"/>
              </a:rPr>
              <a:t>You will order food online, </a:t>
            </a:r>
            <a:r>
              <a:rPr b="1" i="1" lang="en-PH" sz="1800" spc="-1" strike="noStrike">
                <a:latin typeface="Lato"/>
                <a:ea typeface="nÈæþ"/>
              </a:rPr>
              <a:t>or</a:t>
            </a:r>
            <a:r>
              <a:rPr b="0" lang="en-PH" sz="1800" spc="-1" strike="noStrike">
                <a:latin typeface="Lato"/>
                <a:ea typeface="nÈæþ"/>
              </a:rPr>
              <a:t> you will treat us outside?</a:t>
            </a:r>
            <a:endParaRPr b="0" lang="en-PH" sz="1800" spc="-1" strike="noStrike">
              <a:latin typeface="Arial"/>
            </a:endParaRPr>
          </a:p>
        </p:txBody>
      </p:sp>
      <p:sp>
        <p:nvSpPr>
          <p:cNvPr id="129" name=""/>
          <p:cNvSpPr/>
          <p:nvPr/>
        </p:nvSpPr>
        <p:spPr>
          <a:xfrm>
            <a:off x="3240000" y="1556280"/>
            <a:ext cx="5759640" cy="64800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en-PH" sz="1800" spc="-1" strike="noStrike">
                <a:latin typeface="Lato"/>
              </a:rPr>
              <a:t>Coordination Through Simple Conjunctions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5"/>
          <p:cNvSpPr/>
          <p:nvPr/>
        </p:nvSpPr>
        <p:spPr>
          <a:xfrm>
            <a:off x="398160" y="11160"/>
            <a:ext cx="10434960" cy="178668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Right Conjunctions to Compose Clear Sentences</a:t>
            </a:r>
            <a:endParaRPr b="0" lang="en-PH" sz="3600" spc="-1" strike="noStrike">
              <a:latin typeface="Arial"/>
            </a:endParaRPr>
          </a:p>
        </p:txBody>
      </p:sp>
      <p:sp>
        <p:nvSpPr>
          <p:cNvPr id="131" name=""/>
          <p:cNvSpPr/>
          <p:nvPr/>
        </p:nvSpPr>
        <p:spPr>
          <a:xfrm>
            <a:off x="842400" y="2304000"/>
            <a:ext cx="10737360" cy="3843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Use </a:t>
            </a:r>
            <a:r>
              <a:rPr b="1" i="1" lang="en-PH" sz="1800" spc="-1" strike="noStrike">
                <a:latin typeface="Lato"/>
              </a:rPr>
              <a:t>yet</a:t>
            </a:r>
            <a:r>
              <a:rPr b="0" lang="en-PH" sz="1800" spc="-1" strike="noStrike">
                <a:latin typeface="Lato"/>
              </a:rPr>
              <a:t> if it means </a:t>
            </a:r>
            <a:r>
              <a:rPr b="1" i="1" lang="en-PH" sz="1800" spc="-1" strike="noStrike">
                <a:latin typeface="Lato"/>
              </a:rPr>
              <a:t>but at the same time</a:t>
            </a:r>
            <a:r>
              <a:rPr b="0" lang="en-PH" sz="1800" spc="-1" strike="noStrike">
                <a:latin typeface="Lato"/>
              </a:rPr>
              <a:t>. </a:t>
            </a:r>
            <a:r>
              <a:rPr b="1" i="1" lang="en-PH" sz="1800" spc="-1" strike="noStrike">
                <a:latin typeface="Lato"/>
              </a:rPr>
              <a:t>So</a:t>
            </a:r>
            <a:r>
              <a:rPr b="0" lang="en-PH" sz="1800" spc="-1" strike="noStrike">
                <a:latin typeface="Lato"/>
              </a:rPr>
              <a:t> carries the meaning of </a:t>
            </a:r>
            <a:r>
              <a:rPr b="1" i="1" lang="en-PH" sz="1800" spc="-1" strike="noStrike">
                <a:latin typeface="Lato"/>
              </a:rPr>
              <a:t>therefore</a:t>
            </a:r>
            <a:r>
              <a:rPr b="0" lang="en-PH" sz="1800" spc="-1" strike="noStrike">
                <a:latin typeface="Lato"/>
              </a:rPr>
              <a:t>, whereas </a:t>
            </a:r>
            <a:r>
              <a:rPr b="1" i="1" lang="en-PH" sz="1800" spc="-1" strike="noStrike">
                <a:latin typeface="Lato"/>
              </a:rPr>
              <a:t>for</a:t>
            </a:r>
            <a:r>
              <a:rPr b="0" lang="en-PH" sz="1800" spc="-1" strike="noStrike">
                <a:latin typeface="Lato"/>
              </a:rPr>
              <a:t> as a coordinating conjunction cites reason just like </a:t>
            </a:r>
            <a:r>
              <a:rPr b="1" i="1" lang="en-PH" sz="1800" spc="-1" strike="noStrike">
                <a:latin typeface="Lato"/>
              </a:rPr>
              <a:t>because</a:t>
            </a:r>
            <a:r>
              <a:rPr b="0" lang="en-PH" sz="1800" spc="-1" strike="noStrike">
                <a:latin typeface="Lato"/>
              </a:rPr>
              <a:t>.</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His piece of advice seems unrealistic, yet I do believe him.</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Mom knows how tired you are, so you could take a rest.</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I also decided to take a break, for I was really exhausted.</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As to </a:t>
            </a:r>
            <a:r>
              <a:rPr b="1" lang="en-PH" sz="1800" spc="-1" strike="noStrike">
                <a:latin typeface="Lato"/>
              </a:rPr>
              <a:t>punctuation</a:t>
            </a:r>
            <a:r>
              <a:rPr b="0" lang="en-PH" sz="1800" spc="-1" strike="noStrike">
                <a:latin typeface="Lato"/>
              </a:rPr>
              <a:t>, it is proper to place a comma every time you use coordinating conjunctions like the FANBOYS (</a:t>
            </a:r>
            <a:r>
              <a:rPr b="1" i="1" lang="en-PH" sz="1800" spc="-1" strike="noStrike">
                <a:latin typeface="Lato"/>
              </a:rPr>
              <a:t>for, and, nor, but, or, yet, so</a:t>
            </a:r>
            <a:r>
              <a:rPr b="0" lang="en-PH" sz="1800" spc="-1" strike="noStrike">
                <a:latin typeface="Lato"/>
              </a:rPr>
              <a:t>) in combining two independent clauses. A </a:t>
            </a:r>
            <a:r>
              <a:rPr b="1" lang="en-PH" sz="1800" spc="-1" strike="noStrike">
                <a:latin typeface="Lato"/>
              </a:rPr>
              <a:t>semicolon</a:t>
            </a:r>
            <a:r>
              <a:rPr b="0" lang="en-PH" sz="1800" spc="-1" strike="noStrike">
                <a:latin typeface="Lato"/>
              </a:rPr>
              <a:t> precedes (comes before) </a:t>
            </a:r>
            <a:r>
              <a:rPr b="1" i="1" lang="en-PH" sz="1800" spc="-1" strike="noStrike">
                <a:latin typeface="Lato"/>
              </a:rPr>
              <a:t>however, moreover, therefore, thus, consequently, </a:t>
            </a:r>
            <a:r>
              <a:rPr b="0" lang="en-PH" sz="1800" spc="-1" strike="noStrike">
                <a:latin typeface="Lato"/>
              </a:rPr>
              <a:t>and</a:t>
            </a:r>
            <a:r>
              <a:rPr b="1" i="1" lang="en-PH" sz="1800" spc="-1" strike="noStrike">
                <a:latin typeface="Lato"/>
              </a:rPr>
              <a:t> furthermore</a:t>
            </a:r>
            <a:r>
              <a:rPr b="0" lang="en-PH" sz="1800" spc="-1" strike="noStrike">
                <a:latin typeface="Lato"/>
              </a:rPr>
              <a:t> to combine two main clauses. A comma is still needed after these conjunctions.</a:t>
            </a:r>
            <a:endParaRPr b="0" lang="en-PH" sz="1800" spc="-1" strike="noStrike">
              <a:latin typeface="Arial"/>
            </a:endParaRPr>
          </a:p>
        </p:txBody>
      </p:sp>
      <p:sp>
        <p:nvSpPr>
          <p:cNvPr id="132" name=""/>
          <p:cNvSpPr/>
          <p:nvPr/>
        </p:nvSpPr>
        <p:spPr>
          <a:xfrm>
            <a:off x="3240000" y="1556280"/>
            <a:ext cx="5759640" cy="64800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en-PH" sz="1800" spc="-1" strike="noStrike">
                <a:latin typeface="Lato"/>
              </a:rPr>
              <a:t>Coordination Through Simple Conjunctions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8"/>
          <p:cNvSpPr/>
          <p:nvPr/>
        </p:nvSpPr>
        <p:spPr>
          <a:xfrm>
            <a:off x="398160" y="11160"/>
            <a:ext cx="10434960" cy="178668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Right Conjunctions to Compose Clear Sentences</a:t>
            </a:r>
            <a:endParaRPr b="0" lang="en-PH" sz="3600" spc="-1" strike="noStrike">
              <a:latin typeface="Arial"/>
            </a:endParaRPr>
          </a:p>
        </p:txBody>
      </p:sp>
      <p:sp>
        <p:nvSpPr>
          <p:cNvPr id="134" name=""/>
          <p:cNvSpPr/>
          <p:nvPr/>
        </p:nvSpPr>
        <p:spPr>
          <a:xfrm>
            <a:off x="842400" y="2340000"/>
            <a:ext cx="10737360" cy="3843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Time conjunctions tell about the </a:t>
            </a:r>
            <a:r>
              <a:rPr b="1" i="1" lang="en-PH" sz="1800" spc="-1" strike="noStrike">
                <a:latin typeface="Lato"/>
              </a:rPr>
              <a:t>relationship in time</a:t>
            </a:r>
            <a:r>
              <a:rPr b="0" lang="en-PH" sz="1800" spc="-1" strike="noStrike">
                <a:latin typeface="Lato"/>
              </a:rPr>
              <a:t> between two ideas.</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I will bring some sweets </a:t>
            </a:r>
            <a:r>
              <a:rPr b="1" i="1" lang="en-PH" sz="1800" spc="-1" strike="noStrike">
                <a:latin typeface="Lato"/>
              </a:rPr>
              <a:t>when</a:t>
            </a:r>
            <a:r>
              <a:rPr b="0" lang="en-PH" sz="1800" spc="-1" strike="noStrike">
                <a:latin typeface="Lato"/>
              </a:rPr>
              <a:t> I come to lunch.</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Gemma will surely get into medical school </a:t>
            </a:r>
            <a:r>
              <a:rPr b="1" i="1" lang="en-PH" sz="1800" spc="-1" strike="noStrike">
                <a:latin typeface="Lato"/>
              </a:rPr>
              <a:t>when</a:t>
            </a:r>
            <a:r>
              <a:rPr b="0" lang="en-PH" sz="1800" spc="-1" strike="noStrike">
                <a:latin typeface="Lato"/>
              </a:rPr>
              <a:t> </a:t>
            </a:r>
            <a:r>
              <a:rPr b="0" lang="en-PH" sz="1800" spc="-1" strike="noStrike">
                <a:latin typeface="Lato"/>
                <a:ea typeface="nÈæþ"/>
              </a:rPr>
              <a:t>she finishes senior high school.</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nÈæþ"/>
              </a:rPr>
              <a:t>Use </a:t>
            </a:r>
            <a:r>
              <a:rPr b="1" i="1" lang="en-PH" sz="1800" spc="-1" strike="noStrike">
                <a:latin typeface="Lato"/>
                <a:ea typeface="nÈæþ"/>
              </a:rPr>
              <a:t>while</a:t>
            </a:r>
            <a:r>
              <a:rPr b="0" lang="en-PH" sz="1800" spc="-1" strike="noStrike">
                <a:latin typeface="Lato"/>
                <a:ea typeface="nÈæþ"/>
              </a:rPr>
              <a:t> to talk about two things that </a:t>
            </a:r>
            <a:r>
              <a:rPr b="1" i="1" lang="en-PH" sz="1800" spc="-1" strike="noStrike">
                <a:latin typeface="Lato"/>
                <a:ea typeface="nÈæþ"/>
              </a:rPr>
              <a:t>continue togethe</a:t>
            </a:r>
            <a:r>
              <a:rPr b="0" lang="en-PH" sz="1800" spc="-1" strike="noStrike">
                <a:latin typeface="Lato"/>
                <a:ea typeface="nÈæþ"/>
              </a:rPr>
              <a:t>r for a period of time.</a:t>
            </a:r>
            <a:endParaRPr b="0" lang="en-PH" sz="1800" spc="-1" strike="noStrike">
              <a:latin typeface="Arial"/>
            </a:endParaRPr>
          </a:p>
          <a:p>
            <a:pPr>
              <a:lnSpc>
                <a:spcPct val="100000"/>
              </a:lnSpc>
              <a:buNone/>
            </a:pPr>
            <a:r>
              <a:rPr b="0" lang="en-PH" sz="1800" spc="-1" strike="noStrike">
                <a:latin typeface="Lato"/>
                <a:ea typeface="nÈæþ"/>
              </a:rPr>
              <a:t>	</a:t>
            </a:r>
            <a:r>
              <a:rPr b="0" lang="en-PH" sz="1800" spc="-1" strike="noStrike">
                <a:latin typeface="Lato"/>
                <a:ea typeface="nÈæþ"/>
              </a:rPr>
              <a:t>• </a:t>
            </a:r>
            <a:r>
              <a:rPr b="0" lang="en-PH" sz="1800" spc="-1" strike="noStrike">
                <a:latin typeface="Lato"/>
                <a:ea typeface="nÈæþ"/>
              </a:rPr>
              <a:t>Most students like to listen to music </a:t>
            </a:r>
            <a:r>
              <a:rPr b="1" i="1" lang="en-PH" sz="1800" spc="-1" strike="noStrike">
                <a:latin typeface="Lato"/>
                <a:ea typeface="nÈæþ"/>
              </a:rPr>
              <a:t>while</a:t>
            </a:r>
            <a:r>
              <a:rPr b="0" lang="en-PH" sz="1800" spc="-1" strike="noStrike">
                <a:latin typeface="Lato"/>
                <a:ea typeface="nÈæþ"/>
              </a:rPr>
              <a:t> they study.</a:t>
            </a:r>
            <a:endParaRPr b="0" lang="en-PH" sz="1800" spc="-1" strike="noStrike">
              <a:latin typeface="Arial"/>
            </a:endParaRPr>
          </a:p>
          <a:p>
            <a:pPr>
              <a:lnSpc>
                <a:spcPct val="100000"/>
              </a:lnSpc>
              <a:buNone/>
            </a:pPr>
            <a:r>
              <a:rPr b="0" lang="en-PH" sz="1800" spc="-1" strike="noStrike">
                <a:latin typeface="Lato"/>
                <a:ea typeface="nÈæþ"/>
              </a:rPr>
              <a:t>	</a:t>
            </a:r>
            <a:r>
              <a:rPr b="0" lang="en-PH" sz="1800" spc="-1" strike="noStrike">
                <a:latin typeface="Lato"/>
                <a:ea typeface="nÈæþ"/>
              </a:rPr>
              <a:t>• </a:t>
            </a:r>
            <a:r>
              <a:rPr b="1" i="1" lang="en-PH" sz="1800" spc="-1" strike="noStrike">
                <a:latin typeface="Lato"/>
                <a:ea typeface="nÈæþ"/>
              </a:rPr>
              <a:t>While</a:t>
            </a:r>
            <a:r>
              <a:rPr b="0" lang="en-PH" sz="1800" spc="-1" strike="noStrike">
                <a:latin typeface="Lato"/>
                <a:ea typeface="nÈæþ"/>
              </a:rPr>
              <a:t> the rain fell, the workers stopped for a rest.</a:t>
            </a:r>
            <a:endParaRPr b="0" lang="en-PH" sz="1800" spc="-1" strike="noStrike">
              <a:latin typeface="Arial"/>
            </a:endParaRPr>
          </a:p>
          <a:p>
            <a:pPr>
              <a:lnSpc>
                <a:spcPct val="100000"/>
              </a:lnSpc>
              <a:buNone/>
            </a:pPr>
            <a:endParaRPr b="0" lang="en-PH" sz="1800" spc="-1" strike="noStrike">
              <a:latin typeface="Arial"/>
            </a:endParaRPr>
          </a:p>
        </p:txBody>
      </p:sp>
      <p:sp>
        <p:nvSpPr>
          <p:cNvPr id="135" name=""/>
          <p:cNvSpPr/>
          <p:nvPr/>
        </p:nvSpPr>
        <p:spPr>
          <a:xfrm>
            <a:off x="3240000" y="1556280"/>
            <a:ext cx="5759640" cy="64800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en-PH" sz="1800" spc="-1" strike="noStrike">
                <a:latin typeface="Lato"/>
              </a:rPr>
              <a:t>Subordination Through Time Conjunctions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9"/>
          <p:cNvSpPr/>
          <p:nvPr/>
        </p:nvSpPr>
        <p:spPr>
          <a:xfrm>
            <a:off x="398160" y="11160"/>
            <a:ext cx="10434960" cy="178668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Right Conjunctions to Compose Clear Sentences</a:t>
            </a:r>
            <a:endParaRPr b="0" lang="en-PH" sz="3600" spc="-1" strike="noStrike">
              <a:latin typeface="Arial"/>
            </a:endParaRPr>
          </a:p>
        </p:txBody>
      </p:sp>
      <p:sp>
        <p:nvSpPr>
          <p:cNvPr id="137" name=""/>
          <p:cNvSpPr/>
          <p:nvPr/>
        </p:nvSpPr>
        <p:spPr>
          <a:xfrm>
            <a:off x="842400" y="2340000"/>
            <a:ext cx="10737360" cy="3843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Use </a:t>
            </a:r>
            <a:r>
              <a:rPr b="1" i="1" lang="en-PH" sz="1800" spc="-1" strike="noStrike">
                <a:latin typeface="Lato"/>
              </a:rPr>
              <a:t>as</a:t>
            </a:r>
            <a:r>
              <a:rPr b="0" lang="en-PH" sz="1800" spc="-1" strike="noStrike">
                <a:latin typeface="Lato"/>
              </a:rPr>
              <a:t> or </a:t>
            </a:r>
            <a:r>
              <a:rPr b="1" i="1" lang="en-PH" sz="1800" spc="-1" strike="noStrike">
                <a:latin typeface="Lato"/>
              </a:rPr>
              <a:t>just</a:t>
            </a:r>
            <a:r>
              <a:rPr b="0" lang="en-PH" sz="1800" spc="-1" strike="noStrike">
                <a:latin typeface="Lato"/>
              </a:rPr>
              <a:t> as to talk about something that happens </a:t>
            </a:r>
            <a:r>
              <a:rPr b="1" i="1" lang="en-PH" sz="1800" spc="-1" strike="noStrike">
                <a:latin typeface="Lato"/>
              </a:rPr>
              <a:t>while something else is happening</a:t>
            </a:r>
            <a:r>
              <a:rPr b="0" lang="en-PH" sz="1800" spc="-1" strike="noStrike">
                <a:latin typeface="Lato"/>
              </a:rPr>
              <a:t>. (</a:t>
            </a:r>
            <a:r>
              <a:rPr b="1" i="1" lang="en-PH" sz="1800" spc="-1" strike="noStrike">
                <a:latin typeface="Lato"/>
              </a:rPr>
              <a:t>As</a:t>
            </a:r>
            <a:r>
              <a:rPr b="0" lang="en-PH" sz="1800" spc="-1" strike="noStrike">
                <a:latin typeface="Lato"/>
              </a:rPr>
              <a:t> can also mean because.)</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The dog appears just </a:t>
            </a:r>
            <a:r>
              <a:rPr b="1" i="1" lang="en-PH" sz="1800" spc="-1" strike="noStrike">
                <a:latin typeface="Lato"/>
              </a:rPr>
              <a:t>as</a:t>
            </a:r>
            <a:r>
              <a:rPr b="0" lang="en-PH" sz="1800" spc="-1" strike="noStrike">
                <a:latin typeface="Lato"/>
              </a:rPr>
              <a:t> the cat ran out.</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1" i="1" lang="en-PH" sz="1800" spc="-1" strike="noStrike">
                <a:latin typeface="Lato"/>
              </a:rPr>
              <a:t>As</a:t>
            </a:r>
            <a:r>
              <a:rPr b="0" lang="en-PH" sz="1800" spc="-1" strike="noStrike">
                <a:latin typeface="Lato"/>
              </a:rPr>
              <a:t> Lily turned around to make a bow, the audience gave a round of applause.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Use </a:t>
            </a:r>
            <a:r>
              <a:rPr b="1" i="1" lang="en-PH" sz="1800" spc="-1" strike="noStrike">
                <a:latin typeface="Lato"/>
              </a:rPr>
              <a:t>as soon as</a:t>
            </a:r>
            <a:r>
              <a:rPr b="0" lang="en-PH" sz="1800" spc="-1" strike="noStrike">
                <a:latin typeface="Lato"/>
              </a:rPr>
              <a:t> to say that something happens </a:t>
            </a:r>
            <a:r>
              <a:rPr b="1" i="1" lang="en-PH" sz="1800" spc="-1" strike="noStrike">
                <a:latin typeface="Lato"/>
              </a:rPr>
              <a:t>immediately after something else</a:t>
            </a:r>
            <a:r>
              <a:rPr b="0" lang="en-PH" sz="1800" spc="-1" strike="noStrike">
                <a:latin typeface="Lato"/>
              </a:rPr>
              <a:t>.</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1" i="1" lang="en-PH" sz="1800" spc="-1" strike="noStrike">
                <a:latin typeface="Lato"/>
              </a:rPr>
              <a:t>As soon as</a:t>
            </a:r>
            <a:r>
              <a:rPr b="0" lang="en-PH" sz="1800" spc="-1" strike="noStrike">
                <a:latin typeface="Lato"/>
              </a:rPr>
              <a:t> the comedy show started, the children began laughing.</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You can have some hot chocolate </a:t>
            </a:r>
            <a:r>
              <a:rPr b="1" i="1" lang="en-PH" sz="1800" spc="-1" strike="noStrike">
                <a:latin typeface="Lato"/>
              </a:rPr>
              <a:t>as soon as</a:t>
            </a:r>
            <a:r>
              <a:rPr b="0" lang="en-PH" sz="1800" spc="-1" strike="noStrike">
                <a:latin typeface="Lato"/>
              </a:rPr>
              <a:t> the kettle boils.</a:t>
            </a:r>
            <a:endParaRPr b="0" lang="en-PH" sz="1800" spc="-1" strike="noStrike">
              <a:latin typeface="Arial"/>
            </a:endParaRPr>
          </a:p>
        </p:txBody>
      </p:sp>
      <p:sp>
        <p:nvSpPr>
          <p:cNvPr id="138" name=""/>
          <p:cNvSpPr/>
          <p:nvPr/>
        </p:nvSpPr>
        <p:spPr>
          <a:xfrm>
            <a:off x="3240000" y="1556280"/>
            <a:ext cx="5759640" cy="64800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en-PH" sz="1800" spc="-1" strike="noStrike">
                <a:latin typeface="Lato"/>
              </a:rPr>
              <a:t>Subordination Through Time Conjunctions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0"/>
          <p:cNvSpPr/>
          <p:nvPr/>
        </p:nvSpPr>
        <p:spPr>
          <a:xfrm>
            <a:off x="398160" y="11160"/>
            <a:ext cx="10434960" cy="178668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Right Conjunctions to Compose Clear Sentences</a:t>
            </a:r>
            <a:endParaRPr b="0" lang="en-PH" sz="3600" spc="-1" strike="noStrike">
              <a:latin typeface="Arial"/>
            </a:endParaRPr>
          </a:p>
        </p:txBody>
      </p:sp>
      <p:sp>
        <p:nvSpPr>
          <p:cNvPr id="140" name=""/>
          <p:cNvSpPr/>
          <p:nvPr/>
        </p:nvSpPr>
        <p:spPr>
          <a:xfrm>
            <a:off x="842400" y="2340000"/>
            <a:ext cx="10737360" cy="3843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These conjunctions work in pairs. They connect parallel structures or two parts of a sentence that correlate with each other. These consist of paired words, namely, </a:t>
            </a:r>
            <a:r>
              <a:rPr b="1" i="1" lang="en-PH" sz="1800" spc="-1" strike="noStrike">
                <a:latin typeface="Lato"/>
              </a:rPr>
              <a:t>not only-but also</a:t>
            </a:r>
            <a:r>
              <a:rPr b="0" lang="en-PH" sz="1800" spc="-1" strike="noStrike">
                <a:latin typeface="Lato"/>
              </a:rPr>
              <a:t>; </a:t>
            </a:r>
            <a:r>
              <a:rPr b="1" i="1" lang="en-PH" sz="1800" spc="-1" strike="noStrike">
                <a:latin typeface="Lato"/>
              </a:rPr>
              <a:t>both-and</a:t>
            </a:r>
            <a:r>
              <a:rPr b="0" lang="en-PH" sz="1800" spc="-1" strike="noStrike">
                <a:latin typeface="Lato"/>
              </a:rPr>
              <a:t>; </a:t>
            </a:r>
            <a:r>
              <a:rPr b="1" i="1" lang="en-PH" sz="1800" spc="-1" strike="noStrike">
                <a:latin typeface="Lato"/>
              </a:rPr>
              <a:t>neither-nor</a:t>
            </a:r>
            <a:r>
              <a:rPr b="0" lang="en-PH" sz="1800" spc="-1" strike="noStrike">
                <a:latin typeface="Lato"/>
              </a:rPr>
              <a:t>; </a:t>
            </a:r>
            <a:r>
              <a:rPr b="0" i="1" lang="en-PH" sz="1800" spc="-1" strike="noStrike">
                <a:latin typeface="Lato"/>
              </a:rPr>
              <a:t>either-or</a:t>
            </a:r>
            <a:r>
              <a:rPr b="0" lang="en-PH" sz="1800" spc="-1" strike="noStrike">
                <a:latin typeface="Lato"/>
              </a:rPr>
              <a:t>; and, </a:t>
            </a:r>
            <a:r>
              <a:rPr b="1" i="1" lang="en-PH" sz="1800" spc="-1" strike="noStrike">
                <a:latin typeface="Lato"/>
              </a:rPr>
              <a:t>whether-or</a:t>
            </a:r>
            <a:r>
              <a:rPr b="0" lang="en-PH" sz="1800" spc="-1" strike="noStrike">
                <a:latin typeface="Lato"/>
              </a:rPr>
              <a: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A word does </a:t>
            </a:r>
            <a:r>
              <a:rPr b="1" i="1" lang="en-PH" sz="1800" spc="-1" strike="noStrike">
                <a:latin typeface="Lato"/>
              </a:rPr>
              <a:t>not only</a:t>
            </a:r>
            <a:r>
              <a:rPr b="0" lang="en-PH" sz="1800" spc="-1" strike="noStrike">
                <a:latin typeface="Lato"/>
              </a:rPr>
              <a:t> indicate an object </a:t>
            </a:r>
            <a:r>
              <a:rPr b="1" i="1" lang="en-PH" sz="1800" spc="-1" strike="noStrike">
                <a:latin typeface="Lato"/>
              </a:rPr>
              <a:t>but also</a:t>
            </a:r>
            <a:r>
              <a:rPr b="0" lang="en-PH" sz="1800" spc="-1" strike="noStrike">
                <a:latin typeface="Lato"/>
              </a:rPr>
              <a:t> suggests an emotional act.</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The game is </a:t>
            </a:r>
            <a:r>
              <a:rPr b="1" i="1" lang="en-PH" sz="1800" spc="-1" strike="noStrike">
                <a:latin typeface="Lato"/>
              </a:rPr>
              <a:t>both</a:t>
            </a:r>
            <a:r>
              <a:rPr b="0" lang="en-PH" sz="1800" spc="-1" strike="noStrike">
                <a:latin typeface="Lato"/>
              </a:rPr>
              <a:t> perfect for adults </a:t>
            </a:r>
            <a:r>
              <a:rPr b="1" i="1" lang="en-PH" sz="1800" spc="-1" strike="noStrike">
                <a:latin typeface="Lato"/>
              </a:rPr>
              <a:t>and</a:t>
            </a:r>
            <a:r>
              <a:rPr b="0" lang="en-PH" sz="1800" spc="-1" strike="noStrike">
                <a:latin typeface="Lato"/>
              </a:rPr>
              <a:t> suitable for the young.</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He </a:t>
            </a:r>
            <a:r>
              <a:rPr b="1" i="1" lang="en-PH" sz="1800" spc="-1" strike="noStrike">
                <a:latin typeface="Lato"/>
              </a:rPr>
              <a:t>neither</a:t>
            </a:r>
            <a:r>
              <a:rPr b="0" lang="en-PH" sz="1800" spc="-1" strike="noStrike">
                <a:latin typeface="Lato"/>
              </a:rPr>
              <a:t> ate the steamed fish </a:t>
            </a:r>
            <a:r>
              <a:rPr b="1" i="1" lang="en-PH" sz="1800" spc="-1" strike="noStrike">
                <a:latin typeface="Lato"/>
              </a:rPr>
              <a:t>nor</a:t>
            </a:r>
            <a:r>
              <a:rPr b="0" lang="en-PH" sz="1800" spc="-1" strike="noStrike">
                <a:latin typeface="Lato"/>
              </a:rPr>
              <a:t> allowed anyone to eat it.</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1" i="1" lang="en-PH" sz="1800" spc="-1" strike="noStrike">
                <a:latin typeface="Lato"/>
              </a:rPr>
              <a:t>Either</a:t>
            </a:r>
            <a:r>
              <a:rPr b="0" lang="en-PH" sz="1800" spc="-1" strike="noStrike">
                <a:latin typeface="Lato"/>
              </a:rPr>
              <a:t> you admit your mistake </a:t>
            </a:r>
            <a:r>
              <a:rPr b="1" i="1" lang="en-PH" sz="1800" spc="-1" strike="noStrike">
                <a:latin typeface="Lato"/>
              </a:rPr>
              <a:t>or</a:t>
            </a:r>
            <a:r>
              <a:rPr b="0" lang="en-PH" sz="1800" spc="-1" strike="noStrike">
                <a:latin typeface="Lato"/>
              </a:rPr>
              <a:t> pretend not to know it.</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The show must go on </a:t>
            </a:r>
            <a:r>
              <a:rPr b="1" i="1" lang="en-PH" sz="1800" spc="-1" strike="noStrike">
                <a:latin typeface="Lato"/>
              </a:rPr>
              <a:t>whether</a:t>
            </a:r>
            <a:r>
              <a:rPr b="0" lang="en-PH" sz="1800" spc="-1" strike="noStrike">
                <a:latin typeface="Lato"/>
              </a:rPr>
              <a:t> the artists come </a:t>
            </a:r>
            <a:r>
              <a:rPr b="1" i="1" lang="en-PH" sz="1800" spc="-1" strike="noStrike">
                <a:latin typeface="Lato"/>
              </a:rPr>
              <a:t>or</a:t>
            </a:r>
            <a:r>
              <a:rPr b="0" lang="en-PH" sz="1800" spc="-1" strike="noStrike">
                <a:latin typeface="Lato"/>
              </a:rPr>
              <a:t> not.</a:t>
            </a:r>
            <a:endParaRPr b="0" lang="en-PH" sz="1800" spc="-1" strike="noStrike">
              <a:latin typeface="Arial"/>
            </a:endParaRPr>
          </a:p>
        </p:txBody>
      </p:sp>
      <p:sp>
        <p:nvSpPr>
          <p:cNvPr id="141" name=""/>
          <p:cNvSpPr/>
          <p:nvPr/>
        </p:nvSpPr>
        <p:spPr>
          <a:xfrm>
            <a:off x="3240000" y="1556280"/>
            <a:ext cx="5759640" cy="64800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en-PH" sz="1800" spc="-1" strike="noStrike">
                <a:latin typeface="Lato"/>
              </a:rPr>
              <a:t>Correlative Conjunctions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p:nvPr/>
        </p:nvSpPr>
        <p:spPr>
          <a:xfrm>
            <a:off x="398160" y="11160"/>
            <a:ext cx="10434960" cy="178668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Right Conjunctions to Compose Clear Sentences</a:t>
            </a:r>
            <a:endParaRPr b="0" lang="en-PH" sz="3600" spc="-1" strike="noStrike">
              <a:latin typeface="Arial"/>
            </a:endParaRPr>
          </a:p>
        </p:txBody>
      </p:sp>
      <p:sp>
        <p:nvSpPr>
          <p:cNvPr id="143" name=""/>
          <p:cNvSpPr/>
          <p:nvPr/>
        </p:nvSpPr>
        <p:spPr>
          <a:xfrm>
            <a:off x="540000" y="1736640"/>
            <a:ext cx="7019640" cy="4383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Write the correct correlative conjunction that best completes each sentence. Choose from the options inside the box. Write only the answers.</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whether-or</a:t>
            </a:r>
            <a:r>
              <a:rPr b="0" lang="en-PH" sz="1800" spc="-1" strike="noStrike">
                <a:latin typeface="Lato"/>
              </a:rPr>
              <a:t>	</a:t>
            </a:r>
            <a:r>
              <a:rPr b="0" lang="en-PH" sz="1800" spc="-1" strike="noStrike">
                <a:latin typeface="Lato"/>
              </a:rPr>
              <a:t>	</a:t>
            </a:r>
            <a:r>
              <a:rPr b="0" lang="en-PH" sz="1800" spc="-1" strike="noStrike">
                <a:latin typeface="Lato"/>
              </a:rPr>
              <a:t>both-and </a:t>
            </a:r>
            <a:r>
              <a:rPr b="0" lang="en-PH" sz="1800" spc="-1" strike="noStrike">
                <a:latin typeface="Lato"/>
              </a:rPr>
              <a:t>	</a:t>
            </a:r>
            <a:r>
              <a:rPr b="0" lang="en-PH" sz="1800" spc="-1" strike="noStrike">
                <a:latin typeface="Lato"/>
              </a:rPr>
              <a:t>	</a:t>
            </a:r>
            <a:r>
              <a:rPr b="0" lang="en-PH" sz="1800" spc="-1" strike="noStrike">
                <a:latin typeface="Lato"/>
              </a:rPr>
              <a:t>not only-but also</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1. _____ is the boy smart, ____ he is _____ polite.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2. He wondered _____ he would go downstairs _____ wait for the lights on first.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3. With caring leaders, the town will be _____ progressive _____ peaceful.</a:t>
            </a:r>
            <a:endParaRPr b="0" lang="en-PH" sz="1800" spc="-1" strike="noStrike">
              <a:latin typeface="Arial"/>
            </a:endParaRPr>
          </a:p>
        </p:txBody>
      </p:sp>
      <p:sp>
        <p:nvSpPr>
          <p:cNvPr id="144" name=""/>
          <p:cNvSpPr/>
          <p:nvPr/>
        </p:nvSpPr>
        <p:spPr>
          <a:xfrm>
            <a:off x="1008000" y="2592000"/>
            <a:ext cx="5399640" cy="539640"/>
          </a:xfrm>
          <a:custGeom>
            <a:avLst/>
            <a:gdLst/>
            <a:ahLst/>
            <a:rect l="l" t="t" r="r" b="b"/>
            <a:pathLst>
              <a:path w="15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14750" y="1501"/>
                </a:lnTo>
                <a:lnTo>
                  <a:pt x="14751" y="1501"/>
                </a:lnTo>
                <a:cubicBezTo>
                  <a:pt x="14795" y="1501"/>
                  <a:pt x="14838" y="1489"/>
                  <a:pt x="14876" y="1467"/>
                </a:cubicBezTo>
                <a:cubicBezTo>
                  <a:pt x="14914" y="1446"/>
                  <a:pt x="14946" y="1414"/>
                  <a:pt x="14967" y="1376"/>
                </a:cubicBezTo>
                <a:cubicBezTo>
                  <a:pt x="14989" y="1338"/>
                  <a:pt x="15001" y="1295"/>
                  <a:pt x="15001" y="1251"/>
                </a:cubicBezTo>
                <a:lnTo>
                  <a:pt x="15001" y="250"/>
                </a:lnTo>
                <a:lnTo>
                  <a:pt x="15001" y="250"/>
                </a:lnTo>
                <a:lnTo>
                  <a:pt x="15001" y="250"/>
                </a:lnTo>
                <a:cubicBezTo>
                  <a:pt x="15001" y="206"/>
                  <a:pt x="14989" y="163"/>
                  <a:pt x="14967" y="125"/>
                </a:cubicBezTo>
                <a:cubicBezTo>
                  <a:pt x="14946" y="87"/>
                  <a:pt x="14914" y="55"/>
                  <a:pt x="14876" y="34"/>
                </a:cubicBezTo>
                <a:cubicBezTo>
                  <a:pt x="14838" y="12"/>
                  <a:pt x="14795" y="0"/>
                  <a:pt x="14751" y="0"/>
                </a:cubicBezTo>
                <a:lnTo>
                  <a:pt x="250" y="0"/>
                </a:lnTo>
              </a:path>
            </a:pathLst>
          </a:custGeom>
          <a:noFill/>
          <a:ln w="0">
            <a:solidFill>
              <a:srgbClr val="000000"/>
            </a:solidFill>
          </a:ln>
        </p:spPr>
        <p:style>
          <a:lnRef idx="0"/>
          <a:fillRef idx="0"/>
          <a:effectRef idx="0"/>
          <a:fontRef idx="minor"/>
        </p:style>
      </p:sp>
      <p:sp>
        <p:nvSpPr>
          <p:cNvPr id="145" name=""/>
          <p:cNvSpPr/>
          <p:nvPr/>
        </p:nvSpPr>
        <p:spPr>
          <a:xfrm>
            <a:off x="8713800" y="1906560"/>
            <a:ext cx="2769840" cy="3277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Answers:</a:t>
            </a:r>
            <a:endParaRPr b="0" lang="en-PH" sz="1800" spc="-1" strike="noStrike">
              <a:latin typeface="Arial"/>
            </a:endParaRPr>
          </a:p>
          <a:p>
            <a:pPr>
              <a:lnSpc>
                <a:spcPct val="100000"/>
              </a:lnSpc>
              <a:buNone/>
            </a:pPr>
            <a:r>
              <a:rPr b="0" lang="en-PH" sz="1800" spc="-1" strike="noStrike">
                <a:latin typeface="Lato"/>
              </a:rPr>
              <a:t>1. but </a:t>
            </a:r>
            <a:endParaRPr b="0" lang="en-PH" sz="1800" spc="-1" strike="noStrike">
              <a:latin typeface="Arial"/>
            </a:endParaRPr>
          </a:p>
          <a:p>
            <a:pPr>
              <a:lnSpc>
                <a:spcPct val="100000"/>
              </a:lnSpc>
              <a:buNone/>
            </a:pPr>
            <a:r>
              <a:rPr b="0" lang="en-PH" sz="1800" spc="-1" strike="noStrike">
                <a:latin typeface="Lato"/>
              </a:rPr>
              <a:t>2. for </a:t>
            </a:r>
            <a:endParaRPr b="0" lang="en-PH" sz="1800" spc="-1" strike="noStrike">
              <a:latin typeface="Arial"/>
            </a:endParaRPr>
          </a:p>
          <a:p>
            <a:pPr>
              <a:lnSpc>
                <a:spcPct val="100000"/>
              </a:lnSpc>
              <a:buNone/>
            </a:pPr>
            <a:r>
              <a:rPr b="0" lang="en-PH" sz="1800" spc="-1" strike="noStrike">
                <a:latin typeface="Lato"/>
              </a:rPr>
              <a:t>3. so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880</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2023-03-10T08:54:08Z</dcterms:modified>
  <cp:revision>88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