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4.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_rels/presentation.xml.rels" ContentType="application/vnd.openxmlformats-package.relationships+xml"/>
  <Override PartName="/ppt/media/image1.png" ContentType="image/png"/>
  <Override PartName="/ppt/media/image51.png" ContentType="image/png"/>
  <Override PartName="/ppt/media/image36.png" ContentType="image/png"/>
  <Override PartName="/ppt/media/image2.png" ContentType="image/png"/>
  <Override PartName="/ppt/media/image52.png" ContentType="image/png"/>
  <Override PartName="/ppt/media/image37.png" ContentType="image/png"/>
  <Override PartName="/ppt/media/image3.png" ContentType="image/png"/>
  <Override PartName="/ppt/media/image53.png" ContentType="image/png"/>
  <Override PartName="/ppt/media/image38.png" ContentType="image/png"/>
  <Override PartName="/ppt/media/image4.png" ContentType="image/png"/>
  <Override PartName="/ppt/media/image54.png" ContentType="image/png"/>
  <Override PartName="/ppt/media/image39.png" ContentType="image/png"/>
  <Override PartName="/ppt/media/image6.png" ContentType="image/png"/>
  <Override PartName="/ppt/media/image56.png" ContentType="image/png"/>
  <Override PartName="/ppt/media/image21.png" ContentType="image/png"/>
  <Override PartName="/ppt/media/image11.png" ContentType="image/png"/>
  <Override PartName="/ppt/media/image7.png" ContentType="image/png"/>
  <Override PartName="/ppt/media/image57.png" ContentType="image/png"/>
  <Override PartName="/ppt/media/image22.png" ContentType="image/png"/>
  <Override PartName="/ppt/media/image8.png" ContentType="image/png"/>
  <Override PartName="/ppt/media/image58.png" ContentType="image/png"/>
  <Override PartName="/ppt/media/image23.png" ContentType="image/png"/>
  <Override PartName="/ppt/media/image9.png" ContentType="image/png"/>
  <Override PartName="/ppt/media/image59.png" ContentType="image/png"/>
  <Override PartName="/ppt/media/image24.png" ContentType="image/png"/>
  <Override PartName="/ppt/media/image10.png" ContentType="image/png"/>
  <Override PartName="/ppt/media/image69.png" ContentType="image/png"/>
  <Override PartName="/ppt/media/image12.png" ContentType="image/png"/>
  <Override PartName="/ppt/media/image16.png" ContentType="image/png"/>
  <Override PartName="/ppt/media/image18.png" ContentType="image/png"/>
  <Override PartName="/ppt/media/image19.png" ContentType="image/png"/>
  <Override PartName="/ppt/media/image5.png" ContentType="image/png"/>
  <Override PartName="/ppt/media/image55.png" ContentType="image/png"/>
  <Override PartName="/ppt/media/image25.png" ContentType="image/png"/>
  <Override PartName="/ppt/media/image26.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17.png" ContentType="image/png"/>
  <Override PartName="/ppt/media/image50.png" ContentType="image/png"/>
  <Override PartName="/ppt/media/image45.png" ContentType="image/png"/>
  <Override PartName="/ppt/media/image27.png" ContentType="image/png"/>
  <Override PartName="/ppt/media/image60.png" ContentType="image/png"/>
  <Override PartName="/ppt/media/image46.png" ContentType="image/png"/>
  <Override PartName="/ppt/media/image28.png" ContentType="image/png"/>
  <Override PartName="/ppt/media/image61.png" ContentType="image/png"/>
  <Override PartName="/ppt/media/image47.png" ContentType="image/png"/>
  <Override PartName="/ppt/media/image29.png" ContentType="image/png"/>
  <Override PartName="/ppt/media/image62.png" ContentType="image/png"/>
  <Override PartName="/ppt/media/image48.png" ContentType="image/png"/>
  <Override PartName="/ppt/media/image63.png" ContentType="image/png"/>
  <Override PartName="/ppt/media/image49.png" ContentType="image/png"/>
  <Override PartName="/ppt/media/image64.png" ContentType="image/png"/>
  <Override PartName="/ppt/media/image70.png" ContentType="image/png"/>
  <Override PartName="/ppt/media/image65.png" ContentType="image/png"/>
  <Override PartName="/ppt/media/image71.png" ContentType="image/png"/>
  <Override PartName="/ppt/media/image13.png" ContentType="image/png"/>
  <Override PartName="/ppt/media/image66.png" ContentType="image/png"/>
  <Override PartName="/ppt/media/image72.png" ContentType="image/png"/>
  <Override PartName="/ppt/media/image14.png" ContentType="image/png"/>
  <Override PartName="/ppt/media/image67.png" ContentType="image/png"/>
  <Override PartName="/ppt/media/image20.png" ContentType="image/png"/>
  <Override PartName="/ppt/media/image73.png" ContentType="image/png"/>
  <Override PartName="/ppt/media/image15.png" ContentType="image/png"/>
  <Override PartName="/ppt/media/image68.png" ContentType="image/png"/>
  <Override PartName="/ppt/media/image74.png" ContentType="image/png"/>
  <Override PartName="/ppt/media/image75.png" ContentType="image/png"/>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8288000" cy="10287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7"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8"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0"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2"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5"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6"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41"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43"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45"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46"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51"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52"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56"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8"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59"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2"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3"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5"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6"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7"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0"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1"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3"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4"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8"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3"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4"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914400" y="410400"/>
            <a:ext cx="16458480" cy="171720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1" name="PlaceHolder 2"/>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39" name="PlaceHolder 2"/>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69.png"/><Relationship Id="rId2" Type="http://schemas.openxmlformats.org/officeDocument/2006/relationships/image" Target="../media/image70.png"/><Relationship Id="rId3" Type="http://schemas.openxmlformats.org/officeDocument/2006/relationships/image" Target="../media/image71.png"/><Relationship Id="rId4"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png"/><Relationship Id="rId3" Type="http://schemas.openxmlformats.org/officeDocument/2006/relationships/image" Target="../media/image74.png"/><Relationship Id="rId4"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Picture 2" descr=""/>
          <p:cNvPicPr/>
          <p:nvPr/>
        </p:nvPicPr>
        <p:blipFill>
          <a:blip r:embed="rId1"/>
          <a:stretch/>
        </p:blipFill>
        <p:spPr>
          <a:xfrm>
            <a:off x="0" y="0"/>
            <a:ext cx="18285480" cy="10284480"/>
          </a:xfrm>
          <a:prstGeom prst="rect">
            <a:avLst/>
          </a:prstGeom>
          <a:ln w="0">
            <a:noFill/>
          </a:ln>
        </p:spPr>
      </p:pic>
      <p:grpSp>
        <p:nvGrpSpPr>
          <p:cNvPr id="77" name="Group 3"/>
          <p:cNvGrpSpPr/>
          <p:nvPr/>
        </p:nvGrpSpPr>
        <p:grpSpPr>
          <a:xfrm>
            <a:off x="0" y="0"/>
            <a:ext cx="18273600" cy="10272600"/>
            <a:chOff x="0" y="0"/>
            <a:chExt cx="18273600" cy="10272600"/>
          </a:xfrm>
        </p:grpSpPr>
        <p:sp>
          <p:nvSpPr>
            <p:cNvPr id="78" name="Freeform 4"/>
            <p:cNvSpPr/>
            <p:nvPr/>
          </p:nvSpPr>
          <p:spPr>
            <a:xfrm>
              <a:off x="0" y="0"/>
              <a:ext cx="18273600" cy="10272600"/>
            </a:xfrm>
            <a:custGeom>
              <a:avLst/>
              <a:gdLst/>
              <a:ahLst/>
              <a:rect l="l" t="t" r="r" b="b"/>
              <a:pathLst>
                <a:path w="24368379" h="13700125">
                  <a:moveTo>
                    <a:pt x="0" y="0"/>
                  </a:moveTo>
                  <a:lnTo>
                    <a:pt x="24368379" y="0"/>
                  </a:lnTo>
                  <a:lnTo>
                    <a:pt x="24368379" y="13700125"/>
                  </a:lnTo>
                  <a:lnTo>
                    <a:pt x="0" y="13700125"/>
                  </a:lnTo>
                  <a:close/>
                </a:path>
              </a:pathLst>
            </a:custGeom>
            <a:solidFill>
              <a:srgbClr val="ffffff"/>
            </a:solidFill>
            <a:ln w="0">
              <a:noFill/>
            </a:ln>
          </p:spPr>
          <p:style>
            <a:lnRef idx="0"/>
            <a:fillRef idx="0"/>
            <a:effectRef idx="0"/>
            <a:fontRef idx="minor"/>
          </p:style>
        </p:sp>
      </p:grpSp>
      <p:sp>
        <p:nvSpPr>
          <p:cNvPr id="79" name="Freeform 5"/>
          <p:cNvSpPr/>
          <p:nvPr/>
        </p:nvSpPr>
        <p:spPr>
          <a:xfrm>
            <a:off x="499680" y="2701800"/>
            <a:ext cx="4184280" cy="4184280"/>
          </a:xfrm>
          <a:custGeom>
            <a:avLst/>
            <a:gdLst/>
            <a:ahLst/>
            <a:rect l="l" t="t" r="r" b="b"/>
            <a:pathLst>
              <a:path w="4186620" h="4186620">
                <a:moveTo>
                  <a:pt x="0" y="0"/>
                </a:moveTo>
                <a:lnTo>
                  <a:pt x="4186620" y="0"/>
                </a:lnTo>
                <a:lnTo>
                  <a:pt x="4186620" y="4186620"/>
                </a:lnTo>
                <a:lnTo>
                  <a:pt x="0" y="4186620"/>
                </a:lnTo>
                <a:lnTo>
                  <a:pt x="0" y="0"/>
                </a:lnTo>
                <a:close/>
              </a:path>
            </a:pathLst>
          </a:custGeom>
          <a:blipFill rotWithShape="0">
            <a:blip r:embed="rId2"/>
            <a:srcRect/>
            <a:stretch/>
          </a:blipFill>
          <a:ln w="0">
            <a:noFill/>
          </a:ln>
        </p:spPr>
        <p:style>
          <a:lnRef idx="0"/>
          <a:fillRef idx="0"/>
          <a:effectRef idx="0"/>
          <a:fontRef idx="minor"/>
        </p:style>
      </p:sp>
      <p:grpSp>
        <p:nvGrpSpPr>
          <p:cNvPr id="80" name="Group 6"/>
          <p:cNvGrpSpPr/>
          <p:nvPr/>
        </p:nvGrpSpPr>
        <p:grpSpPr>
          <a:xfrm>
            <a:off x="5231160" y="2212920"/>
            <a:ext cx="13042080" cy="5779080"/>
            <a:chOff x="5231160" y="2212920"/>
            <a:chExt cx="13042080" cy="5779080"/>
          </a:xfrm>
        </p:grpSpPr>
        <p:sp>
          <p:nvSpPr>
            <p:cNvPr id="81" name="Freeform 7"/>
            <p:cNvSpPr/>
            <p:nvPr/>
          </p:nvSpPr>
          <p:spPr>
            <a:xfrm>
              <a:off x="5231160" y="2212920"/>
              <a:ext cx="13042080" cy="577908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82" name="Freeform 8"/>
          <p:cNvSpPr/>
          <p:nvPr/>
        </p:nvSpPr>
        <p:spPr>
          <a:xfrm>
            <a:off x="5231160" y="8006760"/>
            <a:ext cx="13042440" cy="561960"/>
          </a:xfrm>
          <a:custGeom>
            <a:avLst/>
            <a:gdLst/>
            <a:ahLst/>
            <a:rect l="l" t="t" r="r" b="b"/>
            <a:pathLst>
              <a:path w="13044780" h="564300">
                <a:moveTo>
                  <a:pt x="0" y="0"/>
                </a:moveTo>
                <a:lnTo>
                  <a:pt x="13044780" y="0"/>
                </a:lnTo>
                <a:lnTo>
                  <a:pt x="13044780" y="564300"/>
                </a:lnTo>
                <a:lnTo>
                  <a:pt x="0" y="564300"/>
                </a:lnTo>
                <a:lnTo>
                  <a:pt x="0" y="0"/>
                </a:lnTo>
                <a:close/>
              </a:path>
            </a:pathLst>
          </a:custGeom>
          <a:blipFill rotWithShape="0">
            <a:blip r:embed="rId3"/>
            <a:srcRect/>
            <a:stretch/>
          </a:blipFill>
          <a:ln w="0">
            <a:noFill/>
          </a:ln>
        </p:spPr>
        <p:style>
          <a:lnRef idx="0"/>
          <a:fillRef idx="0"/>
          <a:effectRef idx="0"/>
          <a:fontRef idx="minor"/>
        </p:style>
      </p:sp>
      <p:sp>
        <p:nvSpPr>
          <p:cNvPr id="83" name="TextBox 9"/>
          <p:cNvSpPr/>
          <p:nvPr/>
        </p:nvSpPr>
        <p:spPr>
          <a:xfrm>
            <a:off x="6068160" y="4361040"/>
            <a:ext cx="11048400" cy="822600"/>
          </a:xfrm>
          <a:prstGeom prst="rect">
            <a:avLst/>
          </a:prstGeom>
          <a:noFill/>
          <a:ln w="0">
            <a:noFill/>
          </a:ln>
        </p:spPr>
        <p:style>
          <a:lnRef idx="0"/>
          <a:fillRef idx="0"/>
          <a:effectRef idx="0"/>
          <a:fontRef idx="minor"/>
        </p:style>
        <p:txBody>
          <a:bodyPr lIns="0" rIns="0" tIns="0" bIns="0" anchor="t">
            <a:spAutoFit/>
          </a:bodyPr>
          <a:p>
            <a:pPr algn="ctr">
              <a:lnSpc>
                <a:spcPts val="6480"/>
              </a:lnSpc>
              <a:buNone/>
            </a:pPr>
            <a:r>
              <a:rPr b="1" lang="en-US" sz="5400" spc="-1" strike="noStrike">
                <a:solidFill>
                  <a:srgbClr val="ffffff"/>
                </a:solidFill>
                <a:latin typeface="Lato Bold"/>
                <a:ea typeface="DejaVu Sans"/>
              </a:rPr>
              <a:t>Quadrilaterals and Parallelograms</a:t>
            </a:r>
            <a:endParaRPr b="0" lang="en-PH" sz="5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6" name="" descr=""/>
          <p:cNvPicPr/>
          <p:nvPr/>
        </p:nvPicPr>
        <p:blipFill>
          <a:blip r:embed="rId1"/>
          <a:stretch/>
        </p:blipFill>
        <p:spPr>
          <a:xfrm>
            <a:off x="7741800" y="4761360"/>
            <a:ext cx="2804040" cy="1878480"/>
          </a:xfrm>
          <a:prstGeom prst="rect">
            <a:avLst/>
          </a:prstGeom>
          <a:ln w="0">
            <a:noFill/>
          </a:ln>
        </p:spPr>
      </p:pic>
      <p:sp>
        <p:nvSpPr>
          <p:cNvPr id="177" name="Freeform 35"/>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178" name="Group 10"/>
          <p:cNvGrpSpPr/>
          <p:nvPr/>
        </p:nvGrpSpPr>
        <p:grpSpPr>
          <a:xfrm>
            <a:off x="16303320" y="0"/>
            <a:ext cx="1441440" cy="1441440"/>
            <a:chOff x="16303320" y="0"/>
            <a:chExt cx="1441440" cy="1441440"/>
          </a:xfrm>
        </p:grpSpPr>
        <p:sp>
          <p:nvSpPr>
            <p:cNvPr id="179" name="Freeform 36"/>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80" name="Freeform 37"/>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181" name="TextBox 35"/>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82" name="TextBox 36"/>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83" name="TextBox 37"/>
          <p:cNvSpPr/>
          <p:nvPr/>
        </p:nvSpPr>
        <p:spPr>
          <a:xfrm>
            <a:off x="363600" y="920880"/>
            <a:ext cx="17560800" cy="8232480"/>
          </a:xfrm>
          <a:prstGeom prst="rect">
            <a:avLst/>
          </a:prstGeom>
          <a:noFill/>
          <a:ln w="0">
            <a:noFill/>
          </a:ln>
        </p:spPr>
        <p:style>
          <a:lnRef idx="0"/>
          <a:fillRef idx="0"/>
          <a:effectRef idx="0"/>
          <a:fontRef idx="minor"/>
        </p:style>
        <p:txBody>
          <a:bodyPr lIns="0" rIns="0" tIns="0" bIns="0" anchor="t">
            <a:spAutoFit/>
          </a:bodyPr>
          <a:p>
            <a:pPr algn="ctr">
              <a:lnSpc>
                <a:spcPct val="100000"/>
              </a:lnSpc>
              <a:buNone/>
            </a:pPr>
            <a:r>
              <a:rPr b="1" lang="en-US" sz="2000" spc="-1" strike="noStrike">
                <a:solidFill>
                  <a:srgbClr val="000000"/>
                </a:solidFill>
                <a:latin typeface="Montserrat"/>
                <a:ea typeface="DejaVu Sans"/>
              </a:rPr>
              <a:t>Theorem</a:t>
            </a: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Given</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m</a:t>
            </a:r>
            <a:r>
              <a:rPr b="0" lang="en-US" sz="2000" spc="-1" strike="noStrike">
                <a:solidFill>
                  <a:srgbClr val="000000"/>
                </a:solidFill>
                <a:latin typeface="Montserrat"/>
                <a:ea typeface="Ð¾¹îþ"/>
              </a:rPr>
              <a:t>∠A = m∠C = x and m∠B = m∠D = y</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Prove</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Ð¾¹îþ"/>
              </a:rPr>
              <a:t>ABCD is a parallelogram.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Proof</a:t>
            </a:r>
            <a:r>
              <a:rPr b="0" lang="en-US" sz="2000" spc="-1" strike="noStrike">
                <a:solidFill>
                  <a:srgbClr val="000000"/>
                </a:solidFill>
                <a:latin typeface="Montserrat"/>
                <a:ea typeface="DejaVu Sans"/>
              </a:rPr>
              <a:t>:</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Statements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Reasons</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1.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m∠A = m∠C = x</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Ð¾¹îþ"/>
              </a:rPr>
              <a:t>1.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Given</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m </a:t>
            </a:r>
            <a:r>
              <a:rPr b="0" lang="en-US" sz="2000" spc="-1" strike="noStrike">
                <a:solidFill>
                  <a:srgbClr val="000000"/>
                </a:solidFill>
                <a:latin typeface="Montserrat"/>
                <a:ea typeface="Ð¾¹îþ"/>
              </a:rPr>
              <a:t>∠B = m ∠D = y</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2.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2x + 2y = 360°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2.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The sum of the measures of the angles of a quadrilateral is 360°/</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Definition of a convex quadrilateral.</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3.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x + y = 180°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3.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MPE/DPE</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4.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AB II DC and AD II BC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4.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SSIAS Theorem</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5.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Montserrat"/>
              </a:rPr>
              <a:t>□</a:t>
            </a:r>
            <a:r>
              <a:rPr b="0" lang="en-US" sz="2000" spc="-1" strike="noStrike">
                <a:solidFill>
                  <a:srgbClr val="000000"/>
                </a:solidFill>
                <a:latin typeface="Montserrat"/>
                <a:ea typeface="DejaVu Sans"/>
              </a:rPr>
              <a:t>ABCD is a parallelogram.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5.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Definition of a parallelogram</a:t>
            </a:r>
            <a:endParaRPr b="0" lang="en-PH" sz="2000" spc="-1" strike="noStrike">
              <a:latin typeface="Arial"/>
            </a:endParaRPr>
          </a:p>
        </p:txBody>
      </p:sp>
      <p:sp>
        <p:nvSpPr>
          <p:cNvPr id="184" name="Freeform 38"/>
          <p:cNvSpPr/>
          <p:nvPr/>
        </p:nvSpPr>
        <p:spPr>
          <a:xfrm>
            <a:off x="13680" y="-2520"/>
            <a:ext cx="7365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4"/>
            <a:srcRect/>
            <a:stretch/>
          </a:blipFill>
          <a:ln w="0">
            <a:noFill/>
          </a:ln>
        </p:spPr>
        <p:style>
          <a:lnRef idx="0"/>
          <a:fillRef idx="0"/>
          <a:effectRef idx="0"/>
          <a:fontRef idx="minor"/>
        </p:style>
      </p:sp>
      <p:sp>
        <p:nvSpPr>
          <p:cNvPr id="185" name="TextBox 38"/>
          <p:cNvSpPr/>
          <p:nvPr/>
        </p:nvSpPr>
        <p:spPr>
          <a:xfrm>
            <a:off x="540000" y="262800"/>
            <a:ext cx="629964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Quadrilaterals and Parallelograms</a:t>
            </a:r>
            <a:endParaRPr b="0" lang="en-PH" sz="3000" spc="-1" strike="noStrike">
              <a:latin typeface="Arial"/>
            </a:endParaRPr>
          </a:p>
        </p:txBody>
      </p:sp>
      <p:pic>
        <p:nvPicPr>
          <p:cNvPr id="186" name="" descr=""/>
          <p:cNvPicPr/>
          <p:nvPr/>
        </p:nvPicPr>
        <p:blipFill>
          <a:blip r:embed="rId5"/>
          <a:stretch/>
        </p:blipFill>
        <p:spPr>
          <a:xfrm>
            <a:off x="4271040" y="1278720"/>
            <a:ext cx="9745560" cy="3567600"/>
          </a:xfrm>
          <a:prstGeom prst="rect">
            <a:avLst/>
          </a:prstGeom>
          <a:ln w="0">
            <a:noFill/>
          </a:ln>
        </p:spPr>
      </p:pic>
    </p:spTree>
  </p:cSld>
  <p:transition>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Freeform 39"/>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88" name="Group 11"/>
          <p:cNvGrpSpPr/>
          <p:nvPr/>
        </p:nvGrpSpPr>
        <p:grpSpPr>
          <a:xfrm>
            <a:off x="16303320" y="0"/>
            <a:ext cx="1441440" cy="1441440"/>
            <a:chOff x="16303320" y="0"/>
            <a:chExt cx="1441440" cy="1441440"/>
          </a:xfrm>
        </p:grpSpPr>
        <p:sp>
          <p:nvSpPr>
            <p:cNvPr id="189" name="Freeform 40"/>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90" name="Freeform 41"/>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91" name="TextBox 39"/>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92" name="TextBox 40"/>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93" name="TextBox 41"/>
          <p:cNvSpPr/>
          <p:nvPr/>
        </p:nvSpPr>
        <p:spPr>
          <a:xfrm>
            <a:off x="363600" y="1046160"/>
            <a:ext cx="8636040" cy="5793120"/>
          </a:xfrm>
          <a:prstGeom prst="rect">
            <a:avLst/>
          </a:prstGeom>
          <a:noFill/>
          <a:ln w="0">
            <a:noFill/>
          </a:ln>
        </p:spPr>
        <p:style>
          <a:lnRef idx="0"/>
          <a:fillRef idx="0"/>
          <a:effectRef idx="0"/>
          <a:fontRef idx="minor"/>
        </p:style>
        <p:txBody>
          <a:bodyPr lIns="0" rIns="0" tIns="0" bIns="0" anchor="t">
            <a:spAutoFit/>
          </a:bodyPr>
          <a:p>
            <a:pPr algn="ctr">
              <a:lnSpc>
                <a:spcPct val="100000"/>
              </a:lnSpc>
              <a:buNone/>
            </a:pPr>
            <a:r>
              <a:rPr b="1" lang="en-US" sz="2000" spc="-1" strike="noStrike">
                <a:solidFill>
                  <a:srgbClr val="000000"/>
                </a:solidFill>
                <a:latin typeface="Montserrat"/>
                <a:ea typeface="DejaVu Sans"/>
              </a:rPr>
              <a:t>Theorem</a:t>
            </a: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Given</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∠A and ∠B are supplementary angles.</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a:t>
            </a:r>
            <a:r>
              <a:rPr b="0" lang="en-US" sz="2000" spc="-1" strike="noStrike">
                <a:solidFill>
                  <a:srgbClr val="000000"/>
                </a:solidFill>
                <a:latin typeface="Montserrat"/>
                <a:ea typeface="DejaVu Sans"/>
              </a:rPr>
              <a:t>A and ∠D are supplementary angles.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Prove</a:t>
            </a:r>
            <a:r>
              <a:rPr b="0" lang="en-US" sz="2000" spc="-1" strike="noStrike">
                <a:solidFill>
                  <a:srgbClr val="000000"/>
                </a:solidFill>
                <a:latin typeface="Montserrat"/>
                <a:ea typeface="DejaVu Sans"/>
              </a:rPr>
              <a:t>:</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Montserrat"/>
              </a:rPr>
              <a:t>□</a:t>
            </a:r>
            <a:r>
              <a:rPr b="0" lang="en-US" sz="2000" spc="-1" strike="noStrike">
                <a:solidFill>
                  <a:srgbClr val="000000"/>
                </a:solidFill>
                <a:latin typeface="Montserrat"/>
                <a:ea typeface="DejaVu Sans"/>
              </a:rPr>
              <a:t>ABCD is a parallelogram.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endParaRPr b="0" lang="en-PH" sz="2000" spc="-1" strike="noStrike">
              <a:latin typeface="Arial"/>
            </a:endParaRPr>
          </a:p>
        </p:txBody>
      </p:sp>
      <p:sp>
        <p:nvSpPr>
          <p:cNvPr id="194" name="Freeform 42"/>
          <p:cNvSpPr/>
          <p:nvPr/>
        </p:nvSpPr>
        <p:spPr>
          <a:xfrm>
            <a:off x="13680" y="-2520"/>
            <a:ext cx="7365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3"/>
            <a:srcRect/>
            <a:stretch/>
          </a:blipFill>
          <a:ln w="0">
            <a:noFill/>
          </a:ln>
        </p:spPr>
        <p:style>
          <a:lnRef idx="0"/>
          <a:fillRef idx="0"/>
          <a:effectRef idx="0"/>
          <a:fontRef idx="minor"/>
        </p:style>
      </p:sp>
      <p:sp>
        <p:nvSpPr>
          <p:cNvPr id="195" name="TextBox 42"/>
          <p:cNvSpPr/>
          <p:nvPr/>
        </p:nvSpPr>
        <p:spPr>
          <a:xfrm>
            <a:off x="540000" y="262800"/>
            <a:ext cx="629964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Quadrilaterals and Parallelograms</a:t>
            </a:r>
            <a:endParaRPr b="0" lang="en-PH" sz="3000" spc="-1" strike="noStrike">
              <a:latin typeface="Arial"/>
            </a:endParaRPr>
          </a:p>
        </p:txBody>
      </p:sp>
      <p:sp>
        <p:nvSpPr>
          <p:cNvPr id="196" name=""/>
          <p:cNvSpPr/>
          <p:nvPr/>
        </p:nvSpPr>
        <p:spPr>
          <a:xfrm>
            <a:off x="13320000" y="1620000"/>
            <a:ext cx="956160" cy="401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000" spc="-1" strike="noStrike">
                <a:solidFill>
                  <a:srgbClr val="000000"/>
                </a:solidFill>
                <a:latin typeface="Montserrat"/>
              </a:rPr>
              <a:t>Proof</a:t>
            </a:r>
            <a:r>
              <a:rPr b="0" lang="en-US" sz="2000" spc="-1" strike="noStrike">
                <a:solidFill>
                  <a:srgbClr val="000000"/>
                </a:solidFill>
                <a:latin typeface="Montserrat"/>
              </a:rPr>
              <a:t>:</a:t>
            </a:r>
            <a:endParaRPr b="0" lang="en-PH" sz="2000" spc="-1" strike="noStrike">
              <a:latin typeface="Arial"/>
            </a:endParaRPr>
          </a:p>
        </p:txBody>
      </p:sp>
      <p:pic>
        <p:nvPicPr>
          <p:cNvPr id="197" name="" descr=""/>
          <p:cNvPicPr/>
          <p:nvPr/>
        </p:nvPicPr>
        <p:blipFill>
          <a:blip r:embed="rId4"/>
          <a:stretch/>
        </p:blipFill>
        <p:spPr>
          <a:xfrm>
            <a:off x="323640" y="1454400"/>
            <a:ext cx="8640000" cy="4053240"/>
          </a:xfrm>
          <a:prstGeom prst="rect">
            <a:avLst/>
          </a:prstGeom>
          <a:ln w="0">
            <a:noFill/>
          </a:ln>
        </p:spPr>
      </p:pic>
      <p:pic>
        <p:nvPicPr>
          <p:cNvPr id="198" name="" descr=""/>
          <p:cNvPicPr/>
          <p:nvPr/>
        </p:nvPicPr>
        <p:blipFill>
          <a:blip r:embed="rId5"/>
          <a:stretch/>
        </p:blipFill>
        <p:spPr>
          <a:xfrm>
            <a:off x="3337920" y="7164000"/>
            <a:ext cx="2745720" cy="1872720"/>
          </a:xfrm>
          <a:prstGeom prst="rect">
            <a:avLst/>
          </a:prstGeom>
          <a:ln w="0">
            <a:noFill/>
          </a:ln>
        </p:spPr>
      </p:pic>
      <p:pic>
        <p:nvPicPr>
          <p:cNvPr id="199" name="" descr=""/>
          <p:cNvPicPr/>
          <p:nvPr/>
        </p:nvPicPr>
        <p:blipFill>
          <a:blip r:embed="rId6"/>
          <a:stretch/>
        </p:blipFill>
        <p:spPr>
          <a:xfrm>
            <a:off x="9180000" y="2160000"/>
            <a:ext cx="8998200" cy="3779640"/>
          </a:xfrm>
          <a:prstGeom prst="rect">
            <a:avLst/>
          </a:prstGeom>
          <a:ln w="0">
            <a:noFill/>
          </a:ln>
        </p:spPr>
      </p:pic>
    </p:spTree>
  </p:cSld>
  <p:transition>
    <p:fad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Freeform 43"/>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201" name="Group 12"/>
          <p:cNvGrpSpPr/>
          <p:nvPr/>
        </p:nvGrpSpPr>
        <p:grpSpPr>
          <a:xfrm>
            <a:off x="16303320" y="0"/>
            <a:ext cx="1441440" cy="1441440"/>
            <a:chOff x="16303320" y="0"/>
            <a:chExt cx="1441440" cy="1441440"/>
          </a:xfrm>
        </p:grpSpPr>
        <p:sp>
          <p:nvSpPr>
            <p:cNvPr id="202" name="Freeform 44"/>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203" name="Freeform 45"/>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204" name="TextBox 43"/>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205" name="TextBox 44"/>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206" name="TextBox 45"/>
          <p:cNvSpPr/>
          <p:nvPr/>
        </p:nvSpPr>
        <p:spPr>
          <a:xfrm>
            <a:off x="438840" y="1480680"/>
            <a:ext cx="17560800" cy="5793120"/>
          </a:xfrm>
          <a:prstGeom prst="rect">
            <a:avLst/>
          </a:prstGeom>
          <a:noFill/>
          <a:ln w="0">
            <a:noFill/>
          </a:ln>
        </p:spPr>
        <p:style>
          <a:lnRef idx="0"/>
          <a:fillRef idx="0"/>
          <a:effectRef idx="0"/>
          <a:fontRef idx="minor"/>
        </p:style>
        <p:txBody>
          <a:bodyPr lIns="0" rIns="0" tIns="0" bIns="0" anchor="t">
            <a:spAutoFit/>
          </a:bodyPr>
          <a:p>
            <a:pPr algn="ctr">
              <a:lnSpc>
                <a:spcPct val="100000"/>
              </a:lnSpc>
              <a:buNone/>
            </a:pPr>
            <a:r>
              <a:rPr b="1" lang="en-US" sz="2000" spc="-1" strike="noStrike">
                <a:solidFill>
                  <a:srgbClr val="000000"/>
                </a:solidFill>
                <a:latin typeface="Montserrat"/>
                <a:ea typeface="DejaVu Sans"/>
              </a:rPr>
              <a:t>Example 1: </a:t>
            </a:r>
            <a:endParaRPr b="0" lang="en-PH" sz="2000" spc="-1" strike="noStrike">
              <a:latin typeface="Arial"/>
            </a:endParaRPr>
          </a:p>
          <a:p>
            <a:pPr algn="ctr">
              <a:lnSpc>
                <a:spcPct val="100000"/>
              </a:lnSpc>
              <a:buNone/>
            </a:pPr>
            <a:r>
              <a:rPr b="0" lang="en-US" sz="2000" spc="-1" strike="noStrike">
                <a:solidFill>
                  <a:srgbClr val="000000"/>
                </a:solidFill>
                <a:latin typeface="Montserrat"/>
                <a:ea typeface="Ð¾¹îþ"/>
              </a:rPr>
              <a:t>Determine whether each quadrilateral is a parallelogram or not. Justify </a:t>
            </a:r>
            <a:r>
              <a:rPr b="0" lang="en-US" sz="2000" spc="-1" strike="noStrike">
                <a:solidFill>
                  <a:srgbClr val="000000"/>
                </a:solidFill>
                <a:latin typeface="Montserrat"/>
                <a:ea typeface="DejaVu Sans"/>
              </a:rPr>
              <a:t>your answer.</a:t>
            </a:r>
            <a:endParaRPr b="0" lang="en-PH" sz="2000" spc="-1" strike="noStrike">
              <a:latin typeface="Arial"/>
            </a:endParaRPr>
          </a:p>
          <a:p>
            <a:pPr algn="ctr">
              <a:lnSpc>
                <a:spcPct val="100000"/>
              </a:lnSpc>
              <a:buNone/>
            </a:pP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a.</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b.</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c.</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US" sz="2000" spc="-1" strike="noStrike">
                <a:solidFill>
                  <a:srgbClr val="000000"/>
                </a:solidFill>
                <a:latin typeface="Montserrat"/>
                <a:ea typeface="DejaVu Sans"/>
              </a:rPr>
              <a:t>Solution:</a:t>
            </a:r>
            <a:endParaRPr b="0" lang="en-PH" sz="2000" spc="-1" strike="noStrike">
              <a:latin typeface="Arial"/>
            </a:endParaRPr>
          </a:p>
          <a:p>
            <a:pPr>
              <a:lnSpc>
                <a:spcPct val="100000"/>
              </a:lnSpc>
              <a:buNone/>
            </a:pPr>
            <a:r>
              <a:rPr b="1"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a.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Yes, both pairs of opposite angles are congruent.</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b.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Yes, the diagonals bisect each other.</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c.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Yes, the pair of opposite sides are both parallel and congruent.</a:t>
            </a:r>
            <a:endParaRPr b="0" lang="en-PH" sz="2000" spc="-1" strike="noStrike">
              <a:latin typeface="Arial"/>
            </a:endParaRPr>
          </a:p>
        </p:txBody>
      </p:sp>
      <p:sp>
        <p:nvSpPr>
          <p:cNvPr id="207" name="Freeform 46"/>
          <p:cNvSpPr/>
          <p:nvPr/>
        </p:nvSpPr>
        <p:spPr>
          <a:xfrm>
            <a:off x="13680" y="-2520"/>
            <a:ext cx="7365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3"/>
            <a:srcRect/>
            <a:stretch/>
          </a:blipFill>
          <a:ln w="0">
            <a:noFill/>
          </a:ln>
        </p:spPr>
        <p:style>
          <a:lnRef idx="0"/>
          <a:fillRef idx="0"/>
          <a:effectRef idx="0"/>
          <a:fontRef idx="minor"/>
        </p:style>
      </p:sp>
      <p:sp>
        <p:nvSpPr>
          <p:cNvPr id="208" name="TextBox 46"/>
          <p:cNvSpPr/>
          <p:nvPr/>
        </p:nvSpPr>
        <p:spPr>
          <a:xfrm>
            <a:off x="540000" y="262800"/>
            <a:ext cx="629964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Quadrilaterals and Parallelograms</a:t>
            </a:r>
            <a:endParaRPr b="0" lang="en-PH" sz="3000" spc="-1" strike="noStrike">
              <a:latin typeface="Arial"/>
            </a:endParaRPr>
          </a:p>
        </p:txBody>
      </p:sp>
      <p:pic>
        <p:nvPicPr>
          <p:cNvPr id="209" name="" descr=""/>
          <p:cNvPicPr/>
          <p:nvPr/>
        </p:nvPicPr>
        <p:blipFill>
          <a:blip r:embed="rId4"/>
          <a:stretch/>
        </p:blipFill>
        <p:spPr>
          <a:xfrm>
            <a:off x="2160000" y="2735280"/>
            <a:ext cx="14295240" cy="2664360"/>
          </a:xfrm>
          <a:prstGeom prst="rect">
            <a:avLst/>
          </a:prstGeom>
          <a:ln w="0">
            <a:noFill/>
          </a:ln>
        </p:spPr>
      </p:pic>
    </p:spTree>
  </p:cSld>
  <p:transition>
    <p:fade/>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0" name="" descr=""/>
          <p:cNvPicPr/>
          <p:nvPr/>
        </p:nvPicPr>
        <p:blipFill>
          <a:blip r:embed="rId1"/>
          <a:stretch/>
        </p:blipFill>
        <p:spPr>
          <a:xfrm>
            <a:off x="5173560" y="1652040"/>
            <a:ext cx="7940880" cy="2019960"/>
          </a:xfrm>
          <a:prstGeom prst="rect">
            <a:avLst/>
          </a:prstGeom>
          <a:ln w="0">
            <a:noFill/>
          </a:ln>
        </p:spPr>
      </p:pic>
      <p:sp>
        <p:nvSpPr>
          <p:cNvPr id="211" name="Freeform 47"/>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212" name="Group 13"/>
          <p:cNvGrpSpPr/>
          <p:nvPr/>
        </p:nvGrpSpPr>
        <p:grpSpPr>
          <a:xfrm>
            <a:off x="16303320" y="0"/>
            <a:ext cx="1441440" cy="1441440"/>
            <a:chOff x="16303320" y="0"/>
            <a:chExt cx="1441440" cy="1441440"/>
          </a:xfrm>
        </p:grpSpPr>
        <p:sp>
          <p:nvSpPr>
            <p:cNvPr id="213" name="Freeform 48"/>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214" name="Freeform 49"/>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215" name="TextBox 47"/>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216" name="TextBox 48"/>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217" name="TextBox 49"/>
          <p:cNvSpPr/>
          <p:nvPr/>
        </p:nvSpPr>
        <p:spPr>
          <a:xfrm>
            <a:off x="438840" y="976680"/>
            <a:ext cx="17560800" cy="3017880"/>
          </a:xfrm>
          <a:prstGeom prst="rect">
            <a:avLst/>
          </a:prstGeom>
          <a:noFill/>
          <a:ln w="0">
            <a:noFill/>
          </a:ln>
        </p:spPr>
        <p:style>
          <a:lnRef idx="0"/>
          <a:fillRef idx="0"/>
          <a:effectRef idx="0"/>
          <a:fontRef idx="minor"/>
        </p:style>
        <p:txBody>
          <a:bodyPr lIns="0" rIns="0" tIns="0" bIns="0" anchor="t">
            <a:spAutoFit/>
          </a:bodyPr>
          <a:p>
            <a:pPr algn="ctr">
              <a:buNone/>
            </a:pPr>
            <a:r>
              <a:rPr b="1" lang="en-US" sz="1800" spc="-1" strike="noStrike">
                <a:solidFill>
                  <a:srgbClr val="000000"/>
                </a:solidFill>
                <a:latin typeface="Montserrat"/>
                <a:ea typeface="DejaVu Sans"/>
              </a:rPr>
              <a:t>Example 2: </a:t>
            </a:r>
            <a:endParaRPr b="0" lang="en-PH" sz="1800" spc="-1" strike="noStrike">
              <a:latin typeface="Montserrat"/>
              <a:ea typeface=""/>
            </a:endParaRPr>
          </a:p>
          <a:p>
            <a:pPr algn="ctr">
              <a:buNone/>
            </a:pPr>
            <a:r>
              <a:rPr b="0" lang="en-US" sz="1800" spc="-1" strike="noStrike">
                <a:solidFill>
                  <a:srgbClr val="000000"/>
                </a:solidFill>
                <a:latin typeface="Montserrat"/>
                <a:ea typeface="Ð¾_x001a_åþ"/>
              </a:rPr>
              <a:t>Find the values of a, b, x, and y in the parallelograms </a:t>
            </a:r>
            <a:r>
              <a:rPr b="0" lang="en-US" sz="1800" spc="-1" strike="noStrike">
                <a:solidFill>
                  <a:srgbClr val="000000"/>
                </a:solidFill>
                <a:latin typeface="Montserrat"/>
                <a:ea typeface="Montserrat"/>
              </a:rPr>
              <a:t>□</a:t>
            </a:r>
            <a:r>
              <a:rPr b="0" lang="en-US" sz="1800" spc="-1" strike="noStrike">
                <a:solidFill>
                  <a:srgbClr val="000000"/>
                </a:solidFill>
                <a:latin typeface="Montserrat"/>
                <a:ea typeface="Ð¾_x001a_åþ"/>
              </a:rPr>
              <a:t>LOVE.</a:t>
            </a:r>
            <a:endParaRPr b="0" lang="en-PH" sz="1800" spc="-1" strike="noStrike">
              <a:latin typeface="Montserrat"/>
              <a:ea typeface=""/>
            </a:endParaRPr>
          </a:p>
          <a:p>
            <a:pPr algn="ctr">
              <a:buNone/>
            </a:pPr>
            <a:endParaRPr b="0" lang="en-PH" sz="1800" spc="-1" strike="noStrike">
              <a:latin typeface="Montserrat"/>
              <a:ea typeface=""/>
            </a:endParaRPr>
          </a:p>
          <a:p>
            <a:pPr algn="ctr">
              <a:buNone/>
            </a:pPr>
            <a:endParaRPr b="0" lang="en-PH" sz="1800" spc="-1" strike="noStrike">
              <a:latin typeface="Montserrat"/>
              <a:ea typeface=""/>
            </a:endParaRPr>
          </a:p>
          <a:p>
            <a:pPr algn="ctr">
              <a:buNone/>
            </a:pPr>
            <a:endParaRPr b="0" lang="en-PH" sz="1800" spc="-1" strike="noStrike">
              <a:latin typeface="Montserrat"/>
              <a:ea typeface=""/>
            </a:endParaRPr>
          </a:p>
          <a:p>
            <a:pPr algn="ctr">
              <a:buNone/>
            </a:pPr>
            <a:endParaRPr b="0" lang="en-PH" sz="1800" spc="-1" strike="noStrike">
              <a:latin typeface="Montserrat"/>
              <a:ea typeface=""/>
            </a:endParaRPr>
          </a:p>
          <a:p>
            <a:pPr algn="ctr">
              <a:buNone/>
            </a:pPr>
            <a:endParaRPr b="0" lang="en-PH" sz="1800" spc="-1" strike="noStrike">
              <a:latin typeface="Montserrat"/>
              <a:ea typeface=""/>
            </a:endParaRPr>
          </a:p>
          <a:p>
            <a:pPr algn="ctr">
              <a:buNone/>
            </a:pPr>
            <a:endParaRPr b="0" lang="en-PH" sz="1800" spc="-1" strike="noStrike">
              <a:latin typeface="Montserrat"/>
              <a:ea typeface=""/>
            </a:endParaRPr>
          </a:p>
          <a:p>
            <a:pPr algn="ctr">
              <a:buNone/>
            </a:pPr>
            <a:endParaRPr b="0" lang="en-PH" sz="1800" spc="-1" strike="noStrike">
              <a:latin typeface="Montserrat"/>
              <a:ea typeface=""/>
            </a:endParaRPr>
          </a:p>
          <a:p>
            <a:endParaRPr b="0" lang="en-PH" sz="1800" spc="-1" strike="noStrike">
              <a:latin typeface="Montserrat"/>
              <a:ea typeface="Ð¾_x001a_åþ"/>
            </a:endParaRPr>
          </a:p>
          <a:p>
            <a:endParaRPr b="0" lang="en-PH" sz="1800" spc="-1" strike="noStrike">
              <a:latin typeface="Montserrat"/>
              <a:ea typeface="Ð¾_x001a_åþ"/>
            </a:endParaRPr>
          </a:p>
        </p:txBody>
      </p:sp>
      <p:sp>
        <p:nvSpPr>
          <p:cNvPr id="218" name="Freeform 50"/>
          <p:cNvSpPr/>
          <p:nvPr/>
        </p:nvSpPr>
        <p:spPr>
          <a:xfrm>
            <a:off x="13680" y="-2520"/>
            <a:ext cx="7365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4"/>
            <a:srcRect/>
            <a:stretch/>
          </a:blipFill>
          <a:ln w="0">
            <a:noFill/>
          </a:ln>
        </p:spPr>
        <p:style>
          <a:lnRef idx="0"/>
          <a:fillRef idx="0"/>
          <a:effectRef idx="0"/>
          <a:fontRef idx="minor"/>
        </p:style>
      </p:sp>
      <p:sp>
        <p:nvSpPr>
          <p:cNvPr id="219" name="TextBox 50"/>
          <p:cNvSpPr/>
          <p:nvPr/>
        </p:nvSpPr>
        <p:spPr>
          <a:xfrm>
            <a:off x="540000" y="262800"/>
            <a:ext cx="629964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Quadrilaterals and Parallelograms</a:t>
            </a:r>
            <a:endParaRPr b="0" lang="en-PH" sz="3000" spc="-1" strike="noStrike">
              <a:latin typeface="Arial"/>
            </a:endParaRPr>
          </a:p>
        </p:txBody>
      </p:sp>
      <p:sp>
        <p:nvSpPr>
          <p:cNvPr id="220" name=""/>
          <p:cNvSpPr txBox="1"/>
          <p:nvPr/>
        </p:nvSpPr>
        <p:spPr>
          <a:xfrm>
            <a:off x="720000" y="3780000"/>
            <a:ext cx="5135760" cy="2700000"/>
          </a:xfrm>
          <a:prstGeom prst="rect">
            <a:avLst/>
          </a:prstGeom>
          <a:noFill/>
          <a:ln w="0">
            <a:noFill/>
          </a:ln>
        </p:spPr>
        <p:txBody>
          <a:bodyPr lIns="90000" rIns="90000" tIns="45000" bIns="45000" anchor="t">
            <a:noAutofit/>
          </a:bodyPr>
          <a:p>
            <a:r>
              <a:rPr b="1" lang="en-US" sz="1800" spc="-1" strike="noStrike">
                <a:solidFill>
                  <a:srgbClr val="000000"/>
                </a:solidFill>
                <a:latin typeface="Montserrat"/>
                <a:ea typeface="Ð¾åþ"/>
              </a:rPr>
              <a:t>Solution:</a:t>
            </a:r>
            <a:endParaRPr b="0" lang="en-PH" sz="1800" spc="-1" strike="noStrike">
              <a:latin typeface="Arial"/>
            </a:endParaRPr>
          </a:p>
          <a:p>
            <a:r>
              <a:rPr b="0" lang="en-US" sz="1800" spc="-1" strike="noStrike">
                <a:solidFill>
                  <a:srgbClr val="000000"/>
                </a:solidFill>
                <a:latin typeface="Montserrat"/>
                <a:ea typeface="Ð¾åþ"/>
              </a:rPr>
              <a:t>	</a:t>
            </a:r>
            <a:r>
              <a:rPr b="0" lang="en-US" sz="1800" spc="-1" strike="noStrike">
                <a:solidFill>
                  <a:srgbClr val="000000"/>
                </a:solidFill>
                <a:latin typeface="Montserrat"/>
                <a:ea typeface="Ð¾åþ"/>
              </a:rPr>
              <a:t>a. </a:t>
            </a:r>
            <a:r>
              <a:rPr b="0" lang="en-US" sz="1800" spc="-1" strike="noStrike">
                <a:solidFill>
                  <a:srgbClr val="000000"/>
                </a:solidFill>
                <a:latin typeface="Montserrat"/>
                <a:ea typeface="Ð¾åþ"/>
              </a:rPr>
              <a:t>	</a:t>
            </a:r>
            <a:r>
              <a:rPr b="0" lang="en-US" sz="1800" spc="-1" strike="noStrike">
                <a:solidFill>
                  <a:srgbClr val="000000"/>
                </a:solidFill>
                <a:latin typeface="Montserrat"/>
                <a:ea typeface="Ð¾åþ"/>
              </a:rPr>
              <a:t>For a quadrilateral to be a parallelogram, both pairs of opposite angles must be congruent.</a:t>
            </a:r>
            <a:endParaRPr b="0" lang="en-PH" sz="1800" spc="-1" strike="noStrike">
              <a:latin typeface="Arial"/>
            </a:endParaRPr>
          </a:p>
          <a:p>
            <a:r>
              <a:rPr b="0" lang="en-US" sz="1800" spc="-1" strike="noStrike">
                <a:solidFill>
                  <a:srgbClr val="000000"/>
                </a:solidFill>
                <a:latin typeface="Montserrat"/>
                <a:ea typeface="Ð¾åþ"/>
              </a:rPr>
              <a:t>	</a:t>
            </a:r>
            <a:r>
              <a:rPr b="0" lang="en-US" sz="1800" spc="-1" strike="noStrike">
                <a:solidFill>
                  <a:srgbClr val="000000"/>
                </a:solidFill>
                <a:latin typeface="Montserrat"/>
                <a:ea typeface="Ð¾åþ"/>
              </a:rPr>
              <a:t>4b + 8 </a:t>
            </a:r>
            <a:r>
              <a:rPr b="0" lang="en-US" sz="1800" spc="-1" strike="noStrike">
                <a:solidFill>
                  <a:srgbClr val="000000"/>
                </a:solidFill>
                <a:latin typeface="Montserrat"/>
                <a:ea typeface="Ð¾åþ"/>
              </a:rPr>
              <a:t>	</a:t>
            </a:r>
            <a:r>
              <a:rPr b="0" lang="en-US" sz="1800" spc="-1" strike="noStrike">
                <a:solidFill>
                  <a:srgbClr val="000000"/>
                </a:solidFill>
                <a:latin typeface="Montserrat"/>
                <a:ea typeface="Ð¾åþ"/>
              </a:rPr>
              <a:t>= 112</a:t>
            </a:r>
            <a:endParaRPr b="0" lang="en-PH" sz="1800" spc="-1" strike="noStrike">
              <a:latin typeface="Arial"/>
            </a:endParaRPr>
          </a:p>
          <a:p>
            <a:r>
              <a:rPr b="0" lang="en-US" sz="1800" spc="-1" strike="noStrike">
                <a:solidFill>
                  <a:srgbClr val="000000"/>
                </a:solidFill>
                <a:latin typeface="Montserrat"/>
                <a:ea typeface="Ð¾åþ"/>
              </a:rPr>
              <a:t>	</a:t>
            </a:r>
            <a:r>
              <a:rPr b="0" lang="en-US" sz="1800" spc="-1" strike="noStrike">
                <a:solidFill>
                  <a:srgbClr val="000000"/>
                </a:solidFill>
                <a:latin typeface="Montserrat"/>
                <a:ea typeface="Ð¾åþ"/>
              </a:rPr>
              <a:t>	</a:t>
            </a:r>
            <a:r>
              <a:rPr b="0" lang="en-US" sz="1800" spc="-1" strike="noStrike">
                <a:solidFill>
                  <a:srgbClr val="000000"/>
                </a:solidFill>
                <a:latin typeface="Montserrat"/>
                <a:ea typeface="Ð¾åþ"/>
              </a:rPr>
              <a:t>4b </a:t>
            </a:r>
            <a:r>
              <a:rPr b="0" lang="en-US" sz="1800" spc="-1" strike="noStrike">
                <a:solidFill>
                  <a:srgbClr val="000000"/>
                </a:solidFill>
                <a:latin typeface="Montserrat"/>
                <a:ea typeface="Ð¾åþ"/>
              </a:rPr>
              <a:t>	</a:t>
            </a:r>
            <a:r>
              <a:rPr b="0" lang="en-US" sz="1800" spc="-1" strike="noStrike">
                <a:solidFill>
                  <a:srgbClr val="000000"/>
                </a:solidFill>
                <a:latin typeface="Montserrat"/>
                <a:ea typeface="Ð¾åþ"/>
              </a:rPr>
              <a:t>= 112 − 8</a:t>
            </a:r>
            <a:endParaRPr b="0" lang="en-PH" sz="1800" spc="-1" strike="noStrike">
              <a:latin typeface="Arial"/>
            </a:endParaRPr>
          </a:p>
          <a:p>
            <a:r>
              <a:rPr b="0" lang="en-US" sz="1800" spc="-1" strike="noStrike">
                <a:solidFill>
                  <a:srgbClr val="000000"/>
                </a:solidFill>
                <a:latin typeface="Montserrat"/>
                <a:ea typeface="Ð¾åþ"/>
              </a:rPr>
              <a:t>	</a:t>
            </a:r>
            <a:r>
              <a:rPr b="0" lang="en-US" sz="1800" spc="-1" strike="noStrike">
                <a:solidFill>
                  <a:srgbClr val="000000"/>
                </a:solidFill>
                <a:latin typeface="Montserrat"/>
                <a:ea typeface="Ð¾åþ"/>
              </a:rPr>
              <a:t>	</a:t>
            </a:r>
            <a:r>
              <a:rPr b="0" lang="en-US" sz="1800" spc="-1" strike="noStrike">
                <a:solidFill>
                  <a:srgbClr val="000000"/>
                </a:solidFill>
                <a:latin typeface="Montserrat"/>
                <a:ea typeface="Ð¾åþ"/>
              </a:rPr>
              <a:t>4b </a:t>
            </a:r>
            <a:r>
              <a:rPr b="0" lang="en-US" sz="1800" spc="-1" strike="noStrike">
                <a:solidFill>
                  <a:srgbClr val="000000"/>
                </a:solidFill>
                <a:latin typeface="Montserrat"/>
                <a:ea typeface="Ð¾åþ"/>
              </a:rPr>
              <a:t>	</a:t>
            </a:r>
            <a:r>
              <a:rPr b="0" lang="en-US" sz="1800" spc="-1" strike="noStrike">
                <a:solidFill>
                  <a:srgbClr val="000000"/>
                </a:solidFill>
                <a:latin typeface="Montserrat"/>
                <a:ea typeface="Ð¾åþ"/>
              </a:rPr>
              <a:t>= 104</a:t>
            </a:r>
            <a:endParaRPr b="0" lang="en-PH" sz="1800" spc="-1" strike="noStrike">
              <a:latin typeface="Arial"/>
            </a:endParaRPr>
          </a:p>
          <a:p>
            <a:pPr>
              <a:lnSpc>
                <a:spcPct val="100000"/>
              </a:lnSpc>
              <a:buNone/>
            </a:pPr>
            <a:r>
              <a:rPr b="0" lang="en-US" sz="1800" spc="-1" strike="noStrike">
                <a:solidFill>
                  <a:srgbClr val="000000"/>
                </a:solidFill>
                <a:latin typeface="Montserrat"/>
                <a:ea typeface="Ð¾åþ"/>
              </a:rPr>
              <a:t>	</a:t>
            </a:r>
            <a:r>
              <a:rPr b="0" lang="en-US" sz="1800" spc="-1" strike="noStrike">
                <a:solidFill>
                  <a:srgbClr val="000000"/>
                </a:solidFill>
                <a:latin typeface="Montserrat"/>
                <a:ea typeface="Ð¾åþ"/>
              </a:rPr>
              <a:t>     </a:t>
            </a:r>
            <a:r>
              <a:rPr b="0" lang="en-US" sz="1800" spc="-1" strike="noStrike">
                <a:solidFill>
                  <a:srgbClr val="000000"/>
                </a:solidFill>
                <a:latin typeface="Montserrat"/>
                <a:ea typeface="Ð¾åþ"/>
              </a:rPr>
              <a:t>4b/4 </a:t>
            </a:r>
            <a:r>
              <a:rPr b="0" lang="en-US" sz="1800" spc="-1" strike="noStrike">
                <a:solidFill>
                  <a:srgbClr val="000000"/>
                </a:solidFill>
                <a:latin typeface="Montserrat"/>
                <a:ea typeface="Ð¾åþ"/>
              </a:rPr>
              <a:t>	</a:t>
            </a:r>
            <a:r>
              <a:rPr b="0" lang="en-US" sz="1800" spc="-1" strike="noStrike">
                <a:solidFill>
                  <a:srgbClr val="000000"/>
                </a:solidFill>
                <a:latin typeface="Montserrat"/>
                <a:ea typeface="Ð¾åþ"/>
              </a:rPr>
              <a:t>= 104/4</a:t>
            </a:r>
            <a:endParaRPr b="0" lang="en-PH" sz="1800" spc="-1" strike="noStrike">
              <a:latin typeface="Arial"/>
            </a:endParaRPr>
          </a:p>
          <a:p>
            <a:r>
              <a:rPr b="0" lang="en-US" sz="1800" spc="-1" strike="noStrike">
                <a:solidFill>
                  <a:srgbClr val="000000"/>
                </a:solidFill>
                <a:latin typeface="Montserrat"/>
                <a:ea typeface="Ð¾åþ"/>
              </a:rPr>
              <a:t>	</a:t>
            </a:r>
            <a:r>
              <a:rPr b="0" lang="en-US" sz="1800" spc="-1" strike="noStrike">
                <a:solidFill>
                  <a:srgbClr val="000000"/>
                </a:solidFill>
                <a:latin typeface="Montserrat"/>
                <a:ea typeface="Ð¾åþ"/>
              </a:rPr>
              <a:t>	</a:t>
            </a:r>
            <a:r>
              <a:rPr b="0" lang="en-US" sz="1800" spc="-1" strike="noStrike">
                <a:solidFill>
                  <a:srgbClr val="000000"/>
                </a:solidFill>
                <a:latin typeface="Montserrat"/>
                <a:ea typeface="Ð¾åþ"/>
              </a:rPr>
              <a:t>   </a:t>
            </a:r>
            <a:r>
              <a:rPr b="0" lang="en-US" sz="1800" spc="-1" strike="noStrike">
                <a:solidFill>
                  <a:srgbClr val="000000"/>
                </a:solidFill>
                <a:latin typeface="Montserrat"/>
                <a:ea typeface="Ð¾åþ"/>
              </a:rPr>
              <a:t>b </a:t>
            </a:r>
            <a:r>
              <a:rPr b="0" lang="en-US" sz="1800" spc="-1" strike="noStrike">
                <a:solidFill>
                  <a:srgbClr val="000000"/>
                </a:solidFill>
                <a:latin typeface="Montserrat"/>
                <a:ea typeface="Ð¾åþ"/>
              </a:rPr>
              <a:t>	</a:t>
            </a:r>
            <a:r>
              <a:rPr b="0" lang="en-US" sz="1800" spc="-1" strike="noStrike">
                <a:solidFill>
                  <a:srgbClr val="000000"/>
                </a:solidFill>
                <a:latin typeface="Montserrat"/>
                <a:ea typeface="Ð¾åþ"/>
              </a:rPr>
              <a:t>= 26</a:t>
            </a:r>
            <a:endParaRPr b="0" lang="en-PH" sz="1800" spc="-1" strike="noStrike">
              <a:latin typeface="Arial"/>
            </a:endParaRPr>
          </a:p>
        </p:txBody>
      </p:sp>
      <p:sp>
        <p:nvSpPr>
          <p:cNvPr id="221" name=""/>
          <p:cNvSpPr txBox="1"/>
          <p:nvPr/>
        </p:nvSpPr>
        <p:spPr>
          <a:xfrm>
            <a:off x="6576120" y="3780000"/>
            <a:ext cx="11423880" cy="2340000"/>
          </a:xfrm>
          <a:prstGeom prst="rect">
            <a:avLst/>
          </a:prstGeom>
          <a:noFill/>
          <a:ln w="0">
            <a:noFill/>
          </a:ln>
        </p:spPr>
        <p:txBody>
          <a:bodyPr lIns="90000" rIns="90000" tIns="45000" bIns="45000" anchor="t">
            <a:noAutofit/>
          </a:bodyPr>
          <a:p>
            <a:r>
              <a:rPr b="0" lang="en-US" sz="2000" spc="-1" strike="noStrike">
                <a:solidFill>
                  <a:srgbClr val="000000"/>
                </a:solidFill>
                <a:latin typeface="Montserrat"/>
                <a:ea typeface="Ð¾åþ"/>
              </a:rPr>
              <a:t>For a quadrilateral to be a parallelogram, its angle must be supplementary to</a:t>
            </a:r>
            <a:endParaRPr b="0" lang="en-PH" sz="2000" spc="-1" strike="noStrike">
              <a:latin typeface="Montserrat"/>
              <a:ea typeface="Ð¾_x001a_åþ"/>
            </a:endParaRPr>
          </a:p>
          <a:p>
            <a:r>
              <a:rPr b="0" lang="en-US" sz="2000" spc="-1" strike="noStrike">
                <a:solidFill>
                  <a:srgbClr val="000000"/>
                </a:solidFill>
                <a:latin typeface="Montserrat"/>
                <a:ea typeface="Ð¾åþ"/>
              </a:rPr>
              <a:t>both consecutive angles. So,</a:t>
            </a:r>
            <a:endParaRPr b="0" lang="en-PH" sz="2000" spc="-1" strike="noStrike">
              <a:latin typeface="Montserrat"/>
              <a:ea typeface="Ð¾_x001a_åþ"/>
            </a:endParaRPr>
          </a:p>
          <a:p>
            <a:r>
              <a:rPr b="0" lang="en-US" sz="2000" spc="-1" strike="noStrike">
                <a:solidFill>
                  <a:srgbClr val="000000"/>
                </a:solidFill>
                <a:latin typeface="Montserrat"/>
                <a:ea typeface=""/>
              </a:rPr>
              <a:t>	</a:t>
            </a:r>
            <a:r>
              <a:rPr b="0" lang="en-US" sz="2000" spc="-1" strike="noStrike">
                <a:solidFill>
                  <a:srgbClr val="000000"/>
                </a:solidFill>
                <a:latin typeface="Montserrat"/>
                <a:ea typeface=""/>
              </a:rPr>
              <a:t>	</a:t>
            </a:r>
            <a:r>
              <a:rPr b="0" lang="en-US" sz="2000" spc="-1" strike="noStrike">
                <a:solidFill>
                  <a:srgbClr val="000000"/>
                </a:solidFill>
                <a:latin typeface="Montserrat"/>
                <a:ea typeface=""/>
              </a:rPr>
              <a:t>2a </a:t>
            </a:r>
            <a:r>
              <a:rPr b="0" lang="en-US" sz="2000" spc="-1" strike="noStrike">
                <a:solidFill>
                  <a:srgbClr val="000000"/>
                </a:solidFill>
                <a:latin typeface="Montserrat"/>
                <a:ea typeface="Ð¾_x001a_åþ"/>
              </a:rPr>
              <a:t>+ 112 = 180</a:t>
            </a:r>
            <a:endParaRPr b="0" lang="en-PH" sz="2000" spc="-1" strike="noStrike">
              <a:latin typeface="Montserrat"/>
              <a:ea typeface="Ð¾_x001a_åþ"/>
            </a:endParaRPr>
          </a:p>
          <a:p>
            <a:r>
              <a:rPr b="0" lang="en-US" sz="2000" spc="-1" strike="noStrike">
                <a:solidFill>
                  <a:srgbClr val="000000"/>
                </a:solidFill>
                <a:latin typeface="Montserrat"/>
                <a:ea typeface=""/>
              </a:rPr>
              <a:t>	</a:t>
            </a:r>
            <a:r>
              <a:rPr b="0" lang="en-US" sz="2000" spc="-1" strike="noStrike">
                <a:solidFill>
                  <a:srgbClr val="000000"/>
                </a:solidFill>
                <a:latin typeface="Montserrat"/>
                <a:ea typeface=""/>
              </a:rPr>
              <a:t>	</a:t>
            </a:r>
            <a:r>
              <a:rPr b="0" lang="en-US" sz="2000" spc="-1" strike="noStrike">
                <a:solidFill>
                  <a:srgbClr val="000000"/>
                </a:solidFill>
                <a:latin typeface="Montserrat"/>
                <a:ea typeface=""/>
              </a:rPr>
              <a:t>	</a:t>
            </a:r>
            <a:r>
              <a:rPr b="0" lang="en-US" sz="2000" spc="-1" strike="noStrike">
                <a:solidFill>
                  <a:srgbClr val="000000"/>
                </a:solidFill>
                <a:latin typeface="Montserrat"/>
                <a:ea typeface=""/>
              </a:rPr>
              <a:t> </a:t>
            </a:r>
            <a:r>
              <a:rPr b="0" lang="en-US" sz="2000" spc="-1" strike="noStrike">
                <a:solidFill>
                  <a:srgbClr val="000000"/>
                </a:solidFill>
                <a:latin typeface="Montserrat"/>
                <a:ea typeface=""/>
              </a:rPr>
              <a:t>2a </a:t>
            </a:r>
            <a:r>
              <a:rPr b="0" lang="en-US" sz="2000" spc="-1" strike="noStrike">
                <a:solidFill>
                  <a:srgbClr val="000000"/>
                </a:solidFill>
                <a:latin typeface="Montserrat"/>
                <a:ea typeface=""/>
              </a:rPr>
              <a:t>	</a:t>
            </a:r>
            <a:r>
              <a:rPr b="0" lang="en-US" sz="2000" spc="-1" strike="noStrike">
                <a:solidFill>
                  <a:srgbClr val="000000"/>
                </a:solidFill>
                <a:latin typeface="Montserrat"/>
                <a:ea typeface="Ð¾_x001a_åþ"/>
              </a:rPr>
              <a:t>= 180 − 112</a:t>
            </a:r>
            <a:endParaRPr b="0" lang="en-PH" sz="2000" spc="-1" strike="noStrike">
              <a:latin typeface="Montserrat"/>
              <a:ea typeface="Ð¾_x001a_åþ"/>
            </a:endParaRPr>
          </a:p>
          <a:p>
            <a:r>
              <a:rPr b="0" lang="en-US" sz="2000" spc="-1" strike="noStrike">
                <a:solidFill>
                  <a:srgbClr val="000000"/>
                </a:solidFill>
                <a:latin typeface="Montserrat"/>
                <a:ea typeface=""/>
              </a:rPr>
              <a:t>	</a:t>
            </a:r>
            <a:r>
              <a:rPr b="0" lang="en-US" sz="2000" spc="-1" strike="noStrike">
                <a:solidFill>
                  <a:srgbClr val="000000"/>
                </a:solidFill>
                <a:latin typeface="Montserrat"/>
                <a:ea typeface=""/>
              </a:rPr>
              <a:t>	</a:t>
            </a:r>
            <a:r>
              <a:rPr b="0" lang="en-US" sz="2000" spc="-1" strike="noStrike">
                <a:solidFill>
                  <a:srgbClr val="000000"/>
                </a:solidFill>
                <a:latin typeface="Montserrat"/>
                <a:ea typeface=""/>
              </a:rPr>
              <a:t>	</a:t>
            </a:r>
            <a:r>
              <a:rPr b="0" lang="en-US" sz="2000" spc="-1" strike="noStrike">
                <a:solidFill>
                  <a:srgbClr val="000000"/>
                </a:solidFill>
                <a:latin typeface="Montserrat"/>
                <a:ea typeface=""/>
              </a:rPr>
              <a:t> </a:t>
            </a:r>
            <a:r>
              <a:rPr b="0" lang="en-US" sz="2000" spc="-1" strike="noStrike">
                <a:solidFill>
                  <a:srgbClr val="000000"/>
                </a:solidFill>
                <a:latin typeface="Montserrat"/>
                <a:ea typeface=""/>
              </a:rPr>
              <a:t>2a </a:t>
            </a:r>
            <a:r>
              <a:rPr b="0" lang="en-US" sz="2000" spc="-1" strike="noStrike">
                <a:solidFill>
                  <a:srgbClr val="000000"/>
                </a:solidFill>
                <a:latin typeface="Montserrat"/>
                <a:ea typeface=""/>
              </a:rPr>
              <a:t>	</a:t>
            </a:r>
            <a:r>
              <a:rPr b="0" lang="en-US" sz="2000" spc="-1" strike="noStrike">
                <a:solidFill>
                  <a:srgbClr val="000000"/>
                </a:solidFill>
                <a:latin typeface="Montserrat"/>
                <a:ea typeface="Ð¾_x001a_åþ"/>
              </a:rPr>
              <a:t>= 68</a:t>
            </a:r>
            <a:endParaRPr b="0" lang="en-PH" sz="2000" spc="-1" strike="noStrike">
              <a:latin typeface="Montserrat"/>
              <a:ea typeface="Ð¾_x001a_åþ"/>
            </a:endParaRPr>
          </a:p>
          <a:p>
            <a:pPr>
              <a:lnSpc>
                <a:spcPct val="100000"/>
              </a:lnSpc>
              <a:buNone/>
            </a:pPr>
            <a:r>
              <a:rPr b="0" lang="en-US" sz="2000" spc="-1" strike="noStrike">
                <a:solidFill>
                  <a:srgbClr val="000000"/>
                </a:solidFill>
                <a:latin typeface="Montserrat"/>
                <a:ea typeface=""/>
              </a:rPr>
              <a:t>	</a:t>
            </a:r>
            <a:r>
              <a:rPr b="0" lang="en-US" sz="2000" spc="-1" strike="noStrike">
                <a:solidFill>
                  <a:srgbClr val="000000"/>
                </a:solidFill>
                <a:latin typeface="Montserrat"/>
                <a:ea typeface=""/>
              </a:rPr>
              <a:t>	</a:t>
            </a:r>
            <a:r>
              <a:rPr b="0" lang="en-US" sz="2000" spc="-1" strike="noStrike">
                <a:solidFill>
                  <a:srgbClr val="000000"/>
                </a:solidFill>
                <a:latin typeface="Montserrat"/>
                <a:ea typeface=""/>
              </a:rPr>
              <a:t>   </a:t>
            </a:r>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2a/2 </a:t>
            </a:r>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 68/2</a:t>
            </a:r>
            <a:endParaRPr b="0" lang="en-PH" sz="2000" spc="-1" strike="noStrike">
              <a:latin typeface="Montserrat"/>
              <a:ea typeface=""/>
            </a:endParaRPr>
          </a:p>
          <a:p>
            <a:r>
              <a:rPr b="0" lang="en-US" sz="2000" spc="-1" strike="noStrike">
                <a:solidFill>
                  <a:srgbClr val="000000"/>
                </a:solidFill>
                <a:latin typeface="Montserrat"/>
                <a:ea typeface=""/>
              </a:rPr>
              <a:t>	</a:t>
            </a:r>
            <a:r>
              <a:rPr b="0" lang="en-US" sz="2000" spc="-1" strike="noStrike">
                <a:solidFill>
                  <a:srgbClr val="000000"/>
                </a:solidFill>
                <a:latin typeface="Montserrat"/>
                <a:ea typeface=""/>
              </a:rPr>
              <a:t>	</a:t>
            </a:r>
            <a:r>
              <a:rPr b="0" lang="en-US" sz="2000" spc="-1" strike="noStrike">
                <a:solidFill>
                  <a:srgbClr val="000000"/>
                </a:solidFill>
                <a:latin typeface="Montserrat"/>
                <a:ea typeface=""/>
              </a:rPr>
              <a:t>	</a:t>
            </a:r>
            <a:r>
              <a:rPr b="0" lang="en-US" sz="2000" spc="-1" strike="noStrike">
                <a:solidFill>
                  <a:srgbClr val="000000"/>
                </a:solidFill>
                <a:latin typeface="Montserrat"/>
                <a:ea typeface=""/>
              </a:rPr>
              <a:t>   </a:t>
            </a:r>
            <a:r>
              <a:rPr b="1" lang="en-US" sz="2000" spc="-1" strike="noStrike">
                <a:solidFill>
                  <a:srgbClr val="000000"/>
                </a:solidFill>
                <a:latin typeface="Montserrat"/>
                <a:ea typeface=""/>
              </a:rPr>
              <a:t>a </a:t>
            </a:r>
            <a:r>
              <a:rPr b="1" lang="en-US" sz="2000" spc="-1" strike="noStrike">
                <a:solidFill>
                  <a:srgbClr val="000000"/>
                </a:solidFill>
                <a:latin typeface="Montserrat"/>
                <a:ea typeface=""/>
              </a:rPr>
              <a:t>	</a:t>
            </a:r>
            <a:r>
              <a:rPr b="1" lang="en-US" sz="2000" spc="-1" strike="noStrike">
                <a:solidFill>
                  <a:srgbClr val="000000"/>
                </a:solidFill>
                <a:latin typeface="Montserrat"/>
                <a:ea typeface=""/>
              </a:rPr>
              <a:t>= 34</a:t>
            </a:r>
            <a:endParaRPr b="0" lang="en-PH" sz="2000" spc="-1" strike="noStrike">
              <a:latin typeface="Montserrat"/>
              <a:ea typeface="Ð¾_x001a_åþ"/>
            </a:endParaRPr>
          </a:p>
        </p:txBody>
      </p:sp>
      <p:pic>
        <p:nvPicPr>
          <p:cNvPr id="222" name="" descr=""/>
          <p:cNvPicPr/>
          <p:nvPr/>
        </p:nvPicPr>
        <p:blipFill>
          <a:blip r:embed="rId5"/>
          <a:stretch/>
        </p:blipFill>
        <p:spPr>
          <a:xfrm>
            <a:off x="1070640" y="6444000"/>
            <a:ext cx="3969360" cy="2653560"/>
          </a:xfrm>
          <a:prstGeom prst="rect">
            <a:avLst/>
          </a:prstGeom>
          <a:ln w="0">
            <a:noFill/>
          </a:ln>
        </p:spPr>
      </p:pic>
      <p:sp>
        <p:nvSpPr>
          <p:cNvPr id="223" name=""/>
          <p:cNvSpPr txBox="1"/>
          <p:nvPr/>
        </p:nvSpPr>
        <p:spPr>
          <a:xfrm>
            <a:off x="11383920" y="4500000"/>
            <a:ext cx="676080" cy="401760"/>
          </a:xfrm>
          <a:prstGeom prst="rect">
            <a:avLst/>
          </a:prstGeom>
          <a:noFill/>
          <a:ln w="0">
            <a:noFill/>
          </a:ln>
        </p:spPr>
        <p:txBody>
          <a:bodyPr lIns="90000" rIns="90000" tIns="45000" bIns="45000" anchor="t">
            <a:noAutofit/>
          </a:bodyPr>
          <a:p>
            <a:r>
              <a:rPr b="0" lang="en-US" sz="2000" spc="-1" strike="noStrike">
                <a:solidFill>
                  <a:srgbClr val="000000"/>
                </a:solidFill>
                <a:latin typeface="Montserrat"/>
                <a:ea typeface="Ð¾åþ"/>
              </a:rPr>
              <a:t>and</a:t>
            </a:r>
            <a:endParaRPr b="0" lang="en-PH" sz="2000" spc="-1" strike="noStrike">
              <a:latin typeface="Arial"/>
            </a:endParaRPr>
          </a:p>
        </p:txBody>
      </p:sp>
      <p:sp>
        <p:nvSpPr>
          <p:cNvPr id="224" name=""/>
          <p:cNvSpPr txBox="1"/>
          <p:nvPr/>
        </p:nvSpPr>
        <p:spPr>
          <a:xfrm>
            <a:off x="13500000" y="4392000"/>
            <a:ext cx="4320000" cy="2268000"/>
          </a:xfrm>
          <a:prstGeom prst="rect">
            <a:avLst/>
          </a:prstGeom>
          <a:noFill/>
          <a:ln w="0">
            <a:noFill/>
          </a:ln>
        </p:spPr>
        <p:txBody>
          <a:bodyPr lIns="90000" rIns="90000" tIns="45000" bIns="45000" anchor="t">
            <a:noAutofit/>
          </a:bodyPr>
          <a:p>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2a + 4b + 8 </a:t>
            </a:r>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 180</a:t>
            </a:r>
            <a:endParaRPr b="0" lang="en-PH" sz="2000" spc="-1" strike="noStrike">
              <a:latin typeface="Arial"/>
            </a:endParaRPr>
          </a:p>
          <a:p>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2a + 4(26) + 8 </a:t>
            </a:r>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 180</a:t>
            </a:r>
            <a:endParaRPr b="0" lang="en-PH" sz="2000" spc="-1" strike="noStrike">
              <a:latin typeface="Arial"/>
            </a:endParaRPr>
          </a:p>
          <a:p>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2a + 104 + 8 </a:t>
            </a:r>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 180</a:t>
            </a:r>
            <a:endParaRPr b="0" lang="en-PH" sz="2000" spc="-1" strike="noStrike">
              <a:latin typeface="Arial"/>
            </a:endParaRPr>
          </a:p>
          <a:p>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2a + 112 </a:t>
            </a:r>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 180</a:t>
            </a:r>
            <a:endParaRPr b="0" lang="en-PH" sz="2000" spc="-1" strike="noStrike">
              <a:latin typeface="Arial"/>
            </a:endParaRPr>
          </a:p>
          <a:p>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2a </a:t>
            </a:r>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 180 − 112</a:t>
            </a:r>
            <a:endParaRPr b="0" lang="en-PH" sz="2000" spc="-1" strike="noStrike">
              <a:latin typeface="Arial"/>
            </a:endParaRPr>
          </a:p>
          <a:p>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2a </a:t>
            </a:r>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 68</a:t>
            </a:r>
            <a:endParaRPr b="0" lang="en-PH" sz="2000" spc="-1" strike="noStrike">
              <a:latin typeface="Arial"/>
            </a:endParaRPr>
          </a:p>
          <a:p>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   </a:t>
            </a:r>
            <a:r>
              <a:rPr b="1" lang="en-US" sz="2000" spc="-1" strike="noStrike">
                <a:solidFill>
                  <a:srgbClr val="000000"/>
                </a:solidFill>
                <a:latin typeface="Montserrat"/>
                <a:ea typeface="Ð¾åþ"/>
              </a:rPr>
              <a:t>a</a:t>
            </a:r>
            <a:r>
              <a:rPr b="1" lang="en-US" sz="2000" spc="-1" strike="noStrike">
                <a:solidFill>
                  <a:srgbClr val="000000"/>
                </a:solidFill>
                <a:latin typeface="Montserrat"/>
                <a:ea typeface="Ð¾åþ"/>
              </a:rPr>
              <a:t>	</a:t>
            </a:r>
            <a:r>
              <a:rPr b="1" lang="en-US" sz="2000" spc="-1" strike="noStrike">
                <a:solidFill>
                  <a:srgbClr val="000000"/>
                </a:solidFill>
                <a:latin typeface="Montserrat"/>
                <a:ea typeface="Ð¾åþ"/>
              </a:rPr>
              <a:t>= 34</a:t>
            </a:r>
            <a:endParaRPr b="0" lang="en-PH" sz="2000" spc="-1" strike="noStrike">
              <a:latin typeface="Arial"/>
            </a:endParaRPr>
          </a:p>
        </p:txBody>
      </p:sp>
    </p:spTree>
  </p:cSld>
  <p:transition>
    <p:fade/>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
          <p:cNvSpPr txBox="1"/>
          <p:nvPr/>
        </p:nvSpPr>
        <p:spPr>
          <a:xfrm>
            <a:off x="1134000" y="1805040"/>
            <a:ext cx="16020000" cy="7244280"/>
          </a:xfrm>
          <a:prstGeom prst="rect">
            <a:avLst/>
          </a:prstGeom>
          <a:noFill/>
          <a:ln w="0">
            <a:noFill/>
          </a:ln>
        </p:spPr>
        <p:txBody>
          <a:bodyPr lIns="90000" rIns="90000" tIns="45000" bIns="45000" anchor="t">
            <a:noAutofit/>
          </a:bodyPr>
          <a:p>
            <a:r>
              <a:rPr b="1" lang="en-US" sz="2000" spc="-1" strike="noStrike">
                <a:solidFill>
                  <a:srgbClr val="000000"/>
                </a:solidFill>
                <a:latin typeface="Montserrat"/>
                <a:ea typeface="Ð¾åþ"/>
              </a:rPr>
              <a:t>Solution:</a:t>
            </a:r>
            <a:endParaRPr b="0" lang="en-PH" sz="2000" spc="-1" strike="noStrike">
              <a:latin typeface="Montserrat"/>
            </a:endParaRPr>
          </a:p>
          <a:p>
            <a:r>
              <a:rPr b="1" lang="en-US" sz="2000" spc="-1" strike="noStrike">
                <a:solidFill>
                  <a:srgbClr val="000000"/>
                </a:solidFill>
                <a:latin typeface="Montserrat"/>
                <a:ea typeface="Ð¾åþ"/>
              </a:rPr>
              <a:t>	</a:t>
            </a:r>
            <a:r>
              <a:rPr b="0" lang="en-US" sz="2000" spc="-1" strike="noStrike">
                <a:solidFill>
                  <a:srgbClr val="000000"/>
                </a:solidFill>
                <a:latin typeface="Montserrat"/>
                <a:ea typeface="Ð¾åþ"/>
              </a:rPr>
              <a:t>Lines or line segments are parallel if their slopes are equal.</a:t>
            </a:r>
            <a:endParaRPr b="0" lang="en-PH" sz="2000" spc="-1" strike="noStrike">
              <a:latin typeface="Montserrat"/>
            </a:endParaRPr>
          </a:p>
          <a:p>
            <a:endParaRPr b="0" lang="en-PH" sz="2000" spc="-1" strike="noStrike">
              <a:latin typeface="Montserrat"/>
            </a:endParaRPr>
          </a:p>
          <a:p>
            <a:endParaRPr b="0" lang="en-PH" sz="2000" spc="-1" strike="noStrike">
              <a:latin typeface="Montserrat"/>
            </a:endParaRPr>
          </a:p>
          <a:p>
            <a:endParaRPr b="0" lang="en-PH" sz="2000" spc="-1" strike="noStrike">
              <a:latin typeface="Montserrat"/>
            </a:endParaRPr>
          </a:p>
          <a:p>
            <a:endParaRPr b="0" lang="en-PH" sz="2000" spc="-1" strike="noStrike">
              <a:latin typeface="Montserrat"/>
            </a:endParaRPr>
          </a:p>
          <a:p>
            <a:endParaRPr b="0" lang="en-PH" sz="2000" spc="-1" strike="noStrike">
              <a:latin typeface="Montserrat"/>
            </a:endParaRPr>
          </a:p>
          <a:p>
            <a:endParaRPr b="0" lang="en-PH" sz="2000" spc="-1" strike="noStrike">
              <a:latin typeface="Montserrat"/>
            </a:endParaRPr>
          </a:p>
          <a:p>
            <a:endParaRPr b="0" lang="en-PH" sz="2000" spc="-1" strike="noStrike">
              <a:latin typeface="Montserrat"/>
            </a:endParaRPr>
          </a:p>
          <a:p>
            <a:endParaRPr b="0" lang="en-PH" sz="2000" spc="-1" strike="noStrike">
              <a:latin typeface="Montserrat"/>
            </a:endParaRPr>
          </a:p>
          <a:p>
            <a:endParaRPr b="0" lang="en-PH" sz="2000" spc="-1" strike="noStrike">
              <a:latin typeface="Montserrat"/>
            </a:endParaRPr>
          </a:p>
          <a:p>
            <a:endParaRPr b="0" lang="en-PH" sz="2000" spc="-1" strike="noStrike">
              <a:latin typeface="Montserrat"/>
            </a:endParaRPr>
          </a:p>
          <a:p>
            <a:endParaRPr b="0" lang="en-PH" sz="2000" spc="-1" strike="noStrike">
              <a:latin typeface="Montserrat"/>
            </a:endParaRPr>
          </a:p>
          <a:p>
            <a:endParaRPr b="0" lang="en-PH" sz="2000" spc="-1" strike="noStrike">
              <a:latin typeface="Montserrat"/>
            </a:endParaRPr>
          </a:p>
          <a:p>
            <a:endParaRPr b="0" lang="en-PH" sz="2000" spc="-1" strike="noStrike">
              <a:latin typeface="Montserrat"/>
            </a:endParaRPr>
          </a:p>
          <a:p>
            <a:endParaRPr b="0" lang="en-PH" sz="2000" spc="-1" strike="noStrike">
              <a:latin typeface="Montserrat"/>
            </a:endParaRPr>
          </a:p>
          <a:p>
            <a:r>
              <a:rPr b="0" lang="en-US" sz="2000" spc="-1" strike="noStrike">
                <a:solidFill>
                  <a:srgbClr val="000000"/>
                </a:solidFill>
                <a:latin typeface="Montserrat"/>
                <a:ea typeface="Ð¾_x001a_åþ"/>
              </a:rPr>
              <a:t>	</a:t>
            </a:r>
            <a:endParaRPr b="0" lang="en-PH" sz="2000" spc="-1" strike="noStrike">
              <a:latin typeface="Montserrat"/>
              <a:ea typeface="Ð¾_x001a_åþ"/>
            </a:endParaRPr>
          </a:p>
          <a:p>
            <a:r>
              <a:rPr b="0" lang="en-US" sz="2000" spc="-1" strike="noStrike">
                <a:solidFill>
                  <a:srgbClr val="000000"/>
                </a:solidFill>
                <a:latin typeface="Montserrat"/>
                <a:ea typeface="Ð¾_x001a_åþ"/>
              </a:rPr>
              <a:t>	</a:t>
            </a:r>
            <a:endParaRPr b="0" lang="en-PH" sz="2000" spc="-1" strike="noStrike">
              <a:latin typeface="Montserrat"/>
              <a:ea typeface="Ð¾_x001a_åþ"/>
            </a:endParaRPr>
          </a:p>
          <a:p>
            <a:endParaRPr b="0" lang="en-PH" sz="2000" spc="-1" strike="noStrike">
              <a:latin typeface="Montserrat"/>
              <a:ea typeface="Ð¾_x001a_åþ"/>
            </a:endParaRPr>
          </a:p>
          <a:p>
            <a:endParaRPr b="0" lang="en-PH" sz="2000" spc="-1" strike="noStrike">
              <a:latin typeface="Montserrat"/>
              <a:ea typeface="Ð¾_x001a_åþ"/>
            </a:endParaRPr>
          </a:p>
          <a:p>
            <a:r>
              <a:rPr b="0" lang="en-US" sz="2000" spc="-1" strike="noStrike">
                <a:solidFill>
                  <a:srgbClr val="000000"/>
                </a:solidFill>
                <a:latin typeface="Montserrat"/>
                <a:ea typeface="Ð¾_x001a_åþ"/>
              </a:rPr>
              <a:t>	</a:t>
            </a:r>
            <a:r>
              <a:rPr b="0" lang="en-US" sz="2000" spc="-1" strike="noStrike">
                <a:solidFill>
                  <a:srgbClr val="000000"/>
                </a:solidFill>
                <a:latin typeface="Montserrat"/>
                <a:ea typeface="Ð¾_x001a_åþ"/>
              </a:rPr>
              <a:t>The slopes of </a:t>
            </a:r>
            <a:r>
              <a:rPr b="0" lang="en-US" sz="2000" spc="-1" strike="noStrike">
                <a:solidFill>
                  <a:srgbClr val="000000"/>
                </a:solidFill>
                <a:latin typeface="Montserrat"/>
                <a:ea typeface="Ð¾_x001a_åþ"/>
              </a:rPr>
              <a:t>SH</a:t>
            </a:r>
            <a:r>
              <a:rPr b="0" lang="en-US" sz="2000" spc="-1" strike="noStrike">
                <a:solidFill>
                  <a:srgbClr val="000000"/>
                </a:solidFill>
                <a:latin typeface="Montserrat"/>
                <a:ea typeface="Ð¾_x001a_åþ"/>
              </a:rPr>
              <a:t> and </a:t>
            </a:r>
            <a:r>
              <a:rPr b="0" lang="en-US" sz="2000" spc="-1" strike="noStrike">
                <a:solidFill>
                  <a:srgbClr val="000000"/>
                </a:solidFill>
                <a:latin typeface="Montserrat"/>
                <a:ea typeface="Ð¾_x001a_åþ"/>
              </a:rPr>
              <a:t>OW</a:t>
            </a:r>
            <a:r>
              <a:rPr b="0" lang="en-US" sz="2000" spc="-1" strike="noStrike">
                <a:solidFill>
                  <a:srgbClr val="000000"/>
                </a:solidFill>
                <a:latin typeface="Montserrat"/>
                <a:ea typeface="Ð¾_x001a_åþ"/>
              </a:rPr>
              <a:t> are equal, so </a:t>
            </a:r>
            <a:r>
              <a:rPr b="0" lang="en-US" sz="2000" spc="-1" strike="noStrike">
                <a:solidFill>
                  <a:srgbClr val="000000"/>
                </a:solidFill>
                <a:latin typeface="Montserrat"/>
                <a:ea typeface="Ð¾_x001a_åþ"/>
              </a:rPr>
              <a:t>SH</a:t>
            </a:r>
            <a:r>
              <a:rPr b="0" lang="en-US" sz="2000" spc="-1" strike="noStrike">
                <a:solidFill>
                  <a:srgbClr val="000000"/>
                </a:solidFill>
                <a:latin typeface="Montserrat"/>
                <a:ea typeface="Ð¾_x001a_åþ"/>
              </a:rPr>
              <a:t> II </a:t>
            </a:r>
            <a:r>
              <a:rPr b="0" lang="en-US" sz="2000" spc="-1" strike="noStrike">
                <a:solidFill>
                  <a:srgbClr val="000000"/>
                </a:solidFill>
                <a:latin typeface="Montserrat"/>
                <a:ea typeface="Ð¾åþ"/>
              </a:rPr>
              <a:t>OW</a:t>
            </a:r>
            <a:r>
              <a:rPr b="0" lang="en-US" sz="2000" spc="-1" strike="noStrike">
                <a:solidFill>
                  <a:srgbClr val="000000"/>
                </a:solidFill>
                <a:latin typeface="Montserrat"/>
                <a:ea typeface="Ð¾_x001a_åþ"/>
              </a:rPr>
              <a:t> .</a:t>
            </a:r>
            <a:endParaRPr b="0" lang="en-PH" sz="2000" spc="-1" strike="noStrike">
              <a:latin typeface="Montserrat"/>
              <a:ea typeface="Ð¾_x001a_åþ"/>
            </a:endParaRPr>
          </a:p>
          <a:p>
            <a:r>
              <a:rPr b="0" lang="en-US" sz="2000" spc="-1" strike="noStrike">
                <a:solidFill>
                  <a:srgbClr val="000000"/>
                </a:solidFill>
                <a:latin typeface="Montserrat"/>
                <a:ea typeface="Ð¾_x001a_åþ"/>
              </a:rPr>
              <a:t>	</a:t>
            </a:r>
            <a:r>
              <a:rPr b="0" lang="en-US" sz="2000" spc="-1" strike="noStrike">
                <a:solidFill>
                  <a:srgbClr val="000000"/>
                </a:solidFill>
                <a:latin typeface="Montserrat"/>
                <a:ea typeface="Ð¾_x001a_åþ"/>
              </a:rPr>
              <a:t>The slopes of </a:t>
            </a:r>
            <a:r>
              <a:rPr b="0" lang="en-US" sz="2000" spc="-1" strike="noStrike">
                <a:solidFill>
                  <a:srgbClr val="000000"/>
                </a:solidFill>
                <a:latin typeface="Montserrat"/>
                <a:ea typeface="Ð¾_x001a_åþ"/>
              </a:rPr>
              <a:t>HO</a:t>
            </a:r>
            <a:r>
              <a:rPr b="0" lang="en-US" sz="2000" spc="-1" strike="noStrike">
                <a:solidFill>
                  <a:srgbClr val="000000"/>
                </a:solidFill>
                <a:latin typeface="Montserrat"/>
                <a:ea typeface="Ð¾_x001a_åþ"/>
              </a:rPr>
              <a:t> and </a:t>
            </a:r>
            <a:r>
              <a:rPr b="0" lang="en-US" sz="2000" spc="-1" strike="noStrike">
                <a:solidFill>
                  <a:srgbClr val="000000"/>
                </a:solidFill>
                <a:latin typeface="Montserrat"/>
                <a:ea typeface="Ð¾_x001a_åþ"/>
              </a:rPr>
              <a:t>WS</a:t>
            </a:r>
            <a:r>
              <a:rPr b="0" lang="en-US" sz="2000" spc="-1" strike="noStrike">
                <a:solidFill>
                  <a:srgbClr val="000000"/>
                </a:solidFill>
                <a:latin typeface="Montserrat"/>
                <a:ea typeface="Ð¾_x001a_åþ"/>
              </a:rPr>
              <a:t> are equal, so </a:t>
            </a:r>
            <a:r>
              <a:rPr b="0" lang="en-US" sz="2000" spc="-1" strike="noStrike">
                <a:solidFill>
                  <a:srgbClr val="000000"/>
                </a:solidFill>
                <a:latin typeface="Montserrat"/>
                <a:ea typeface="Ð¾_x001a_åþ"/>
              </a:rPr>
              <a:t>HO</a:t>
            </a:r>
            <a:r>
              <a:rPr b="0" lang="en-US" sz="2000" spc="-1" strike="noStrike">
                <a:solidFill>
                  <a:srgbClr val="000000"/>
                </a:solidFill>
                <a:latin typeface="Montserrat"/>
                <a:ea typeface="Ð¾_x001a_åþ"/>
              </a:rPr>
              <a:t> II </a:t>
            </a:r>
            <a:r>
              <a:rPr b="0" lang="en-US" sz="2000" spc="-1" strike="noStrike">
                <a:solidFill>
                  <a:srgbClr val="000000"/>
                </a:solidFill>
                <a:latin typeface="Montserrat"/>
                <a:ea typeface="Ð¾åþ"/>
              </a:rPr>
              <a:t>WS</a:t>
            </a:r>
            <a:r>
              <a:rPr b="0" lang="en-US" sz="2000" spc="-1" strike="noStrike">
                <a:solidFill>
                  <a:srgbClr val="000000"/>
                </a:solidFill>
                <a:latin typeface="Montserrat"/>
                <a:ea typeface="Ð¾_x001a_åþ"/>
              </a:rPr>
              <a:t>. </a:t>
            </a:r>
            <a:endParaRPr b="0" lang="en-PH" sz="2000" spc="-1" strike="noStrike">
              <a:latin typeface="Montserrat"/>
              <a:ea typeface="Ð¾_x001a_åþ"/>
            </a:endParaRPr>
          </a:p>
          <a:p>
            <a:r>
              <a:rPr b="0" lang="en-US" sz="2000" spc="-1" strike="noStrike">
                <a:solidFill>
                  <a:srgbClr val="000000"/>
                </a:solidFill>
                <a:latin typeface="Montserrat"/>
                <a:ea typeface="Ð¾_x001a_åþ"/>
              </a:rPr>
              <a:t>	</a:t>
            </a:r>
            <a:r>
              <a:rPr b="0" lang="en-US" sz="2000" spc="-1" strike="noStrike">
                <a:solidFill>
                  <a:srgbClr val="000000"/>
                </a:solidFill>
                <a:latin typeface="Montserrat"/>
                <a:ea typeface="Ð¾_x001a_åþ"/>
              </a:rPr>
              <a:t>Both pairs of opposite sides </a:t>
            </a:r>
            <a:r>
              <a:rPr b="0" lang="en-US" sz="2000" spc="-1" strike="noStrike">
                <a:solidFill>
                  <a:srgbClr val="000000"/>
                </a:solidFill>
                <a:latin typeface="Montserrat"/>
                <a:ea typeface=""/>
              </a:rPr>
              <a:t>are parallel, so </a:t>
            </a:r>
            <a:r>
              <a:rPr b="0" lang="en-US" sz="2000" spc="-1" strike="noStrike">
                <a:solidFill>
                  <a:srgbClr val="000000"/>
                </a:solidFill>
                <a:latin typeface="Montserrat"/>
                <a:ea typeface="Montserrat"/>
              </a:rPr>
              <a:t>□</a:t>
            </a:r>
            <a:r>
              <a:rPr b="0" lang="en-US" sz="2000" spc="-1" strike="noStrike">
                <a:solidFill>
                  <a:srgbClr val="000000"/>
                </a:solidFill>
                <a:latin typeface="Montserrat"/>
                <a:ea typeface="Ð¾_x001a_åþ"/>
              </a:rPr>
              <a:t>SHOW is a parallelogram.</a:t>
            </a:r>
            <a:endParaRPr b="0" lang="en-PH" sz="2000" spc="-1" strike="noStrike">
              <a:latin typeface="Montserrat"/>
              <a:ea typeface="Ð¾_x001a_åþ"/>
            </a:endParaRPr>
          </a:p>
        </p:txBody>
      </p:sp>
      <p:pic>
        <p:nvPicPr>
          <p:cNvPr id="226" name="" descr=""/>
          <p:cNvPicPr/>
          <p:nvPr/>
        </p:nvPicPr>
        <p:blipFill>
          <a:blip r:embed="rId1"/>
          <a:stretch/>
        </p:blipFill>
        <p:spPr>
          <a:xfrm>
            <a:off x="2737080" y="2484000"/>
            <a:ext cx="12813840" cy="5472000"/>
          </a:xfrm>
          <a:prstGeom prst="rect">
            <a:avLst/>
          </a:prstGeom>
          <a:ln w="0">
            <a:noFill/>
          </a:ln>
        </p:spPr>
      </p:pic>
      <p:sp>
        <p:nvSpPr>
          <p:cNvPr id="227" name="Freeform 51"/>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228" name="Group 14"/>
          <p:cNvGrpSpPr/>
          <p:nvPr/>
        </p:nvGrpSpPr>
        <p:grpSpPr>
          <a:xfrm>
            <a:off x="16303320" y="0"/>
            <a:ext cx="1441440" cy="1441440"/>
            <a:chOff x="16303320" y="0"/>
            <a:chExt cx="1441440" cy="1441440"/>
          </a:xfrm>
        </p:grpSpPr>
        <p:sp>
          <p:nvSpPr>
            <p:cNvPr id="229" name="Freeform 52"/>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230" name="Freeform 53"/>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231" name="TextBox 51"/>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232" name="TextBox 52"/>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233" name="TextBox 53"/>
          <p:cNvSpPr/>
          <p:nvPr/>
        </p:nvSpPr>
        <p:spPr>
          <a:xfrm>
            <a:off x="438840" y="976680"/>
            <a:ext cx="17560800" cy="3658680"/>
          </a:xfrm>
          <a:prstGeom prst="rect">
            <a:avLst/>
          </a:prstGeom>
          <a:noFill/>
          <a:ln w="0">
            <a:noFill/>
          </a:ln>
        </p:spPr>
        <p:style>
          <a:lnRef idx="0"/>
          <a:fillRef idx="0"/>
          <a:effectRef idx="0"/>
          <a:fontRef idx="minor"/>
        </p:style>
        <p:txBody>
          <a:bodyPr lIns="0" rIns="0" tIns="0" bIns="0" anchor="t">
            <a:spAutoFit/>
          </a:bodyPr>
          <a:p>
            <a:pPr algn="ctr">
              <a:buNone/>
            </a:pPr>
            <a:r>
              <a:rPr b="1" lang="en-US" sz="2000" spc="-1" strike="noStrike">
                <a:solidFill>
                  <a:srgbClr val="000000"/>
                </a:solidFill>
                <a:latin typeface="Montserrat"/>
                <a:ea typeface=""/>
              </a:rPr>
              <a:t>Example 3:</a:t>
            </a:r>
            <a:endParaRPr b="0" lang="en-PH" sz="2000" spc="-1" strike="noStrike">
              <a:latin typeface="Montserrat"/>
              <a:ea typeface=""/>
            </a:endParaRPr>
          </a:p>
          <a:p>
            <a:pPr algn="ctr">
              <a:buNone/>
            </a:pPr>
            <a:r>
              <a:rPr b="0" lang="en-US" sz="2000" spc="-1" strike="noStrike">
                <a:solidFill>
                  <a:srgbClr val="000000"/>
                </a:solidFill>
                <a:latin typeface="Montserrat"/>
                <a:ea typeface="Ð¾_x001a_åþ"/>
              </a:rPr>
              <a:t>Consider the quadrilateral </a:t>
            </a:r>
            <a:r>
              <a:rPr b="0" lang="en-US" sz="2000" spc="-1" strike="noStrike">
                <a:solidFill>
                  <a:srgbClr val="000000"/>
                </a:solidFill>
                <a:latin typeface="Montserrat"/>
                <a:ea typeface="Montserrat"/>
              </a:rPr>
              <a:t>□</a:t>
            </a:r>
            <a:r>
              <a:rPr b="0" lang="en-US" sz="2000" spc="-1" strike="noStrike">
                <a:solidFill>
                  <a:srgbClr val="000000"/>
                </a:solidFill>
                <a:latin typeface="Montserrat"/>
                <a:ea typeface="Ð¾_x001a_åþ"/>
              </a:rPr>
              <a:t>SHOW, with S(-3, 1), H(2, 2), O(3, -2),</a:t>
            </a:r>
            <a:endParaRPr b="0" lang="en-PH" sz="2000" spc="-1" strike="noStrike">
              <a:latin typeface="Montserrat"/>
              <a:ea typeface=""/>
            </a:endParaRPr>
          </a:p>
          <a:p>
            <a:pPr algn="ctr">
              <a:buNone/>
            </a:pPr>
            <a:r>
              <a:rPr b="0" lang="en-US" sz="2000" spc="-1" strike="noStrike">
                <a:solidFill>
                  <a:srgbClr val="000000"/>
                </a:solidFill>
                <a:latin typeface="Montserrat"/>
                <a:ea typeface=""/>
              </a:rPr>
              <a:t>and W(-2, -3). Is </a:t>
            </a:r>
            <a:r>
              <a:rPr b="0" lang="en-US" sz="2000" spc="-1" strike="noStrike">
                <a:solidFill>
                  <a:srgbClr val="000000"/>
                </a:solidFill>
                <a:latin typeface="Montserrat"/>
                <a:ea typeface="Montserrat"/>
              </a:rPr>
              <a:t>□</a:t>
            </a:r>
            <a:r>
              <a:rPr b="0" lang="en-US" sz="2000" spc="-1" strike="noStrike">
                <a:solidFill>
                  <a:srgbClr val="000000"/>
                </a:solidFill>
                <a:latin typeface="Montserrat"/>
                <a:ea typeface=""/>
              </a:rPr>
              <a:t>SHOW a parallelogram?</a:t>
            </a:r>
            <a:endParaRPr b="0" lang="en-PH" sz="2000" spc="-1" strike="noStrike">
              <a:latin typeface="Montserrat"/>
              <a:ea typeface="Ð¾_x001a_åþ"/>
            </a:endParaRPr>
          </a:p>
          <a:p>
            <a:pPr algn="ctr">
              <a:buNone/>
            </a:pPr>
            <a:endParaRPr b="0" lang="en-PH" sz="2000" spc="-1" strike="noStrike">
              <a:latin typeface="Montserrat"/>
              <a:ea typeface=""/>
            </a:endParaRPr>
          </a:p>
          <a:p>
            <a:pPr algn="ctr">
              <a:buNone/>
            </a:pPr>
            <a:endParaRPr b="0" lang="en-PH" sz="2000" spc="-1" strike="noStrike">
              <a:latin typeface="Montserrat"/>
              <a:ea typeface=""/>
            </a:endParaRPr>
          </a:p>
          <a:p>
            <a:pPr algn="ctr">
              <a:buNone/>
            </a:pPr>
            <a:endParaRPr b="0" lang="en-PH" sz="2000" spc="-1" strike="noStrike">
              <a:latin typeface="Montserrat"/>
              <a:ea typeface=""/>
            </a:endParaRPr>
          </a:p>
          <a:p>
            <a:pPr algn="ctr">
              <a:buNone/>
            </a:pPr>
            <a:endParaRPr b="0" lang="en-PH" sz="2000" spc="-1" strike="noStrike">
              <a:latin typeface="Montserrat"/>
              <a:ea typeface=""/>
            </a:endParaRPr>
          </a:p>
          <a:p>
            <a:pPr algn="ctr">
              <a:buNone/>
            </a:pPr>
            <a:endParaRPr b="0" lang="en-PH" sz="2000" spc="-1" strike="noStrike">
              <a:latin typeface="Montserrat"/>
              <a:ea typeface=""/>
            </a:endParaRPr>
          </a:p>
          <a:p>
            <a:pPr algn="ctr">
              <a:buNone/>
            </a:pPr>
            <a:endParaRPr b="0" lang="en-PH" sz="2000" spc="-1" strike="noStrike">
              <a:latin typeface="Montserrat"/>
              <a:ea typeface=""/>
            </a:endParaRPr>
          </a:p>
          <a:p>
            <a:pPr algn="ctr">
              <a:buNone/>
            </a:pPr>
            <a:endParaRPr b="0" lang="en-PH" sz="2000" spc="-1" strike="noStrike">
              <a:latin typeface="Montserrat"/>
              <a:ea typeface=""/>
            </a:endParaRPr>
          </a:p>
          <a:p>
            <a:pPr algn="ctr">
              <a:buNone/>
            </a:pPr>
            <a:endParaRPr b="0" lang="en-PH" sz="2000" spc="-1" strike="noStrike">
              <a:latin typeface="Montserrat"/>
              <a:ea typeface="Ð¾_x001a_åþ"/>
            </a:endParaRPr>
          </a:p>
          <a:p>
            <a:pPr algn="ctr">
              <a:buNone/>
            </a:pPr>
            <a:endParaRPr b="0" lang="en-PH" sz="2000" spc="-1" strike="noStrike">
              <a:latin typeface="Montserrat"/>
              <a:ea typeface="Ð¾_x001a_åþ"/>
            </a:endParaRPr>
          </a:p>
        </p:txBody>
      </p:sp>
      <p:sp>
        <p:nvSpPr>
          <p:cNvPr id="234" name="Freeform 54"/>
          <p:cNvSpPr/>
          <p:nvPr/>
        </p:nvSpPr>
        <p:spPr>
          <a:xfrm>
            <a:off x="13680" y="-2520"/>
            <a:ext cx="7365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4"/>
            <a:srcRect/>
            <a:stretch/>
          </a:blipFill>
          <a:ln w="0">
            <a:noFill/>
          </a:ln>
        </p:spPr>
        <p:style>
          <a:lnRef idx="0"/>
          <a:fillRef idx="0"/>
          <a:effectRef idx="0"/>
          <a:fontRef idx="minor"/>
        </p:style>
      </p:sp>
      <p:sp>
        <p:nvSpPr>
          <p:cNvPr id="235" name="TextBox 54"/>
          <p:cNvSpPr/>
          <p:nvPr/>
        </p:nvSpPr>
        <p:spPr>
          <a:xfrm>
            <a:off x="540000" y="262800"/>
            <a:ext cx="629964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Quadrilaterals and Parallelograms</a:t>
            </a:r>
            <a:endParaRPr b="0" lang="en-PH" sz="3000" spc="-1" strike="noStrike">
              <a:latin typeface="Arial"/>
            </a:endParaRPr>
          </a:p>
        </p:txBody>
      </p:sp>
    </p:spTree>
  </p:cSld>
  <p:transition>
    <p:fade/>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Freeform 2"/>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237" name="Group 3"/>
          <p:cNvGrpSpPr/>
          <p:nvPr/>
        </p:nvGrpSpPr>
        <p:grpSpPr>
          <a:xfrm>
            <a:off x="16303320" y="0"/>
            <a:ext cx="1441440" cy="1441440"/>
            <a:chOff x="16303320" y="0"/>
            <a:chExt cx="1441440" cy="1441440"/>
          </a:xfrm>
        </p:grpSpPr>
        <p:sp>
          <p:nvSpPr>
            <p:cNvPr id="238" name="Freeform 4"/>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239" name="Freeform 5"/>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240" name="TextBox 7"/>
          <p:cNvSpPr/>
          <p:nvPr/>
        </p:nvSpPr>
        <p:spPr>
          <a:xfrm>
            <a:off x="368280" y="291240"/>
            <a:ext cx="1504080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a:t>
            </a:r>
            <a:endParaRPr b="0" lang="en-PH" sz="3000" spc="-1" strike="noStrike">
              <a:latin typeface="Arial"/>
            </a:endParaRPr>
          </a:p>
        </p:txBody>
      </p:sp>
      <p:sp>
        <p:nvSpPr>
          <p:cNvPr id="241" name="TextBox 8"/>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242" name="TextBox 9"/>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243" name="TextBox 2"/>
          <p:cNvSpPr/>
          <p:nvPr/>
        </p:nvSpPr>
        <p:spPr>
          <a:xfrm>
            <a:off x="618480" y="982440"/>
            <a:ext cx="15040800" cy="2134800"/>
          </a:xfrm>
          <a:prstGeom prst="rect">
            <a:avLst/>
          </a:prstGeom>
          <a:noFill/>
          <a:ln w="0">
            <a:noFill/>
          </a:ln>
        </p:spPr>
        <p:style>
          <a:lnRef idx="0"/>
          <a:fillRef idx="0"/>
          <a:effectRef idx="0"/>
          <a:fontRef idx="minor"/>
        </p:style>
        <p:txBody>
          <a:bodyPr lIns="0" rIns="0" tIns="0" bIns="0" anchor="t">
            <a:spAutoFit/>
          </a:bodyPr>
          <a:p>
            <a:r>
              <a:rPr b="0" lang="en-US" sz="2000" spc="-1" strike="noStrike">
                <a:solidFill>
                  <a:srgbClr val="000000"/>
                </a:solidFill>
                <a:latin typeface="Montserrat"/>
                <a:ea typeface="DejaVu Sans"/>
              </a:rPr>
              <a:t>Consider that </a:t>
            </a:r>
            <a:r>
              <a:rPr b="0" lang="en-US" sz="2000" spc="-1" strike="noStrike">
                <a:solidFill>
                  <a:srgbClr val="000000"/>
                </a:solidFill>
                <a:latin typeface="Montserrat"/>
                <a:ea typeface="Montserrat"/>
              </a:rPr>
              <a:t>□</a:t>
            </a:r>
            <a:r>
              <a:rPr b="0" lang="en-US" sz="2000" spc="-1" strike="noStrike">
                <a:solidFill>
                  <a:srgbClr val="000000"/>
                </a:solidFill>
                <a:latin typeface="Montserrat"/>
                <a:ea typeface="DejaVu Sans"/>
              </a:rPr>
              <a:t>BEST is a parallelogram. Based on the figure, answer the following questions. </a:t>
            </a:r>
            <a:endParaRPr b="0" lang="en-PH" sz="2000" spc="-1" strike="noStrike">
              <a:latin typeface="Montserrat"/>
              <a:ea typeface="Ð¾_x001a_åþ"/>
            </a:endParaRPr>
          </a:p>
          <a:p>
            <a:endParaRPr b="0" lang="en-PH" sz="2000" spc="-1" strike="noStrike">
              <a:latin typeface="Montserrat"/>
              <a:ea typeface="Ð¾_x001a_åþ"/>
            </a:endParaRPr>
          </a:p>
          <a:p>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a.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Identify the opposite sides that are congruent.</a:t>
            </a:r>
            <a:endParaRPr b="0" lang="en-PH" sz="2000" spc="-1" strike="noStrike">
              <a:latin typeface="Montserrat"/>
              <a:ea typeface="Ð¾_x001a_åþ"/>
            </a:endParaRPr>
          </a:p>
          <a:p>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b.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Identify the opposite angles that are congruent.</a:t>
            </a:r>
            <a:endParaRPr b="0" lang="en-PH" sz="2000" spc="-1" strike="noStrike">
              <a:latin typeface="Montserrat"/>
              <a:ea typeface="Ð¾_x001a_åþ"/>
            </a:endParaRPr>
          </a:p>
          <a:p>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c.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What are the consecutive angles that are supplementary?</a:t>
            </a:r>
            <a:endParaRPr b="0" lang="en-PH" sz="2000" spc="-1" strike="noStrike">
              <a:latin typeface="Montserrat"/>
              <a:ea typeface="Ð¾_x001a_åþ"/>
            </a:endParaRPr>
          </a:p>
          <a:p>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d.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If the diagonals bisect each other, then ___________.</a:t>
            </a:r>
            <a:endParaRPr b="0" lang="en-PH" sz="2000" spc="-1" strike="noStrike">
              <a:latin typeface="Montserrat"/>
              <a:ea typeface="Ð¾_x001a_åþ"/>
            </a:endParaRPr>
          </a:p>
          <a:p>
            <a:r>
              <a:rPr b="0" lang="en-US" sz="2000" spc="-1" strike="noStrike">
                <a:solidFill>
                  <a:srgbClr val="000000"/>
                </a:solidFill>
                <a:latin typeface="Montserrat"/>
                <a:ea typeface="Ð¾_x001a_åþ"/>
              </a:rPr>
              <a:t>	</a:t>
            </a:r>
            <a:r>
              <a:rPr b="0" lang="en-US" sz="2000" spc="-1" strike="noStrike">
                <a:solidFill>
                  <a:srgbClr val="000000"/>
                </a:solidFill>
                <a:latin typeface="Montserrat"/>
                <a:ea typeface="Ð¾_x001a_åþ"/>
              </a:rPr>
              <a:t>e. </a:t>
            </a:r>
            <a:r>
              <a:rPr b="0" lang="en-US" sz="2000" spc="-1" strike="noStrike">
                <a:solidFill>
                  <a:srgbClr val="000000"/>
                </a:solidFill>
                <a:latin typeface="Montserrat"/>
                <a:ea typeface="Ð¾_x001a_åþ"/>
              </a:rPr>
              <a:t>	</a:t>
            </a:r>
            <a:r>
              <a:rPr b="0" lang="en-US" sz="2000" spc="-1" strike="noStrike">
                <a:solidFill>
                  <a:srgbClr val="000000"/>
                </a:solidFill>
                <a:latin typeface="Montserrat"/>
                <a:ea typeface="Ð¾_x001a_åþ"/>
              </a:rPr>
              <a:t>What are the congruent triangles that were divided by the diagonals </a:t>
            </a:r>
            <a:r>
              <a:rPr b="0" lang="en-US" sz="2000" spc="-1" strike="noStrike">
                <a:solidFill>
                  <a:srgbClr val="000000"/>
                </a:solidFill>
                <a:latin typeface="Montserrat"/>
                <a:ea typeface="Ð¾_x001a_åþ"/>
              </a:rPr>
              <a:t>BS</a:t>
            </a:r>
            <a:r>
              <a:rPr b="0" lang="en-US" sz="2000" spc="-1" strike="noStrike">
                <a:solidFill>
                  <a:srgbClr val="000000"/>
                </a:solidFill>
                <a:latin typeface="Montserrat"/>
                <a:ea typeface="Ð¾_x001a_åþ"/>
              </a:rPr>
              <a:t> and </a:t>
            </a:r>
            <a:r>
              <a:rPr b="0" lang="en-US" sz="2000" spc="-1" strike="noStrike">
                <a:solidFill>
                  <a:srgbClr val="000000"/>
                </a:solidFill>
                <a:latin typeface="Montserrat"/>
                <a:ea typeface="Ð¾åþ"/>
              </a:rPr>
              <a:t>ET</a:t>
            </a:r>
            <a:r>
              <a:rPr b="0" lang="en-US" sz="2000" spc="-1" strike="noStrike">
                <a:solidFill>
                  <a:srgbClr val="000000"/>
                </a:solidFill>
                <a:latin typeface="Montserrat"/>
                <a:ea typeface="Ð¾_x001a_åþ"/>
              </a:rPr>
              <a:t>?</a:t>
            </a:r>
            <a:endParaRPr b="0" lang="en-PH" sz="2000" spc="-1" strike="noStrike">
              <a:latin typeface="Montserrat"/>
              <a:ea typeface="Ð¾_x001a_åþ"/>
            </a:endParaRPr>
          </a:p>
        </p:txBody>
      </p:sp>
      <p:pic>
        <p:nvPicPr>
          <p:cNvPr id="244" name="" descr=""/>
          <p:cNvPicPr/>
          <p:nvPr/>
        </p:nvPicPr>
        <p:blipFill>
          <a:blip r:embed="rId3"/>
          <a:stretch/>
        </p:blipFill>
        <p:spPr>
          <a:xfrm>
            <a:off x="7164000" y="3096000"/>
            <a:ext cx="3960000" cy="3161520"/>
          </a:xfrm>
          <a:prstGeom prst="rect">
            <a:avLst/>
          </a:prstGeom>
          <a:ln w="0">
            <a:noFill/>
          </a:ln>
        </p:spPr>
      </p:pic>
    </p:spTree>
  </p:cSld>
  <p:transition>
    <p:fade/>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Freeform 55"/>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246" name="Group 15"/>
          <p:cNvGrpSpPr/>
          <p:nvPr/>
        </p:nvGrpSpPr>
        <p:grpSpPr>
          <a:xfrm>
            <a:off x="16303320" y="0"/>
            <a:ext cx="1441440" cy="1441440"/>
            <a:chOff x="16303320" y="0"/>
            <a:chExt cx="1441440" cy="1441440"/>
          </a:xfrm>
        </p:grpSpPr>
        <p:sp>
          <p:nvSpPr>
            <p:cNvPr id="247" name="Freeform 56"/>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248" name="Freeform 57"/>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249" name="TextBox 55"/>
          <p:cNvSpPr/>
          <p:nvPr/>
        </p:nvSpPr>
        <p:spPr>
          <a:xfrm>
            <a:off x="368280" y="291240"/>
            <a:ext cx="1504080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a:t>
            </a:r>
            <a:endParaRPr b="0" lang="en-PH" sz="3000" spc="-1" strike="noStrike">
              <a:latin typeface="Arial"/>
            </a:endParaRPr>
          </a:p>
        </p:txBody>
      </p:sp>
      <p:sp>
        <p:nvSpPr>
          <p:cNvPr id="250" name="TextBox 56"/>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251" name="TextBox 57"/>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252" name="TextBox 58"/>
          <p:cNvSpPr/>
          <p:nvPr/>
        </p:nvSpPr>
        <p:spPr>
          <a:xfrm>
            <a:off x="618480" y="982440"/>
            <a:ext cx="15040800" cy="2134800"/>
          </a:xfrm>
          <a:prstGeom prst="rect">
            <a:avLst/>
          </a:prstGeom>
          <a:noFill/>
          <a:ln w="0">
            <a:noFill/>
          </a:ln>
        </p:spPr>
        <p:style>
          <a:lnRef idx="0"/>
          <a:fillRef idx="0"/>
          <a:effectRef idx="0"/>
          <a:fontRef idx="minor"/>
        </p:style>
        <p:txBody>
          <a:bodyPr lIns="0" rIns="0" tIns="0" bIns="0" anchor="t">
            <a:spAutoFit/>
          </a:bodyPr>
          <a:p>
            <a:r>
              <a:rPr b="0" lang="en-US" sz="2000" spc="-1" strike="noStrike">
                <a:solidFill>
                  <a:srgbClr val="000000"/>
                </a:solidFill>
                <a:latin typeface="Montserrat"/>
                <a:ea typeface="DejaVu Sans"/>
              </a:rPr>
              <a:t>Consider that </a:t>
            </a:r>
            <a:r>
              <a:rPr b="0" lang="en-US" sz="2000" spc="-1" strike="noStrike">
                <a:solidFill>
                  <a:srgbClr val="000000"/>
                </a:solidFill>
                <a:latin typeface="Montserrat"/>
                <a:ea typeface="Montserrat"/>
              </a:rPr>
              <a:t>□</a:t>
            </a:r>
            <a:r>
              <a:rPr b="0" lang="en-US" sz="2000" spc="-1" strike="noStrike">
                <a:solidFill>
                  <a:srgbClr val="000000"/>
                </a:solidFill>
                <a:latin typeface="Montserrat"/>
                <a:ea typeface="DejaVu Sans"/>
              </a:rPr>
              <a:t>BEST is a parallelogram. Based on the figure, answer the following questions. </a:t>
            </a:r>
            <a:endParaRPr b="0" lang="en-PH" sz="2000" spc="-1" strike="noStrike">
              <a:latin typeface="Montserrat"/>
              <a:ea typeface="Ð¾_x001a_åþ"/>
            </a:endParaRPr>
          </a:p>
          <a:p>
            <a:endParaRPr b="0" lang="en-PH" sz="2000" spc="-1" strike="noStrike">
              <a:latin typeface="Montserrat"/>
              <a:ea typeface="Ð¾_x001a_åþ"/>
            </a:endParaRPr>
          </a:p>
          <a:p>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a.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Identify the opposite sides that are congruent.</a:t>
            </a:r>
            <a:endParaRPr b="0" lang="en-PH" sz="2000" spc="-1" strike="noStrike">
              <a:latin typeface="Montserrat"/>
              <a:ea typeface="Ð¾_x001a_åþ"/>
            </a:endParaRPr>
          </a:p>
          <a:p>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b.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Identify the opposite angles that are congruent.</a:t>
            </a:r>
            <a:endParaRPr b="0" lang="en-PH" sz="2000" spc="-1" strike="noStrike">
              <a:latin typeface="Montserrat"/>
              <a:ea typeface="Ð¾_x001a_åþ"/>
            </a:endParaRPr>
          </a:p>
          <a:p>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c.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What are the consecutive angles that are supplementary?</a:t>
            </a:r>
            <a:endParaRPr b="0" lang="en-PH" sz="2000" spc="-1" strike="noStrike">
              <a:latin typeface="Montserrat"/>
              <a:ea typeface="Ð¾_x001a_åþ"/>
            </a:endParaRPr>
          </a:p>
          <a:p>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d.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If the diagonals bisect each other, then ___________.</a:t>
            </a:r>
            <a:endParaRPr b="0" lang="en-PH" sz="2000" spc="-1" strike="noStrike">
              <a:latin typeface="Montserrat"/>
              <a:ea typeface="Ð¾_x001a_åþ"/>
            </a:endParaRPr>
          </a:p>
          <a:p>
            <a:r>
              <a:rPr b="0" lang="en-US" sz="2000" spc="-1" strike="noStrike">
                <a:solidFill>
                  <a:srgbClr val="000000"/>
                </a:solidFill>
                <a:latin typeface="Montserrat"/>
                <a:ea typeface="Ð¾_x001a_åþ"/>
              </a:rPr>
              <a:t>	</a:t>
            </a:r>
            <a:r>
              <a:rPr b="0" lang="en-US" sz="2000" spc="-1" strike="noStrike">
                <a:solidFill>
                  <a:srgbClr val="000000"/>
                </a:solidFill>
                <a:latin typeface="Montserrat"/>
                <a:ea typeface="Ð¾_x001a_åþ"/>
              </a:rPr>
              <a:t>e. </a:t>
            </a:r>
            <a:r>
              <a:rPr b="0" lang="en-US" sz="2000" spc="-1" strike="noStrike">
                <a:solidFill>
                  <a:srgbClr val="000000"/>
                </a:solidFill>
                <a:latin typeface="Montserrat"/>
                <a:ea typeface="Ð¾_x001a_åþ"/>
              </a:rPr>
              <a:t>	</a:t>
            </a:r>
            <a:r>
              <a:rPr b="0" lang="en-US" sz="2000" spc="-1" strike="noStrike">
                <a:solidFill>
                  <a:srgbClr val="000000"/>
                </a:solidFill>
                <a:latin typeface="Montserrat"/>
                <a:ea typeface="Ð¾_x001a_åþ"/>
              </a:rPr>
              <a:t>What are the congruent triangles that were divided by the diagonals </a:t>
            </a:r>
            <a:r>
              <a:rPr b="0" lang="en-US" sz="2000" spc="-1" strike="noStrike">
                <a:solidFill>
                  <a:srgbClr val="000000"/>
                </a:solidFill>
                <a:latin typeface="Montserrat"/>
                <a:ea typeface="Ð¾_x001a_åþ"/>
              </a:rPr>
              <a:t>BS</a:t>
            </a:r>
            <a:r>
              <a:rPr b="0" lang="en-US" sz="2000" spc="-1" strike="noStrike">
                <a:solidFill>
                  <a:srgbClr val="000000"/>
                </a:solidFill>
                <a:latin typeface="Montserrat"/>
                <a:ea typeface="Ð¾_x001a_åþ"/>
              </a:rPr>
              <a:t> and </a:t>
            </a:r>
            <a:r>
              <a:rPr b="0" lang="en-US" sz="2000" spc="-1" strike="noStrike">
                <a:solidFill>
                  <a:srgbClr val="000000"/>
                </a:solidFill>
                <a:latin typeface="Montserrat"/>
                <a:ea typeface="Ð¾åþ"/>
              </a:rPr>
              <a:t>ET</a:t>
            </a:r>
            <a:r>
              <a:rPr b="0" lang="en-US" sz="2000" spc="-1" strike="noStrike">
                <a:solidFill>
                  <a:srgbClr val="000000"/>
                </a:solidFill>
                <a:latin typeface="Montserrat"/>
                <a:ea typeface="Ð¾_x001a_åþ"/>
              </a:rPr>
              <a:t>?</a:t>
            </a:r>
            <a:endParaRPr b="0" lang="en-PH" sz="2000" spc="-1" strike="noStrike">
              <a:latin typeface="Montserrat"/>
              <a:ea typeface="Ð¾_x001a_åþ"/>
            </a:endParaRPr>
          </a:p>
        </p:txBody>
      </p:sp>
      <p:pic>
        <p:nvPicPr>
          <p:cNvPr id="253" name="" descr=""/>
          <p:cNvPicPr/>
          <p:nvPr/>
        </p:nvPicPr>
        <p:blipFill>
          <a:blip r:embed="rId3"/>
          <a:stretch/>
        </p:blipFill>
        <p:spPr>
          <a:xfrm>
            <a:off x="7164000" y="3096000"/>
            <a:ext cx="3960000" cy="3161520"/>
          </a:xfrm>
          <a:prstGeom prst="rect">
            <a:avLst/>
          </a:prstGeom>
          <a:ln w="0">
            <a:noFill/>
          </a:ln>
        </p:spPr>
      </p:pic>
      <p:sp>
        <p:nvSpPr>
          <p:cNvPr id="254" name=""/>
          <p:cNvSpPr txBox="1"/>
          <p:nvPr/>
        </p:nvSpPr>
        <p:spPr>
          <a:xfrm>
            <a:off x="1893600" y="6480000"/>
            <a:ext cx="14500800" cy="1980000"/>
          </a:xfrm>
          <a:prstGeom prst="rect">
            <a:avLst/>
          </a:prstGeom>
          <a:noFill/>
          <a:ln w="0">
            <a:noFill/>
          </a:ln>
        </p:spPr>
        <p:txBody>
          <a:bodyPr lIns="90000" rIns="90000" tIns="45000" bIns="45000" anchor="t">
            <a:noAutofit/>
          </a:bodyPr>
          <a:p>
            <a:pPr algn="ctr">
              <a:buNone/>
            </a:pPr>
            <a:r>
              <a:rPr b="1" lang="en-PH" sz="2000" spc="-1" strike="noStrike">
                <a:latin typeface="Montserrat"/>
                <a:ea typeface="Ð¾_x001a_åþ"/>
              </a:rPr>
              <a:t>ANSWERS</a:t>
            </a:r>
            <a:endParaRPr b="0" lang="en-PH" sz="2000" spc="-1" strike="noStrike">
              <a:latin typeface="Montserrat"/>
              <a:ea typeface="Ð¾_x001a_åþ"/>
            </a:endParaRPr>
          </a:p>
          <a:p>
            <a:pPr>
              <a:lnSpc>
                <a:spcPct val="100000"/>
              </a:lnSpc>
              <a:buNone/>
            </a:pPr>
            <a:r>
              <a:rPr b="0" lang="en-PH" sz="2000" spc="-1" strike="noStrike">
                <a:latin typeface="Montserrat"/>
                <a:ea typeface="Ð¾_x001a_åþ"/>
              </a:rPr>
              <a:t>a. </a:t>
            </a:r>
            <a:r>
              <a:rPr b="0" lang="en-PH" sz="2000" spc="-1" strike="noStrike">
                <a:latin typeface="Montserrat"/>
                <a:ea typeface="Ð¾_x001a_åþ"/>
              </a:rPr>
              <a:t>	</a:t>
            </a:r>
            <a:r>
              <a:rPr b="0" lang="en-PH" sz="2000" spc="-1" strike="noStrike">
                <a:latin typeface="Montserrat"/>
                <a:ea typeface="Ð¾_x001a_åþ"/>
              </a:rPr>
              <a:t>BE</a:t>
            </a:r>
            <a:r>
              <a:rPr b="0" lang="en-PH" sz="2000" spc="-1" strike="noStrike">
                <a:latin typeface="Montserrat"/>
                <a:ea typeface="Ð¾_x001a_åþ"/>
              </a:rPr>
              <a:t> ≅ </a:t>
            </a:r>
            <a:r>
              <a:rPr b="0" lang="en-PH" sz="2000" spc="-1" strike="noStrike">
                <a:latin typeface="Montserrat"/>
                <a:ea typeface="Ð¾_x001a_åþ"/>
              </a:rPr>
              <a:t>TS</a:t>
            </a:r>
            <a:r>
              <a:rPr b="0" lang="en-PH" sz="2000" spc="-1" strike="noStrike">
                <a:latin typeface="Montserrat"/>
                <a:ea typeface="Ð¾_x001a_åþ"/>
              </a:rPr>
              <a:t>, </a:t>
            </a:r>
            <a:r>
              <a:rPr b="0" lang="en-PH" sz="2000" spc="-1" strike="noStrike">
                <a:latin typeface="Montserrat"/>
                <a:ea typeface="Ð¾_x001a_åþ"/>
              </a:rPr>
              <a:t>BT</a:t>
            </a:r>
            <a:r>
              <a:rPr b="0" lang="en-PH" sz="2000" spc="-1" strike="noStrike">
                <a:latin typeface="Montserrat"/>
                <a:ea typeface="Ð¾_x001a_åþ"/>
              </a:rPr>
              <a:t> ≅ </a:t>
            </a:r>
            <a:r>
              <a:rPr b="0" lang="en-PH" sz="2000" spc="-1" strike="noStrike">
                <a:latin typeface="Montserrat"/>
                <a:ea typeface="Ð¾åþ"/>
              </a:rPr>
              <a:t>ES</a:t>
            </a:r>
            <a:endParaRPr b="0" lang="en-PH" sz="2000" spc="-1" strike="noStrike">
              <a:latin typeface="Montserrat"/>
              <a:ea typeface="Ð¾_x001a_åþ"/>
            </a:endParaRPr>
          </a:p>
          <a:p>
            <a:r>
              <a:rPr b="0" lang="en-PH" sz="2000" spc="-1" strike="noStrike">
                <a:latin typeface="Montserrat"/>
                <a:ea typeface="Ð¾_x001a_åþ"/>
              </a:rPr>
              <a:t>b. </a:t>
            </a:r>
            <a:r>
              <a:rPr b="0" lang="en-PH" sz="2000" spc="-1" strike="noStrike">
                <a:latin typeface="Montserrat"/>
                <a:ea typeface="Ð¾_x001a_åþ"/>
              </a:rPr>
              <a:t>	</a:t>
            </a:r>
            <a:r>
              <a:rPr b="0" lang="en-PH" sz="2000" spc="-1" strike="noStrike">
                <a:latin typeface="Montserrat"/>
                <a:ea typeface="Ð¾_x001a_åþ"/>
              </a:rPr>
              <a:t>∠</a:t>
            </a:r>
            <a:r>
              <a:rPr b="0" lang="en-PH" sz="2000" spc="-1" strike="noStrike">
                <a:latin typeface="Montserrat"/>
                <a:ea typeface=""/>
              </a:rPr>
              <a:t>B </a:t>
            </a:r>
            <a:r>
              <a:rPr b="0" lang="en-PH" sz="2000" spc="-1" strike="noStrike">
                <a:latin typeface="Montserrat"/>
                <a:ea typeface="Ð¾_x001a_åþ"/>
              </a:rPr>
              <a:t>≅ ∠S, ∠E ≅ ∠T</a:t>
            </a:r>
            <a:endParaRPr b="0" lang="en-PH" sz="2000" spc="-1" strike="noStrike">
              <a:latin typeface="Montserrat"/>
              <a:ea typeface="Ð¾_x001a_åþ"/>
            </a:endParaRPr>
          </a:p>
          <a:p>
            <a:r>
              <a:rPr b="0" lang="en-PH" sz="2000" spc="-1" strike="noStrike">
                <a:latin typeface="Montserrat"/>
                <a:ea typeface="Ð¾_x001a_åþ"/>
              </a:rPr>
              <a:t>c. </a:t>
            </a:r>
            <a:r>
              <a:rPr b="0" lang="en-PH" sz="2000" spc="-1" strike="noStrike">
                <a:latin typeface="Montserrat"/>
                <a:ea typeface="Ð¾_x001a_åþ"/>
              </a:rPr>
              <a:t>	</a:t>
            </a:r>
            <a:r>
              <a:rPr b="0" lang="en-PH" sz="2000" spc="-1" strike="noStrike">
                <a:latin typeface="Montserrat"/>
                <a:ea typeface="Ð¾_x001a_åþ"/>
              </a:rPr>
              <a:t>∠</a:t>
            </a:r>
            <a:r>
              <a:rPr b="0" lang="en-PH" sz="2000" spc="-1" strike="noStrike">
                <a:latin typeface="Montserrat"/>
                <a:ea typeface=""/>
              </a:rPr>
              <a:t>B and </a:t>
            </a:r>
            <a:r>
              <a:rPr b="0" lang="en-PH" sz="2000" spc="-1" strike="noStrike">
                <a:latin typeface="Montserrat"/>
                <a:ea typeface="Ð¾_x001a_åþ"/>
              </a:rPr>
              <a:t>∠E, ∠E and ∠S, ∠S and ∠T, ∠T and ∠</a:t>
            </a:r>
            <a:r>
              <a:rPr b="0" lang="en-PH" sz="2000" spc="-1" strike="noStrike">
                <a:latin typeface="Montserrat"/>
                <a:ea typeface=""/>
              </a:rPr>
              <a:t>B</a:t>
            </a:r>
            <a:endParaRPr b="0" lang="en-PH" sz="2000" spc="-1" strike="noStrike">
              <a:latin typeface="Montserrat"/>
              <a:ea typeface="Ð¾_x001a_åþ"/>
            </a:endParaRPr>
          </a:p>
          <a:p>
            <a:pPr>
              <a:lnSpc>
                <a:spcPct val="100000"/>
              </a:lnSpc>
              <a:buNone/>
            </a:pPr>
            <a:r>
              <a:rPr b="0" lang="en-PH" sz="2000" spc="-1" strike="noStrike">
                <a:latin typeface="Montserrat"/>
                <a:ea typeface="Ð¾_x001a_åþ"/>
              </a:rPr>
              <a:t>d. </a:t>
            </a:r>
            <a:r>
              <a:rPr b="0" lang="en-PH" sz="2000" spc="-1" strike="noStrike">
                <a:latin typeface="Montserrat"/>
                <a:ea typeface="Ð¾_x001a_åþ"/>
              </a:rPr>
              <a:t>	</a:t>
            </a:r>
            <a:r>
              <a:rPr b="0" lang="en-PH" sz="2000" spc="-1" strike="noStrike">
                <a:latin typeface="Montserrat"/>
                <a:ea typeface="Ð¾_x001a_åþ"/>
              </a:rPr>
              <a:t>EY</a:t>
            </a:r>
            <a:r>
              <a:rPr b="0" lang="en-PH" sz="2000" spc="-1" strike="noStrike">
                <a:latin typeface="Montserrat"/>
                <a:ea typeface="Ð¾_x001a_åþ"/>
              </a:rPr>
              <a:t> ≅ </a:t>
            </a:r>
            <a:r>
              <a:rPr b="0" lang="en-PH" sz="2000" spc="-1" strike="noStrike">
                <a:latin typeface="Montserrat"/>
                <a:ea typeface="Ð¾_x001a_åþ"/>
              </a:rPr>
              <a:t>YT</a:t>
            </a:r>
            <a:r>
              <a:rPr b="0" lang="en-PH" sz="2000" spc="-1" strike="noStrike">
                <a:latin typeface="Montserrat"/>
                <a:ea typeface="Ð¾_x001a_åþ"/>
              </a:rPr>
              <a:t>, </a:t>
            </a:r>
            <a:r>
              <a:rPr b="0" lang="en-PH" sz="2000" spc="-1" strike="noStrike">
                <a:latin typeface="Montserrat"/>
                <a:ea typeface="Ð¾_x001a_åþ"/>
              </a:rPr>
              <a:t>BY</a:t>
            </a:r>
            <a:r>
              <a:rPr b="0" lang="en-PH" sz="2000" spc="-1" strike="noStrike">
                <a:latin typeface="Montserrat"/>
                <a:ea typeface="Ð¾_x001a_åþ"/>
              </a:rPr>
              <a:t> ≅ </a:t>
            </a:r>
            <a:r>
              <a:rPr b="0" lang="en-PH" sz="2000" spc="-1" strike="noStrike">
                <a:latin typeface="Montserrat"/>
                <a:ea typeface="Ð¾åþ"/>
              </a:rPr>
              <a:t>YS</a:t>
            </a:r>
            <a:endParaRPr b="0" lang="en-PH" sz="2000" spc="-1" strike="noStrike">
              <a:latin typeface="Montserrat"/>
              <a:ea typeface="Ð¾_x001a_åþ"/>
            </a:endParaRPr>
          </a:p>
          <a:p>
            <a:r>
              <a:rPr b="0" lang="en-PH" sz="2000" spc="-1" strike="noStrike">
                <a:latin typeface="Montserrat"/>
                <a:ea typeface="Ð¾_x001a_åþ"/>
              </a:rPr>
              <a:t>e.  </a:t>
            </a:r>
            <a:r>
              <a:rPr b="0" lang="en-PH" sz="2000" spc="-1" strike="noStrike">
                <a:latin typeface="Montserrat"/>
                <a:ea typeface="Montserrat"/>
              </a:rPr>
              <a:t>Δ</a:t>
            </a:r>
            <a:r>
              <a:rPr b="0" lang="en-PH" sz="2000" spc="-1" strike="noStrike">
                <a:latin typeface="Montserrat"/>
                <a:ea typeface="Ð¾_x001a_åþ"/>
              </a:rPr>
              <a:t>BST ≅ </a:t>
            </a:r>
            <a:r>
              <a:rPr b="0" lang="en-PH" sz="2000" spc="-1" strike="noStrike">
                <a:latin typeface="Montserrat"/>
                <a:ea typeface="Montserrat"/>
              </a:rPr>
              <a:t>Δ</a:t>
            </a:r>
            <a:r>
              <a:rPr b="0" lang="en-PH" sz="2000" spc="-1" strike="noStrike">
                <a:latin typeface="Montserrat"/>
                <a:ea typeface="Ð¾_x001a_åþ"/>
              </a:rPr>
              <a:t>SBT,  </a:t>
            </a:r>
            <a:r>
              <a:rPr b="0" lang="en-PH" sz="2000" spc="-1" strike="noStrike">
                <a:latin typeface="Montserrat"/>
                <a:ea typeface="Montserrat"/>
              </a:rPr>
              <a:t>Δ</a:t>
            </a:r>
            <a:r>
              <a:rPr b="0" lang="en-PH" sz="2000" spc="-1" strike="noStrike">
                <a:latin typeface="Montserrat"/>
                <a:ea typeface="Ð¾_x001a_åþ"/>
              </a:rPr>
              <a:t>EST </a:t>
            </a:r>
            <a:r>
              <a:rPr b="0" lang="en-PH" sz="2000" spc="-1" strike="noStrike">
                <a:latin typeface="Montserrat"/>
                <a:ea typeface="Ð¾åþ"/>
              </a:rPr>
              <a:t>≅ </a:t>
            </a:r>
            <a:r>
              <a:rPr b="0" lang="en-PH" sz="2000" spc="-1" strike="noStrike">
                <a:latin typeface="Montserrat"/>
                <a:ea typeface="Montserrat"/>
              </a:rPr>
              <a:t>Δ</a:t>
            </a:r>
            <a:r>
              <a:rPr b="0" lang="en-PH" sz="2000" spc="-1" strike="noStrike">
                <a:latin typeface="Montserrat"/>
                <a:ea typeface="Ð¾_x001a_åþ"/>
              </a:rPr>
              <a:t>TBE</a:t>
            </a:r>
            <a:endParaRPr b="0" lang="en-PH" sz="2000" spc="-1" strike="noStrike">
              <a:latin typeface="Montserrat"/>
              <a:ea typeface="Ð¾_x001a_åþ"/>
            </a:endParaRPr>
          </a:p>
        </p:txBody>
      </p:sp>
    </p:spTree>
  </p:cSld>
  <p:transition>
    <p:fade/>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Freeform 2"/>
          <p:cNvSpPr/>
          <p:nvPr/>
        </p:nvSpPr>
        <p:spPr>
          <a:xfrm>
            <a:off x="4133880" y="2263320"/>
            <a:ext cx="9910440" cy="5062680"/>
          </a:xfrm>
          <a:custGeom>
            <a:avLst/>
            <a:gdLst/>
            <a:ahLst/>
            <a:rect l="l" t="t" r="r" b="b"/>
            <a:pathLst>
              <a:path w="9912780" h="5065200">
                <a:moveTo>
                  <a:pt x="0" y="0"/>
                </a:moveTo>
                <a:lnTo>
                  <a:pt x="9912780" y="0"/>
                </a:lnTo>
                <a:lnTo>
                  <a:pt x="9912780" y="5065200"/>
                </a:lnTo>
                <a:lnTo>
                  <a:pt x="0" y="5065200"/>
                </a:lnTo>
                <a:lnTo>
                  <a:pt x="0" y="0"/>
                </a:lnTo>
                <a:close/>
              </a:path>
            </a:pathLst>
          </a:custGeom>
          <a:blipFill rotWithShape="0">
            <a:blip r:embed="rId1"/>
            <a:srcRect/>
            <a:stretch/>
          </a:blipFill>
          <a:ln w="0">
            <a:noFill/>
          </a:ln>
        </p:spPr>
        <p:style>
          <a:lnRef idx="0"/>
          <a:fillRef idx="0"/>
          <a:effectRef idx="0"/>
          <a:fontRef idx="minor"/>
        </p:style>
      </p:sp>
    </p:spTree>
  </p:cSld>
  <p:transition>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 descr=""/>
          <p:cNvPicPr/>
          <p:nvPr/>
        </p:nvPicPr>
        <p:blipFill>
          <a:blip r:embed="rId1"/>
          <a:stretch/>
        </p:blipFill>
        <p:spPr>
          <a:xfrm>
            <a:off x="222120" y="4338720"/>
            <a:ext cx="3701520" cy="2585520"/>
          </a:xfrm>
          <a:prstGeom prst="rect">
            <a:avLst/>
          </a:prstGeom>
          <a:ln w="0">
            <a:noFill/>
          </a:ln>
        </p:spPr>
      </p:pic>
      <p:sp>
        <p:nvSpPr>
          <p:cNvPr id="85" name="Freeform 2"/>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86" name="Group 3"/>
          <p:cNvGrpSpPr/>
          <p:nvPr/>
        </p:nvGrpSpPr>
        <p:grpSpPr>
          <a:xfrm>
            <a:off x="16303320" y="0"/>
            <a:ext cx="1441440" cy="1441440"/>
            <a:chOff x="16303320" y="0"/>
            <a:chExt cx="1441440" cy="1441440"/>
          </a:xfrm>
        </p:grpSpPr>
        <p:sp>
          <p:nvSpPr>
            <p:cNvPr id="87" name="Freeform 4"/>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88" name="Freeform 5"/>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89" name="TextBox 6"/>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90" name="TextBox 7"/>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91" name="TextBox 8"/>
          <p:cNvSpPr/>
          <p:nvPr/>
        </p:nvSpPr>
        <p:spPr>
          <a:xfrm>
            <a:off x="363600" y="1604880"/>
            <a:ext cx="17560800" cy="7622640"/>
          </a:xfrm>
          <a:prstGeom prst="rect">
            <a:avLst/>
          </a:prstGeom>
          <a:noFill/>
          <a:ln w="0">
            <a:noFill/>
          </a:ln>
        </p:spPr>
        <p:style>
          <a:lnRef idx="0"/>
          <a:fillRef idx="0"/>
          <a:effectRef idx="0"/>
          <a:fontRef idx="minor"/>
        </p:style>
        <p:txBody>
          <a:bodyPr lIns="0" rIns="0" tIns="0" bIns="0" anchor="t">
            <a:spAutoFit/>
          </a:bodyPr>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By definition, a quadrilateral is a parallelogram if it has two pairs of parallel sides. Also, quadrilateral is parallelogram if its diagonals bisect each other, if both pairs of opposite angles are congruent, and if one angle is supplementary to both of its consecutive angles.</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The following are properties of a parallelogram</a:t>
            </a:r>
            <a:endParaRPr b="0" lang="en-PH" sz="2000" spc="-1" strike="noStrike">
              <a:latin typeface="Arial"/>
            </a:endParaRPr>
          </a:p>
          <a:p>
            <a:pPr algn="ctr">
              <a:lnSpc>
                <a:spcPct val="100000"/>
              </a:lnSpc>
              <a:buNone/>
            </a:pPr>
            <a:r>
              <a:rPr b="1" lang="en-US" sz="2000" spc="-1" strike="noStrike">
                <a:solidFill>
                  <a:srgbClr val="000000"/>
                </a:solidFill>
                <a:latin typeface="Montserrat"/>
                <a:ea typeface="Ð¾¹îþ"/>
              </a:rPr>
              <a:t>Theorem</a:t>
            </a: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nSpc>
                <a:spcPct val="100000"/>
              </a:lnSpc>
              <a:buNone/>
            </a:pPr>
            <a:r>
              <a:rPr b="1" lang="en-US" sz="2000" spc="-1" strike="noStrike">
                <a:solidFill>
                  <a:srgbClr val="000000"/>
                </a:solidFill>
                <a:latin typeface="Arial"/>
                <a:ea typeface="DejaVu Sans"/>
              </a:rPr>
              <a:t>	</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US" sz="2000" spc="-1" strike="noStrike">
                <a:solidFill>
                  <a:srgbClr val="000000"/>
                </a:solidFill>
                <a:latin typeface="Arial"/>
                <a:ea typeface="DejaVu Sans"/>
              </a:rPr>
              <a:t>	</a:t>
            </a:r>
            <a:r>
              <a:rPr b="1" lang="en-US" sz="2000" spc="-1" strike="noStrike">
                <a:solidFill>
                  <a:srgbClr val="000000"/>
                </a:solidFill>
                <a:latin typeface="Arial"/>
                <a:ea typeface="DejaVu Sans"/>
              </a:rPr>
              <a:t>	</a:t>
            </a:r>
            <a:r>
              <a:rPr b="1" lang="en-US" sz="2000" spc="-1" strike="noStrike">
                <a:solidFill>
                  <a:srgbClr val="000000"/>
                </a:solidFill>
                <a:latin typeface="Arial"/>
                <a:ea typeface="DejaVu Sans"/>
              </a:rPr>
              <a:t>	</a:t>
            </a:r>
            <a:r>
              <a:rPr b="1" lang="en-US" sz="2000" spc="-1" strike="noStrike">
                <a:solidFill>
                  <a:srgbClr val="000000"/>
                </a:solidFill>
                <a:latin typeface="Arial"/>
                <a:ea typeface="DejaVu Sans"/>
              </a:rPr>
              <a:t>	</a:t>
            </a:r>
            <a:r>
              <a:rPr b="1" lang="en-US" sz="2000" spc="-1" strike="noStrike">
                <a:solidFill>
                  <a:srgbClr val="000000"/>
                </a:solidFill>
                <a:latin typeface="Arial"/>
                <a:ea typeface="DejaVu Sans"/>
              </a:rPr>
              <a:t>	</a:t>
            </a:r>
            <a:r>
              <a:rPr b="1" lang="en-US" sz="2000" spc="-1" strike="noStrike">
                <a:solidFill>
                  <a:srgbClr val="000000"/>
                </a:solidFill>
                <a:latin typeface="Arial"/>
                <a:ea typeface="DejaVu Sans"/>
              </a:rPr>
              <a:t>	</a:t>
            </a:r>
            <a:r>
              <a:rPr b="1" lang="en-US" sz="2000" spc="-1" strike="noStrike">
                <a:solidFill>
                  <a:srgbClr val="000000"/>
                </a:solidFill>
                <a:latin typeface="Arial"/>
                <a:ea typeface="DejaVu Sans"/>
              </a:rPr>
              <a:t>	</a:t>
            </a:r>
            <a:r>
              <a:rPr b="1" lang="en-US" sz="2000" spc="-1" strike="noStrike">
                <a:solidFill>
                  <a:srgbClr val="000000"/>
                </a:solidFill>
                <a:latin typeface="Arial"/>
                <a:ea typeface="DejaVu Sans"/>
              </a:rPr>
              <a:t>Given:</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Ð¾¹îþ"/>
                <a:ea typeface="Ð¾¹îþ"/>
              </a:rPr>
              <a:t>If ABCD is a parallelogram, </a:t>
            </a:r>
            <a:r>
              <a:rPr b="0" lang="en-US" sz="2000" spc="-1" strike="noStrike">
                <a:solidFill>
                  <a:srgbClr val="000000"/>
                </a:solidFill>
                <a:latin typeface="Arial"/>
                <a:ea typeface="DejaVu Sans"/>
              </a:rPr>
              <a:t>AC </a:t>
            </a:r>
            <a:r>
              <a:rPr b="0" lang="en-US" sz="2000" spc="-1" strike="noStrike">
                <a:solidFill>
                  <a:srgbClr val="000000"/>
                </a:solidFill>
                <a:latin typeface="Ð¾¹îþ"/>
                <a:ea typeface="Ð¾¹îþ"/>
              </a:rPr>
              <a:t>is a diagonal.</a:t>
            </a:r>
            <a:endParaRPr b="0" lang="en-PH" sz="2000" spc="-1" strike="noStrike">
              <a:latin typeface="Arial"/>
            </a:endParaRPr>
          </a:p>
          <a:p>
            <a:pPr>
              <a:lnSpc>
                <a:spcPct val="100000"/>
              </a:lnSpc>
              <a:buNone/>
            </a:pPr>
            <a:r>
              <a:rPr b="1" lang="en-US" sz="2000" spc="-1" strike="noStrike">
                <a:solidFill>
                  <a:srgbClr val="000000"/>
                </a:solidFill>
                <a:latin typeface="Arial"/>
                <a:ea typeface="DejaVu Sans"/>
              </a:rPr>
              <a:t>	</a:t>
            </a:r>
            <a:r>
              <a:rPr b="1" lang="en-US" sz="2000" spc="-1" strike="noStrike">
                <a:solidFill>
                  <a:srgbClr val="000000"/>
                </a:solidFill>
                <a:latin typeface="Arial"/>
                <a:ea typeface="DejaVu Sans"/>
              </a:rPr>
              <a:t>	</a:t>
            </a:r>
            <a:r>
              <a:rPr b="1" lang="en-US" sz="2000" spc="-1" strike="noStrike">
                <a:solidFill>
                  <a:srgbClr val="000000"/>
                </a:solidFill>
                <a:latin typeface="Arial"/>
                <a:ea typeface="DejaVu Sans"/>
              </a:rPr>
              <a:t>	</a:t>
            </a:r>
            <a:r>
              <a:rPr b="1" lang="en-US" sz="2000" spc="-1" strike="noStrike">
                <a:solidFill>
                  <a:srgbClr val="000000"/>
                </a:solidFill>
                <a:latin typeface="Arial"/>
                <a:ea typeface="DejaVu Sans"/>
              </a:rPr>
              <a:t>	</a:t>
            </a:r>
            <a:r>
              <a:rPr b="1" lang="en-US" sz="2000" spc="-1" strike="noStrike">
                <a:solidFill>
                  <a:srgbClr val="000000"/>
                </a:solidFill>
                <a:latin typeface="Arial"/>
                <a:ea typeface="DejaVu Sans"/>
              </a:rPr>
              <a:t>	</a:t>
            </a:r>
            <a:r>
              <a:rPr b="1" lang="en-US" sz="2000" spc="-1" strike="noStrike">
                <a:solidFill>
                  <a:srgbClr val="000000"/>
                </a:solidFill>
                <a:latin typeface="Arial"/>
                <a:ea typeface="DejaVu Sans"/>
              </a:rPr>
              <a:t>	</a:t>
            </a:r>
            <a:r>
              <a:rPr b="1" lang="en-US" sz="2000" spc="-1" strike="noStrike">
                <a:solidFill>
                  <a:srgbClr val="000000"/>
                </a:solidFill>
                <a:latin typeface="Arial"/>
                <a:ea typeface="DejaVu Sans"/>
              </a:rPr>
              <a:t>	</a:t>
            </a:r>
            <a:r>
              <a:rPr b="1" lang="en-US" sz="2000" spc="-1" strike="noStrike">
                <a:solidFill>
                  <a:srgbClr val="000000"/>
                </a:solidFill>
                <a:latin typeface="Arial"/>
                <a:ea typeface="DejaVu Sans"/>
              </a:rPr>
              <a:t>Prove</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Ð¾¹îþ"/>
                <a:ea typeface="Ð¾¹îþ"/>
              </a:rPr>
              <a:t>ΔABC ≅ ΔCDA.</a:t>
            </a:r>
            <a:endParaRPr b="0" lang="en-PH" sz="2000" spc="-1" strike="noStrike">
              <a:latin typeface="Arial"/>
            </a:endParaRPr>
          </a:p>
          <a:p>
            <a:pPr>
              <a:lnSpc>
                <a:spcPct val="100000"/>
              </a:lnSpc>
              <a:buNone/>
            </a:pPr>
            <a:r>
              <a:rPr b="1" lang="en-US" sz="2000" spc="-1" strike="noStrike">
                <a:solidFill>
                  <a:srgbClr val="000000"/>
                </a:solidFill>
                <a:latin typeface="Arial"/>
                <a:ea typeface="DejaVu Sans"/>
              </a:rPr>
              <a:t>Proof</a:t>
            </a:r>
            <a:r>
              <a:rPr b="0" lang="en-US" sz="2000" spc="-1" strike="noStrike">
                <a:solidFill>
                  <a:srgbClr val="000000"/>
                </a:solidFill>
                <a:latin typeface="Arial"/>
                <a:ea typeface="DejaVu Sans"/>
              </a:rPr>
              <a:t>:</a:t>
            </a:r>
            <a:endParaRPr b="0" lang="en-PH" sz="2000" spc="-1" strike="noStrike">
              <a:latin typeface="Arial"/>
            </a:endParaRPr>
          </a:p>
          <a:p>
            <a:pPr>
              <a:lnSpc>
                <a:spcPct val="100000"/>
              </a:lnSpc>
              <a:buNone/>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Statements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Reasons</a:t>
            </a:r>
            <a:endParaRPr b="0" lang="en-PH" sz="2000" spc="-1" strike="noStrike">
              <a:latin typeface="Arial"/>
            </a:endParaRPr>
          </a:p>
          <a:p>
            <a:pPr>
              <a:lnSpc>
                <a:spcPct val="100000"/>
              </a:lnSpc>
              <a:buNone/>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1.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ABCD is a parallelogram.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1.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Given</a:t>
            </a:r>
            <a:endParaRPr b="0" lang="en-PH" sz="2000" spc="-1" strike="noStrike">
              <a:latin typeface="Arial"/>
            </a:endParaRPr>
          </a:p>
          <a:p>
            <a:pPr>
              <a:lnSpc>
                <a:spcPct val="100000"/>
              </a:lnSpc>
              <a:buNone/>
            </a:pP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2. </a:t>
            </a:r>
            <a:r>
              <a:rPr b="0" lang="en-US" sz="2000" spc="-1" strike="noStrike">
                <a:solidFill>
                  <a:srgbClr val="000000"/>
                </a:solidFill>
                <a:latin typeface="Ð¾¹îþ"/>
                <a:ea typeface="Ð¾¹îþ"/>
              </a:rPr>
              <a:t>	</a:t>
            </a:r>
            <a:r>
              <a:rPr b="0" lang="en-US" sz="2000" spc="-1" strike="noStrike">
                <a:solidFill>
                  <a:srgbClr val="000000"/>
                </a:solidFill>
                <a:latin typeface="Arial"/>
                <a:ea typeface="DejaVu Sans"/>
              </a:rPr>
              <a:t>AB </a:t>
            </a:r>
            <a:r>
              <a:rPr b="0" lang="en-US" sz="2000" spc="-1" strike="noStrike">
                <a:solidFill>
                  <a:srgbClr val="000000"/>
                </a:solidFill>
                <a:latin typeface="Ð¾¹îþ"/>
                <a:ea typeface="Ð¾¹îþ"/>
              </a:rPr>
              <a:t></a:t>
            </a:r>
            <a:r>
              <a:rPr b="0" lang="en-US" sz="2000" spc="-1" strike="noStrike">
                <a:solidFill>
                  <a:srgbClr val="000000"/>
                </a:solidFill>
                <a:latin typeface="Arial"/>
                <a:ea typeface="DejaVu Sans"/>
              </a:rPr>
              <a:t>DC,DA </a:t>
            </a:r>
            <a:r>
              <a:rPr b="0" lang="en-US" sz="2000" spc="-1" strike="noStrike">
                <a:solidFill>
                  <a:srgbClr val="000000"/>
                </a:solidFill>
                <a:latin typeface="Ð¾¹îþ"/>
                <a:ea typeface="Ð¾¹îþ"/>
              </a:rPr>
              <a:t> </a:t>
            </a:r>
            <a:r>
              <a:rPr b="0" lang="en-US" sz="2000" spc="-1" strike="noStrike">
                <a:solidFill>
                  <a:srgbClr val="000000"/>
                </a:solidFill>
                <a:latin typeface="Arial"/>
                <a:ea typeface="DejaVu Sans"/>
              </a:rPr>
              <a:t>CB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Ð¾¹îþ"/>
                <a:ea typeface="Ð¾¹îþ"/>
              </a:rPr>
              <a:t>2.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Definition of a parallelogram</a:t>
            </a:r>
            <a:endParaRPr b="0" lang="en-PH" sz="2000" spc="-1" strike="noStrike">
              <a:latin typeface="Arial"/>
            </a:endParaRPr>
          </a:p>
          <a:p>
            <a:pPr>
              <a:lnSpc>
                <a:spcPct val="100000"/>
              </a:lnSpc>
              <a:buNone/>
            </a:pP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3.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∠BAC ≅ ∠DCA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3.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The PAIC Theorem</a:t>
            </a:r>
            <a:endParaRPr b="0" lang="en-PH" sz="2000" spc="-1" strike="noStrike">
              <a:latin typeface="Arial"/>
            </a:endParaRPr>
          </a:p>
          <a:p>
            <a:pPr>
              <a:lnSpc>
                <a:spcPct val="100000"/>
              </a:lnSpc>
              <a:buNone/>
            </a:pP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a:t>
            </a:r>
            <a:r>
              <a:rPr b="0" lang="en-US" sz="2000" spc="-1" strike="noStrike">
                <a:solidFill>
                  <a:srgbClr val="000000"/>
                </a:solidFill>
                <a:latin typeface="Ð¾¹îþ"/>
                <a:ea typeface="Ð¾¹îþ"/>
              </a:rPr>
              <a:t>BCA ≅ ∠DAC</a:t>
            </a:r>
            <a:endParaRPr b="0" lang="en-PH" sz="2000" spc="-1" strike="noStrike">
              <a:latin typeface="Arial"/>
            </a:endParaRPr>
          </a:p>
          <a:p>
            <a:pPr>
              <a:lnSpc>
                <a:spcPct val="100000"/>
              </a:lnSpc>
              <a:buNone/>
            </a:pP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4. </a:t>
            </a:r>
            <a:r>
              <a:rPr b="0" lang="en-US" sz="2000" spc="-1" strike="noStrike">
                <a:solidFill>
                  <a:srgbClr val="000000"/>
                </a:solidFill>
                <a:latin typeface="Ð¾¹îþ"/>
                <a:ea typeface="Ð¾¹îþ"/>
              </a:rPr>
              <a:t>	</a:t>
            </a:r>
            <a:r>
              <a:rPr b="0" lang="en-US" sz="2000" spc="-1" strike="noStrike">
                <a:solidFill>
                  <a:srgbClr val="000000"/>
                </a:solidFill>
                <a:latin typeface="Arial"/>
                <a:ea typeface="DejaVu Sans"/>
              </a:rPr>
              <a:t>AC </a:t>
            </a:r>
            <a:r>
              <a:rPr b="0" lang="en-US" sz="2000" spc="-1" strike="noStrike">
                <a:solidFill>
                  <a:srgbClr val="000000"/>
                </a:solidFill>
                <a:latin typeface="Ð¾¹îþ"/>
                <a:ea typeface="Ð¾¹îþ"/>
              </a:rPr>
              <a:t>≅ </a:t>
            </a:r>
            <a:r>
              <a:rPr b="0" lang="en-US" sz="2000" spc="-1" strike="noStrike">
                <a:solidFill>
                  <a:srgbClr val="000000"/>
                </a:solidFill>
                <a:latin typeface="Arial"/>
                <a:ea typeface="DejaVu Sans"/>
              </a:rPr>
              <a:t>AC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a:t>
            </a:r>
            <a:r>
              <a:rPr b="0" lang="en-US" sz="2000" spc="-1" strike="noStrike">
                <a:solidFill>
                  <a:srgbClr val="000000"/>
                </a:solidFill>
                <a:latin typeface="Ð¾¹îþ"/>
                <a:ea typeface="Ð¾¹îþ"/>
              </a:rPr>
              <a:t>4.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Reflexive Property</a:t>
            </a:r>
            <a:endParaRPr b="0" lang="en-PH" sz="2000" spc="-1" strike="noStrike">
              <a:latin typeface="Arial"/>
            </a:endParaRPr>
          </a:p>
          <a:p>
            <a:pPr>
              <a:lnSpc>
                <a:spcPct val="100000"/>
              </a:lnSpc>
              <a:buNone/>
            </a:pP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5.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ΔABC ≅ ΔCDA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5. </a:t>
            </a: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ASA Postulate</a:t>
            </a:r>
            <a:endParaRPr b="0" lang="en-PH" sz="2000" spc="-1" strike="noStrike">
              <a:latin typeface="Arial"/>
            </a:endParaRPr>
          </a:p>
        </p:txBody>
      </p:sp>
      <p:sp>
        <p:nvSpPr>
          <p:cNvPr id="92" name="Freeform 9"/>
          <p:cNvSpPr/>
          <p:nvPr/>
        </p:nvSpPr>
        <p:spPr>
          <a:xfrm>
            <a:off x="13680" y="-2520"/>
            <a:ext cx="7365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4"/>
            <a:srcRect/>
            <a:stretch/>
          </a:blipFill>
          <a:ln w="0">
            <a:noFill/>
          </a:ln>
        </p:spPr>
        <p:style>
          <a:lnRef idx="0"/>
          <a:fillRef idx="0"/>
          <a:effectRef idx="0"/>
          <a:fontRef idx="minor"/>
        </p:style>
      </p:sp>
      <p:sp>
        <p:nvSpPr>
          <p:cNvPr id="93" name="TextBox 1"/>
          <p:cNvSpPr/>
          <p:nvPr/>
        </p:nvSpPr>
        <p:spPr>
          <a:xfrm>
            <a:off x="540000" y="262800"/>
            <a:ext cx="629964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Quadrilaterals and Parallelograms</a:t>
            </a:r>
            <a:endParaRPr b="0" lang="en-PH" sz="3000" spc="-1" strike="noStrike">
              <a:latin typeface="Arial"/>
            </a:endParaRPr>
          </a:p>
        </p:txBody>
      </p:sp>
      <p:pic>
        <p:nvPicPr>
          <p:cNvPr id="94" name="" descr=""/>
          <p:cNvPicPr/>
          <p:nvPr/>
        </p:nvPicPr>
        <p:blipFill>
          <a:blip r:embed="rId5"/>
          <a:stretch/>
        </p:blipFill>
        <p:spPr>
          <a:xfrm>
            <a:off x="4076640" y="2808000"/>
            <a:ext cx="10134720" cy="3239640"/>
          </a:xfrm>
          <a:prstGeom prst="rect">
            <a:avLst/>
          </a:prstGeom>
          <a:ln w="0">
            <a:noFill/>
          </a:ln>
        </p:spPr>
      </p:pic>
      <p:sp>
        <p:nvSpPr>
          <p:cNvPr id="95" name=""/>
          <p:cNvSpPr/>
          <p:nvPr/>
        </p:nvSpPr>
        <p:spPr>
          <a:xfrm>
            <a:off x="9170640" y="7588080"/>
            <a:ext cx="9009000" cy="1591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To show that BD divides parallelogram ABCD into congruent triangles, use the same procedure as shown above.</a:t>
            </a:r>
            <a:endParaRPr b="0" lang="en-PH" sz="2000" spc="-1" strike="noStrike">
              <a:latin typeface="Arial"/>
            </a:endParaRPr>
          </a:p>
          <a:p>
            <a:pPr>
              <a:lnSpc>
                <a:spcPct val="100000"/>
              </a:lnSpc>
              <a:buNone/>
            </a:pPr>
            <a:r>
              <a:rPr b="0" lang="en-US" sz="2000" spc="-1" strike="noStrike">
                <a:solidFill>
                  <a:srgbClr val="000000"/>
                </a:solidFill>
                <a:latin typeface="Ð¾¹îþ"/>
                <a:ea typeface="Ð¾¹îþ"/>
              </a:rPr>
              <a:t>	</a:t>
            </a:r>
            <a:r>
              <a:rPr b="0" lang="en-US" sz="2000" spc="-1" strike="noStrike">
                <a:solidFill>
                  <a:srgbClr val="000000"/>
                </a:solidFill>
                <a:latin typeface="Ð¾¹îþ"/>
                <a:ea typeface="Ð¾¹îþ"/>
              </a:rPr>
              <a:t>The other characteristics of a parallelogram can be derived from the fact that corresponding parts of congruent triangles are congruent.</a:t>
            </a:r>
            <a:endParaRPr b="0" lang="en-PH" sz="2000" spc="-1" strike="noStrike">
              <a:latin typeface="Arial"/>
            </a:endParaRPr>
          </a:p>
        </p:txBody>
      </p:sp>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Freeform 10"/>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97" name="Group 2"/>
          <p:cNvGrpSpPr/>
          <p:nvPr/>
        </p:nvGrpSpPr>
        <p:grpSpPr>
          <a:xfrm>
            <a:off x="16303320" y="0"/>
            <a:ext cx="1441440" cy="1441440"/>
            <a:chOff x="16303320" y="0"/>
            <a:chExt cx="1441440" cy="1441440"/>
          </a:xfrm>
        </p:grpSpPr>
        <p:sp>
          <p:nvSpPr>
            <p:cNvPr id="98" name="Freeform 11"/>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99" name="Freeform 12"/>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00" name="TextBox 11"/>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01" name="TextBox 12"/>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02" name="TextBox 13"/>
          <p:cNvSpPr/>
          <p:nvPr/>
        </p:nvSpPr>
        <p:spPr>
          <a:xfrm>
            <a:off x="363600" y="1424880"/>
            <a:ext cx="17560800" cy="7683120"/>
          </a:xfrm>
          <a:prstGeom prst="rect">
            <a:avLst/>
          </a:prstGeom>
          <a:noFill/>
          <a:ln w="0">
            <a:noFill/>
          </a:ln>
        </p:spPr>
        <p:style>
          <a:lnRef idx="0"/>
          <a:fillRef idx="0"/>
          <a:effectRef idx="0"/>
          <a:fontRef idx="minor"/>
        </p:style>
        <p:txBody>
          <a:bodyPr lIns="0" rIns="0" tIns="0" bIns="0" anchor="t">
            <a:spAutoFit/>
          </a:bodyPr>
          <a:p>
            <a:pPr algn="ctr">
              <a:lnSpc>
                <a:spcPct val="100000"/>
              </a:lnSpc>
              <a:buNone/>
            </a:pPr>
            <a:r>
              <a:rPr b="1" lang="en-US" sz="2000" spc="-1" strike="noStrike">
                <a:solidFill>
                  <a:srgbClr val="000000"/>
                </a:solidFill>
                <a:latin typeface="Montserrat"/>
                <a:ea typeface="Ð¾¹îþ"/>
              </a:rPr>
              <a:t>Theorem</a:t>
            </a: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nSpc>
                <a:spcPct val="100000"/>
              </a:lnSpc>
              <a:buNone/>
            </a:pP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Given: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0" lang="en-US" sz="2000" spc="-1" strike="noStrike">
                <a:solidFill>
                  <a:srgbClr val="000000"/>
                </a:solidFill>
                <a:latin typeface="Montserrat"/>
                <a:ea typeface="Ð¾¹îþ"/>
              </a:rPr>
              <a:t>If </a:t>
            </a:r>
            <a:r>
              <a:rPr b="0" lang="en-US" sz="2200" spc="-1" strike="noStrike">
                <a:solidFill>
                  <a:srgbClr val="000000"/>
                </a:solidFill>
                <a:latin typeface="Montserrat"/>
                <a:ea typeface="Montserrat"/>
              </a:rPr>
              <a:t>□</a:t>
            </a:r>
            <a:r>
              <a:rPr b="0" lang="en-US" sz="2000" spc="-1" strike="noStrike">
                <a:solidFill>
                  <a:srgbClr val="000000"/>
                </a:solidFill>
                <a:latin typeface="Montserrat"/>
                <a:ea typeface="Ð¾¹îþ"/>
              </a:rPr>
              <a:t>ABCD is a parallelogram</a:t>
            </a:r>
            <a:endParaRPr b="0" lang="en-PH" sz="2000" spc="-1" strike="noStrike">
              <a:latin typeface="Arial"/>
            </a:endParaRPr>
          </a:p>
          <a:p>
            <a:pPr>
              <a:lnSpc>
                <a:spcPct val="100000"/>
              </a:lnSpc>
              <a:buNone/>
            </a:pP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Prove: </a:t>
            </a:r>
            <a:r>
              <a:rPr b="1"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AB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DejaVu Sans"/>
              </a:rPr>
              <a:t>CD and AD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DejaVu Sans"/>
              </a:rPr>
              <a:t>BC</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Proof:</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Statements</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Reasons</a:t>
            </a: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1.</a:t>
            </a:r>
            <a:r>
              <a:rPr b="0" lang="en-US" sz="2000" spc="-1" strike="noStrike">
                <a:solidFill>
                  <a:srgbClr val="000000"/>
                </a:solidFill>
                <a:latin typeface="Montserrat"/>
                <a:ea typeface="Ð¾¹îþ"/>
              </a:rPr>
              <a:t>	</a:t>
            </a:r>
            <a:r>
              <a:rPr b="0" lang="en-US" sz="2200" spc="-1" strike="noStrike">
                <a:solidFill>
                  <a:srgbClr val="000000"/>
                </a:solidFill>
                <a:latin typeface="Montserrat"/>
                <a:ea typeface="Montserrat"/>
              </a:rPr>
              <a:t>□</a:t>
            </a:r>
            <a:r>
              <a:rPr b="0" lang="en-US" sz="2000" spc="-1" strike="noStrike">
                <a:solidFill>
                  <a:srgbClr val="000000"/>
                </a:solidFill>
                <a:latin typeface="Montserrat"/>
                <a:ea typeface="Ð¾¹îþ"/>
              </a:rPr>
              <a:t>ABCD is a parallelogram.</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1.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Given</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2.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AB II DC, DA II CB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2.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Definition</a:t>
            </a: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3.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∠BAC ≅ ∠DCA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3.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The PAIC Theorem</a:t>
            </a: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a:t>
            </a:r>
            <a:r>
              <a:rPr b="0" lang="en-US" sz="2000" spc="-1" strike="noStrike">
                <a:solidFill>
                  <a:srgbClr val="000000"/>
                </a:solidFill>
                <a:latin typeface="Montserrat"/>
                <a:ea typeface="Ð¾¹îþ"/>
              </a:rPr>
              <a:t>BCA ≅ ∠DAC</a:t>
            </a: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4.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DejaVu Sans"/>
              </a:rPr>
              <a:t>AC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DejaVu Sans"/>
              </a:rPr>
              <a:t>AC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Ð¾¹îþ"/>
              </a:rPr>
              <a:t>4.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Reflexive Property</a:t>
            </a: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5.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ΔABC ≅ ΔCDA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5.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ASA Postulate</a:t>
            </a: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6.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DejaVu Sans"/>
              </a:rPr>
              <a:t>AB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DejaVu Sans"/>
              </a:rPr>
              <a:t>CD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Ð¾¹îþ"/>
              </a:rPr>
              <a:t>6.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CPCTC</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AD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DejaVu Sans"/>
              </a:rPr>
              <a:t>BC</a:t>
            </a:r>
            <a:endParaRPr b="0" lang="en-PH" sz="2000" spc="-1" strike="noStrike">
              <a:latin typeface="Arial"/>
            </a:endParaRPr>
          </a:p>
        </p:txBody>
      </p:sp>
      <p:sp>
        <p:nvSpPr>
          <p:cNvPr id="103" name="Freeform 13"/>
          <p:cNvSpPr/>
          <p:nvPr/>
        </p:nvSpPr>
        <p:spPr>
          <a:xfrm>
            <a:off x="13680" y="-2520"/>
            <a:ext cx="7365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3"/>
            <a:srcRect/>
            <a:stretch/>
          </a:blipFill>
          <a:ln w="0">
            <a:noFill/>
          </a:ln>
        </p:spPr>
        <p:style>
          <a:lnRef idx="0"/>
          <a:fillRef idx="0"/>
          <a:effectRef idx="0"/>
          <a:fontRef idx="minor"/>
        </p:style>
      </p:sp>
      <p:sp>
        <p:nvSpPr>
          <p:cNvPr id="104" name="TextBox 14"/>
          <p:cNvSpPr/>
          <p:nvPr/>
        </p:nvSpPr>
        <p:spPr>
          <a:xfrm>
            <a:off x="540000" y="262800"/>
            <a:ext cx="629964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Quadrilaterals and Parallelograms</a:t>
            </a:r>
            <a:endParaRPr b="0" lang="en-PH" sz="3000" spc="-1" strike="noStrike">
              <a:latin typeface="Arial"/>
            </a:endParaRPr>
          </a:p>
        </p:txBody>
      </p:sp>
      <p:pic>
        <p:nvPicPr>
          <p:cNvPr id="105" name="" descr=""/>
          <p:cNvPicPr/>
          <p:nvPr/>
        </p:nvPicPr>
        <p:blipFill>
          <a:blip r:embed="rId4"/>
          <a:stretch/>
        </p:blipFill>
        <p:spPr>
          <a:xfrm>
            <a:off x="3290040" y="1805760"/>
            <a:ext cx="11707920" cy="2262960"/>
          </a:xfrm>
          <a:prstGeom prst="rect">
            <a:avLst/>
          </a:prstGeom>
          <a:ln w="0">
            <a:noFill/>
          </a:ln>
        </p:spPr>
      </p:pic>
      <p:pic>
        <p:nvPicPr>
          <p:cNvPr id="106" name="" descr=""/>
          <p:cNvPicPr/>
          <p:nvPr/>
        </p:nvPicPr>
        <p:blipFill>
          <a:blip r:embed="rId5"/>
          <a:stretch/>
        </p:blipFill>
        <p:spPr>
          <a:xfrm>
            <a:off x="7614000" y="4002120"/>
            <a:ext cx="3059640" cy="2067120"/>
          </a:xfrm>
          <a:prstGeom prst="rect">
            <a:avLst/>
          </a:prstGeom>
          <a:ln w="0">
            <a:noFill/>
          </a:ln>
        </p:spPr>
      </p:pic>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 descr=""/>
          <p:cNvPicPr/>
          <p:nvPr/>
        </p:nvPicPr>
        <p:blipFill>
          <a:blip r:embed="rId1"/>
          <a:stretch/>
        </p:blipFill>
        <p:spPr>
          <a:xfrm>
            <a:off x="5385960" y="5400000"/>
            <a:ext cx="8277480" cy="3914280"/>
          </a:xfrm>
          <a:prstGeom prst="rect">
            <a:avLst/>
          </a:prstGeom>
          <a:ln w="0">
            <a:noFill/>
          </a:ln>
        </p:spPr>
      </p:pic>
      <p:pic>
        <p:nvPicPr>
          <p:cNvPr id="108" name="" descr=""/>
          <p:cNvPicPr/>
          <p:nvPr/>
        </p:nvPicPr>
        <p:blipFill>
          <a:blip r:embed="rId2"/>
          <a:stretch/>
        </p:blipFill>
        <p:spPr>
          <a:xfrm>
            <a:off x="324000" y="3640680"/>
            <a:ext cx="3095640" cy="2293200"/>
          </a:xfrm>
          <a:prstGeom prst="rect">
            <a:avLst/>
          </a:prstGeom>
          <a:ln w="0">
            <a:noFill/>
          </a:ln>
        </p:spPr>
      </p:pic>
      <p:sp>
        <p:nvSpPr>
          <p:cNvPr id="109" name="Freeform 14"/>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3"/>
            <a:srcRect/>
            <a:stretch/>
          </a:blipFill>
          <a:ln w="0">
            <a:noFill/>
          </a:ln>
        </p:spPr>
        <p:style>
          <a:lnRef idx="0"/>
          <a:fillRef idx="0"/>
          <a:effectRef idx="0"/>
          <a:fontRef idx="minor"/>
        </p:style>
      </p:sp>
      <p:grpSp>
        <p:nvGrpSpPr>
          <p:cNvPr id="110" name="Group 4"/>
          <p:cNvGrpSpPr/>
          <p:nvPr/>
        </p:nvGrpSpPr>
        <p:grpSpPr>
          <a:xfrm>
            <a:off x="16303320" y="0"/>
            <a:ext cx="1441440" cy="1441440"/>
            <a:chOff x="16303320" y="0"/>
            <a:chExt cx="1441440" cy="1441440"/>
          </a:xfrm>
        </p:grpSpPr>
        <p:sp>
          <p:nvSpPr>
            <p:cNvPr id="111" name="Freeform 15"/>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12" name="Freeform 16"/>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4"/>
            <a:srcRect/>
            <a:stretch/>
          </a:blipFill>
          <a:ln w="0">
            <a:noFill/>
          </a:ln>
        </p:spPr>
        <p:style>
          <a:lnRef idx="0"/>
          <a:fillRef idx="0"/>
          <a:effectRef idx="0"/>
          <a:fontRef idx="minor"/>
        </p:style>
      </p:sp>
      <p:sp>
        <p:nvSpPr>
          <p:cNvPr id="113" name="TextBox 15"/>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14" name="TextBox 16"/>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15" name="TextBox 17"/>
          <p:cNvSpPr/>
          <p:nvPr/>
        </p:nvSpPr>
        <p:spPr>
          <a:xfrm>
            <a:off x="363600" y="1424880"/>
            <a:ext cx="17560800" cy="4573440"/>
          </a:xfrm>
          <a:prstGeom prst="rect">
            <a:avLst/>
          </a:prstGeom>
          <a:noFill/>
          <a:ln w="0">
            <a:noFill/>
          </a:ln>
        </p:spPr>
        <p:style>
          <a:lnRef idx="0"/>
          <a:fillRef idx="0"/>
          <a:effectRef idx="0"/>
          <a:fontRef idx="minor"/>
        </p:style>
        <p:txBody>
          <a:bodyPr lIns="0" rIns="0" tIns="0" bIns="0" anchor="t">
            <a:spAutoFit/>
          </a:bodyPr>
          <a:p>
            <a:pPr algn="ctr">
              <a:lnSpc>
                <a:spcPct val="100000"/>
              </a:lnSpc>
              <a:buNone/>
            </a:pPr>
            <a:r>
              <a:rPr b="1" lang="en-US" sz="2000" spc="-1" strike="noStrike">
                <a:solidFill>
                  <a:srgbClr val="000000"/>
                </a:solidFill>
                <a:latin typeface="Montserrat"/>
                <a:ea typeface="DejaVu Sans"/>
              </a:rPr>
              <a:t>Theorem</a:t>
            </a:r>
            <a:endParaRPr b="0" lang="en-PH" sz="2000" spc="-1" strike="noStrike">
              <a:latin typeface="Arial"/>
            </a:endParaRPr>
          </a:p>
          <a:p>
            <a:pPr algn="ct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Given: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Montserrat"/>
              </a:rPr>
              <a:t>□</a:t>
            </a:r>
            <a:r>
              <a:rPr b="0" lang="en-US" sz="2000" spc="-1" strike="noStrike">
                <a:solidFill>
                  <a:srgbClr val="000000"/>
                </a:solidFill>
                <a:latin typeface="Montserrat"/>
                <a:ea typeface="Ð¾¹îþ"/>
              </a:rPr>
              <a:t>ABCD is a parallelogram.</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AC and BD </a:t>
            </a:r>
            <a:r>
              <a:rPr b="0" lang="en-US" sz="2000" spc="-1" strike="noStrike">
                <a:solidFill>
                  <a:srgbClr val="000000"/>
                </a:solidFill>
                <a:latin typeface="Montserrat"/>
                <a:ea typeface="Ð¾¹îþ"/>
              </a:rPr>
              <a:t>are diagonals.</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Prove: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Ð¾¹îþ"/>
              </a:rPr>
              <a:t>∠</a:t>
            </a:r>
            <a:r>
              <a:rPr b="0" lang="en-US" sz="2000" spc="-1" strike="noStrike">
                <a:solidFill>
                  <a:srgbClr val="000000"/>
                </a:solidFill>
                <a:latin typeface="Montserrat"/>
                <a:ea typeface="DejaVu Sans"/>
              </a:rPr>
              <a:t>B </a:t>
            </a:r>
            <a:r>
              <a:rPr b="0" lang="en-US" sz="2000" spc="-1" strike="noStrike">
                <a:solidFill>
                  <a:srgbClr val="000000"/>
                </a:solidFill>
                <a:latin typeface="Montserrat"/>
                <a:ea typeface="Ð¾¹îþ"/>
              </a:rPr>
              <a:t>≅ ∠D</a:t>
            </a: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a:t>
            </a:r>
            <a:r>
              <a:rPr b="0" lang="en-US" sz="2000" spc="-1" strike="noStrike">
                <a:solidFill>
                  <a:srgbClr val="000000"/>
                </a:solidFill>
                <a:latin typeface="Montserrat"/>
                <a:ea typeface="Ð¾¹îþ"/>
              </a:rPr>
              <a:t>A ≅ ∠C</a:t>
            </a:r>
            <a:endParaRPr b="0" lang="en-PH" sz="2000" spc="-1" strike="noStrike">
              <a:latin typeface="Arial"/>
            </a:endParaRPr>
          </a:p>
          <a:p>
            <a:pPr>
              <a:lnSpc>
                <a:spcPct val="100000"/>
              </a:lnSpc>
              <a:buNone/>
            </a:pPr>
            <a:endParaRPr b="0" lang="en-PH" sz="2000" spc="-1" strike="noStrike">
              <a:latin typeface="Arial"/>
            </a:endParaRPr>
          </a:p>
          <a:p>
            <a:pPr algn="ctr">
              <a:lnSpc>
                <a:spcPct val="100000"/>
              </a:lnSpc>
              <a:buNone/>
            </a:pPr>
            <a:r>
              <a:rPr b="1" lang="en-US" sz="2000" spc="-1" strike="noStrike">
                <a:solidFill>
                  <a:srgbClr val="000000"/>
                </a:solidFill>
                <a:latin typeface="Montserrat"/>
                <a:ea typeface="DejaVu Sans"/>
              </a:rPr>
              <a:t>Proof:</a:t>
            </a:r>
            <a:endParaRPr b="0" lang="en-PH" sz="2000" spc="-1" strike="noStrike">
              <a:latin typeface="Arial"/>
            </a:endParaRPr>
          </a:p>
        </p:txBody>
      </p:sp>
      <p:sp>
        <p:nvSpPr>
          <p:cNvPr id="116" name="Freeform 17"/>
          <p:cNvSpPr/>
          <p:nvPr/>
        </p:nvSpPr>
        <p:spPr>
          <a:xfrm>
            <a:off x="13680" y="-2520"/>
            <a:ext cx="7365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5"/>
            <a:srcRect/>
            <a:stretch/>
          </a:blipFill>
          <a:ln w="0">
            <a:noFill/>
          </a:ln>
        </p:spPr>
        <p:style>
          <a:lnRef idx="0"/>
          <a:fillRef idx="0"/>
          <a:effectRef idx="0"/>
          <a:fontRef idx="minor"/>
        </p:style>
      </p:sp>
      <p:sp>
        <p:nvSpPr>
          <p:cNvPr id="117" name="TextBox 18"/>
          <p:cNvSpPr/>
          <p:nvPr/>
        </p:nvSpPr>
        <p:spPr>
          <a:xfrm>
            <a:off x="540000" y="262800"/>
            <a:ext cx="629964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Quadrilaterals and Parallelograms</a:t>
            </a:r>
            <a:endParaRPr b="0" lang="en-PH" sz="3000" spc="-1" strike="noStrike">
              <a:latin typeface="Arial"/>
            </a:endParaRPr>
          </a:p>
        </p:txBody>
      </p:sp>
      <p:pic>
        <p:nvPicPr>
          <p:cNvPr id="118" name="" descr=""/>
          <p:cNvPicPr/>
          <p:nvPr/>
        </p:nvPicPr>
        <p:blipFill>
          <a:blip r:embed="rId6"/>
          <a:stretch/>
        </p:blipFill>
        <p:spPr>
          <a:xfrm>
            <a:off x="3301200" y="1782000"/>
            <a:ext cx="11685600" cy="2207160"/>
          </a:xfrm>
          <a:prstGeom prst="rect">
            <a:avLst/>
          </a:prstGeom>
          <a:ln w="0">
            <a:noFill/>
          </a:ln>
        </p:spPr>
      </p:pic>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Freeform 18"/>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20" name="Group 5"/>
          <p:cNvGrpSpPr/>
          <p:nvPr/>
        </p:nvGrpSpPr>
        <p:grpSpPr>
          <a:xfrm>
            <a:off x="16303320" y="0"/>
            <a:ext cx="1441440" cy="1441440"/>
            <a:chOff x="16303320" y="0"/>
            <a:chExt cx="1441440" cy="1441440"/>
          </a:xfrm>
        </p:grpSpPr>
        <p:sp>
          <p:nvSpPr>
            <p:cNvPr id="121" name="Freeform 19"/>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22" name="Freeform 20"/>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23" name="TextBox 19"/>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24" name="TextBox 20"/>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25" name="TextBox 21"/>
          <p:cNvSpPr/>
          <p:nvPr/>
        </p:nvSpPr>
        <p:spPr>
          <a:xfrm>
            <a:off x="363600" y="1424880"/>
            <a:ext cx="17560800" cy="4573440"/>
          </a:xfrm>
          <a:prstGeom prst="rect">
            <a:avLst/>
          </a:prstGeom>
          <a:noFill/>
          <a:ln w="0">
            <a:noFill/>
          </a:ln>
        </p:spPr>
        <p:style>
          <a:lnRef idx="0"/>
          <a:fillRef idx="0"/>
          <a:effectRef idx="0"/>
          <a:fontRef idx="minor"/>
        </p:style>
        <p:txBody>
          <a:bodyPr lIns="0" rIns="0" tIns="0" bIns="0" anchor="t">
            <a:spAutoFit/>
          </a:bodyPr>
          <a:p>
            <a:pPr algn="ctr">
              <a:lnSpc>
                <a:spcPct val="100000"/>
              </a:lnSpc>
              <a:buNone/>
            </a:pPr>
            <a:r>
              <a:rPr b="1" lang="en-US" sz="2000" spc="-1" strike="noStrike">
                <a:solidFill>
                  <a:srgbClr val="000000"/>
                </a:solidFill>
                <a:latin typeface="Montserrat"/>
                <a:ea typeface="DejaVu Sans"/>
              </a:rPr>
              <a:t>Theorem</a:t>
            </a: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Given</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Montserrat"/>
              </a:rPr>
              <a:t>□</a:t>
            </a:r>
            <a:r>
              <a:rPr b="0" lang="en-US" sz="2000" spc="-1" strike="noStrike">
                <a:solidFill>
                  <a:srgbClr val="000000"/>
                </a:solidFill>
                <a:latin typeface="Montserrat"/>
                <a:ea typeface="Ð¾¹îþ"/>
              </a:rPr>
              <a:t>ABCD is a parallelogram.</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1" lang="en-US" sz="2000" spc="-1" strike="noStrike">
                <a:solidFill>
                  <a:srgbClr val="000000"/>
                </a:solidFill>
                <a:latin typeface="Montserrat"/>
                <a:ea typeface="DejaVu Sans"/>
              </a:rPr>
              <a:t>Prove</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Ð¾¹îþ"/>
              </a:rPr>
              <a:t>∠A and ∠B are supplementary angles.</a:t>
            </a: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a:t>
            </a:r>
            <a:r>
              <a:rPr b="0" lang="en-US" sz="2000" spc="-1" strike="noStrike">
                <a:solidFill>
                  <a:srgbClr val="000000"/>
                </a:solidFill>
                <a:latin typeface="Montserrat"/>
                <a:ea typeface="Ð¾¹îþ"/>
              </a:rPr>
              <a:t>D and ∠C are supplementary angles.</a:t>
            </a: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a:t>
            </a:r>
            <a:r>
              <a:rPr b="0" lang="en-US" sz="2000" spc="-1" strike="noStrike">
                <a:solidFill>
                  <a:srgbClr val="000000"/>
                </a:solidFill>
                <a:latin typeface="Montserrat"/>
                <a:ea typeface="Ð¾¹îþ"/>
              </a:rPr>
              <a:t>A and ∠D are supplementary angles.</a:t>
            </a: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a:t>
            </a:r>
            <a:r>
              <a:rPr b="0" lang="en-US" sz="2000" spc="-1" strike="noStrike">
                <a:solidFill>
                  <a:srgbClr val="000000"/>
                </a:solidFill>
                <a:latin typeface="Montserrat"/>
                <a:ea typeface="DejaVu Sans"/>
              </a:rPr>
              <a:t>B and </a:t>
            </a:r>
            <a:r>
              <a:rPr b="0" lang="en-US" sz="2000" spc="-1" strike="noStrike">
                <a:solidFill>
                  <a:srgbClr val="000000"/>
                </a:solidFill>
                <a:latin typeface="Montserrat"/>
                <a:ea typeface="Ð¾¹îþ"/>
              </a:rPr>
              <a:t>∠C are supplementary angles.</a:t>
            </a:r>
            <a:endParaRPr b="0" lang="en-PH" sz="2000" spc="-1" strike="noStrike">
              <a:latin typeface="Arial"/>
            </a:endParaRPr>
          </a:p>
          <a:p>
            <a:pPr algn="ctr">
              <a:lnSpc>
                <a:spcPct val="100000"/>
              </a:lnSpc>
              <a:buNone/>
            </a:pPr>
            <a:r>
              <a:rPr b="1" lang="en-US" sz="2000" spc="-1" strike="noStrike">
                <a:solidFill>
                  <a:srgbClr val="000000"/>
                </a:solidFill>
                <a:latin typeface="Montserrat"/>
                <a:ea typeface="DejaVu Sans"/>
              </a:rPr>
              <a:t>Proof:</a:t>
            </a:r>
            <a:endParaRPr b="0" lang="en-PH" sz="2000" spc="-1" strike="noStrike">
              <a:latin typeface="Arial"/>
            </a:endParaRPr>
          </a:p>
        </p:txBody>
      </p:sp>
      <p:sp>
        <p:nvSpPr>
          <p:cNvPr id="126" name="Freeform 21"/>
          <p:cNvSpPr/>
          <p:nvPr/>
        </p:nvSpPr>
        <p:spPr>
          <a:xfrm>
            <a:off x="13680" y="-2520"/>
            <a:ext cx="7365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3"/>
            <a:srcRect/>
            <a:stretch/>
          </a:blipFill>
          <a:ln w="0">
            <a:noFill/>
          </a:ln>
        </p:spPr>
        <p:style>
          <a:lnRef idx="0"/>
          <a:fillRef idx="0"/>
          <a:effectRef idx="0"/>
          <a:fontRef idx="minor"/>
        </p:style>
      </p:sp>
      <p:sp>
        <p:nvSpPr>
          <p:cNvPr id="127" name="TextBox 22"/>
          <p:cNvSpPr/>
          <p:nvPr/>
        </p:nvSpPr>
        <p:spPr>
          <a:xfrm>
            <a:off x="540000" y="262800"/>
            <a:ext cx="629964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Quadrilaterals and Parallelograms</a:t>
            </a:r>
            <a:endParaRPr b="0" lang="en-PH" sz="3000" spc="-1" strike="noStrike">
              <a:latin typeface="Arial"/>
            </a:endParaRPr>
          </a:p>
        </p:txBody>
      </p:sp>
      <p:pic>
        <p:nvPicPr>
          <p:cNvPr id="128" name="" descr=""/>
          <p:cNvPicPr/>
          <p:nvPr/>
        </p:nvPicPr>
        <p:blipFill>
          <a:blip r:embed="rId4"/>
          <a:stretch/>
        </p:blipFill>
        <p:spPr>
          <a:xfrm>
            <a:off x="3290040" y="1748880"/>
            <a:ext cx="11707920" cy="2318760"/>
          </a:xfrm>
          <a:prstGeom prst="rect">
            <a:avLst/>
          </a:prstGeom>
          <a:ln w="0">
            <a:noFill/>
          </a:ln>
        </p:spPr>
      </p:pic>
      <p:pic>
        <p:nvPicPr>
          <p:cNvPr id="129" name="" descr=""/>
          <p:cNvPicPr/>
          <p:nvPr/>
        </p:nvPicPr>
        <p:blipFill>
          <a:blip r:embed="rId5"/>
          <a:stretch/>
        </p:blipFill>
        <p:spPr>
          <a:xfrm>
            <a:off x="2550960" y="6028560"/>
            <a:ext cx="13186080" cy="2939400"/>
          </a:xfrm>
          <a:prstGeom prst="rect">
            <a:avLst/>
          </a:prstGeom>
          <a:ln w="0">
            <a:noFill/>
          </a:ln>
        </p:spPr>
      </p:pic>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Freeform 22"/>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31" name="Group 7"/>
          <p:cNvGrpSpPr/>
          <p:nvPr/>
        </p:nvGrpSpPr>
        <p:grpSpPr>
          <a:xfrm>
            <a:off x="16303320" y="0"/>
            <a:ext cx="1441440" cy="1441440"/>
            <a:chOff x="16303320" y="0"/>
            <a:chExt cx="1441440" cy="1441440"/>
          </a:xfrm>
        </p:grpSpPr>
        <p:sp>
          <p:nvSpPr>
            <p:cNvPr id="132" name="Freeform 23"/>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33" name="Freeform 24"/>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34" name="TextBox 23"/>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35" name="TextBox 24"/>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36" name="TextBox 25"/>
          <p:cNvSpPr/>
          <p:nvPr/>
        </p:nvSpPr>
        <p:spPr>
          <a:xfrm>
            <a:off x="363600" y="1424880"/>
            <a:ext cx="17560800" cy="7373160"/>
          </a:xfrm>
          <a:prstGeom prst="rect">
            <a:avLst/>
          </a:prstGeom>
          <a:noFill/>
          <a:ln w="0">
            <a:noFill/>
          </a:ln>
        </p:spPr>
        <p:style>
          <a:lnRef idx="0"/>
          <a:fillRef idx="0"/>
          <a:effectRef idx="0"/>
          <a:fontRef idx="minor"/>
        </p:style>
        <p:txBody>
          <a:bodyPr lIns="0" rIns="0" tIns="0" bIns="0" anchor="t">
            <a:spAutoFit/>
          </a:bodyPr>
          <a:p>
            <a:pPr algn="ctr">
              <a:lnSpc>
                <a:spcPct val="100000"/>
              </a:lnSpc>
              <a:buNone/>
            </a:pPr>
            <a:r>
              <a:rPr b="1" lang="en-US" sz="2200" spc="-1" strike="noStrike">
                <a:solidFill>
                  <a:srgbClr val="000000"/>
                </a:solidFill>
                <a:latin typeface="Montserrat"/>
                <a:ea typeface="DejaVu Sans"/>
              </a:rPr>
              <a:t>Theorem</a:t>
            </a:r>
            <a:endParaRPr b="0" lang="en-PH" sz="2200" spc="-1" strike="noStrike">
              <a:latin typeface="Arial"/>
            </a:endParaRPr>
          </a:p>
          <a:p>
            <a:pPr algn="ctr">
              <a:lnSpc>
                <a:spcPct val="100000"/>
              </a:lnSpc>
              <a:buNone/>
            </a:pPr>
            <a:endParaRPr b="0" lang="en-PH" sz="2200" spc="-1" strike="noStrike">
              <a:latin typeface="Arial"/>
            </a:endParaRPr>
          </a:p>
          <a:p>
            <a:pPr algn="ctr">
              <a:lnSpc>
                <a:spcPct val="100000"/>
              </a:lnSpc>
              <a:buNone/>
            </a:pPr>
            <a:endParaRPr b="0" lang="en-PH" sz="2200" spc="-1" strike="noStrike">
              <a:latin typeface="Arial"/>
            </a:endParaRPr>
          </a:p>
          <a:p>
            <a:pPr algn="ctr">
              <a:lnSpc>
                <a:spcPct val="100000"/>
              </a:lnSpc>
              <a:buNone/>
            </a:pPr>
            <a:endParaRPr b="0" lang="en-PH" sz="2200" spc="-1" strike="noStrike">
              <a:latin typeface="Arial"/>
            </a:endParaRPr>
          </a:p>
          <a:p>
            <a:pPr algn="ctr">
              <a:lnSpc>
                <a:spcPct val="100000"/>
              </a:lnSpc>
              <a:buNone/>
            </a:pPr>
            <a:endParaRPr b="0" lang="en-PH" sz="2200" spc="-1" strike="noStrike">
              <a:latin typeface="Arial"/>
            </a:endParaRPr>
          </a:p>
          <a:p>
            <a:pPr algn="ctr">
              <a:lnSpc>
                <a:spcPct val="100000"/>
              </a:lnSpc>
              <a:buNone/>
            </a:pPr>
            <a:endParaRPr b="0" lang="en-PH" sz="2200" spc="-1" strike="noStrike">
              <a:latin typeface="Arial"/>
            </a:endParaRPr>
          </a:p>
          <a:p>
            <a:pPr algn="ctr">
              <a:lnSpc>
                <a:spcPct val="100000"/>
              </a:lnSpc>
              <a:buNone/>
            </a:pPr>
            <a:endParaRPr b="0" lang="en-PH" sz="2200" spc="-1" strike="noStrike">
              <a:latin typeface="Arial"/>
            </a:endParaRPr>
          </a:p>
          <a:p>
            <a:pPr algn="ctr">
              <a:lnSpc>
                <a:spcPct val="100000"/>
              </a:lnSpc>
              <a:buNone/>
            </a:pPr>
            <a:endParaRPr b="0" lang="en-PH" sz="2200" spc="-1" strike="noStrike">
              <a:latin typeface="Arial"/>
            </a:endParaRPr>
          </a:p>
          <a:p>
            <a:pPr>
              <a:lnSpc>
                <a:spcPct val="100000"/>
              </a:lnSpc>
              <a:buNone/>
            </a:pPr>
            <a:r>
              <a:rPr b="0" lang="en-US" sz="2200" spc="-1" strike="noStrike">
                <a:solidFill>
                  <a:srgbClr val="000000"/>
                </a:solidFill>
                <a:latin typeface="Montserrat"/>
                <a:ea typeface="DejaVu Sans"/>
              </a:rPr>
              <a:t>	</a:t>
            </a:r>
            <a:r>
              <a:rPr b="1" lang="en-US" sz="2200" spc="-1" strike="noStrike">
                <a:solidFill>
                  <a:srgbClr val="000000"/>
                </a:solidFill>
                <a:latin typeface="Montserrat"/>
                <a:ea typeface="DejaVu Sans"/>
              </a:rPr>
              <a:t>Given</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Ð¾¹îþ"/>
              </a:rPr>
              <a:t>ABCD is a parallelogram.</a:t>
            </a:r>
            <a:endParaRPr b="0" lang="en-PH" sz="2200" spc="-1" strike="noStrike">
              <a:latin typeface="Arial"/>
            </a:endParaRPr>
          </a:p>
          <a:p>
            <a:pPr>
              <a:lnSpc>
                <a:spcPct val="100000"/>
              </a:lnSpc>
              <a:buNone/>
            </a:pP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AC and BD </a:t>
            </a:r>
            <a:r>
              <a:rPr b="0" lang="en-US" sz="2200" spc="-1" strike="noStrike">
                <a:solidFill>
                  <a:srgbClr val="000000"/>
                </a:solidFill>
                <a:latin typeface="Montserrat"/>
                <a:ea typeface="Ð¾¹îþ"/>
              </a:rPr>
              <a:t>are the diagonals.</a:t>
            </a:r>
            <a:endParaRPr b="0" lang="en-PH" sz="2200" spc="-1" strike="noStrike">
              <a:latin typeface="Arial"/>
            </a:endParaRPr>
          </a:p>
          <a:p>
            <a:pPr>
              <a:lnSpc>
                <a:spcPct val="100000"/>
              </a:lnSpc>
              <a:buNone/>
            </a:pPr>
            <a:r>
              <a:rPr b="0" lang="en-US" sz="2200" spc="-1" strike="noStrike">
                <a:solidFill>
                  <a:srgbClr val="000000"/>
                </a:solidFill>
                <a:latin typeface="Montserrat"/>
                <a:ea typeface="DejaVu Sans"/>
              </a:rPr>
              <a:t>	</a:t>
            </a:r>
            <a:r>
              <a:rPr b="1" lang="en-US" sz="2200" spc="-1" strike="noStrike">
                <a:solidFill>
                  <a:srgbClr val="000000"/>
                </a:solidFill>
                <a:latin typeface="Montserrat"/>
                <a:ea typeface="DejaVu Sans"/>
              </a:rPr>
              <a:t>Prove</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AQ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DejaVu Sans"/>
              </a:rPr>
              <a:t>CQ</a:t>
            </a:r>
            <a:endParaRPr b="0" lang="en-PH" sz="2200" spc="-1" strike="noStrike">
              <a:latin typeface="Arial"/>
            </a:endParaRPr>
          </a:p>
          <a:p>
            <a:pPr>
              <a:lnSpc>
                <a:spcPct val="100000"/>
              </a:lnSpc>
              <a:buNone/>
            </a:pP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BQ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DejaVu Sans"/>
              </a:rPr>
              <a:t>DQ</a:t>
            </a:r>
            <a:endParaRPr b="0" lang="en-PH" sz="2200" spc="-1" strike="noStrike">
              <a:latin typeface="Arial"/>
            </a:endParaRPr>
          </a:p>
          <a:p>
            <a:pPr>
              <a:lnSpc>
                <a:spcPct val="100000"/>
              </a:lnSpc>
              <a:buNone/>
            </a:pPr>
            <a:r>
              <a:rPr b="0" lang="en-US" sz="2200" spc="-1" strike="noStrike">
                <a:solidFill>
                  <a:srgbClr val="000000"/>
                </a:solidFill>
                <a:latin typeface="Montserrat"/>
                <a:ea typeface="DejaVu Sans"/>
              </a:rPr>
              <a:t>	</a:t>
            </a:r>
            <a:r>
              <a:rPr b="1" lang="en-US" sz="2200" spc="-1" strike="noStrike">
                <a:solidFill>
                  <a:srgbClr val="000000"/>
                </a:solidFill>
                <a:latin typeface="Montserrat"/>
                <a:ea typeface="DejaVu Sans"/>
              </a:rPr>
              <a:t>Proof</a:t>
            </a:r>
            <a:r>
              <a:rPr b="0" lang="en-US" sz="2200" spc="-1" strike="noStrike">
                <a:solidFill>
                  <a:srgbClr val="000000"/>
                </a:solidFill>
                <a:latin typeface="Montserrat"/>
                <a:ea typeface="DejaVu Sans"/>
              </a:rPr>
              <a:t>:</a:t>
            </a:r>
            <a:endParaRPr b="0" lang="en-PH" sz="2200" spc="-1" strike="noStrike">
              <a:latin typeface="Arial"/>
            </a:endParaRPr>
          </a:p>
          <a:p>
            <a:pPr>
              <a:lnSpc>
                <a:spcPct val="100000"/>
              </a:lnSpc>
              <a:buNone/>
            </a:pPr>
            <a:endParaRPr b="0" lang="en-PH" sz="2200" spc="-1" strike="noStrike">
              <a:latin typeface="Arial"/>
            </a:endParaRPr>
          </a:p>
          <a:p>
            <a:pPr>
              <a:lnSpc>
                <a:spcPct val="100000"/>
              </a:lnSpc>
              <a:buNone/>
            </a:pP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1" lang="en-US" sz="2200" spc="-1" strike="noStrike">
                <a:solidFill>
                  <a:srgbClr val="000000"/>
                </a:solidFill>
                <a:latin typeface="Montserrat"/>
                <a:ea typeface="DejaVu Sans"/>
              </a:rPr>
              <a:t>Statements</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1" lang="en-US" sz="2200" spc="-1" strike="noStrike">
                <a:solidFill>
                  <a:srgbClr val="000000"/>
                </a:solidFill>
                <a:latin typeface="Montserrat"/>
                <a:ea typeface="DejaVu Sans"/>
              </a:rPr>
              <a:t>Reasons</a:t>
            </a:r>
            <a:endParaRPr b="0" lang="en-PH" sz="2200" spc="-1" strike="noStrike">
              <a:latin typeface="Arial"/>
            </a:endParaRPr>
          </a:p>
          <a:p>
            <a:pPr>
              <a:lnSpc>
                <a:spcPct val="100000"/>
              </a:lnSpc>
              <a:buNone/>
            </a:pPr>
            <a:endParaRPr b="0" lang="en-PH" sz="2200" spc="-1" strike="noStrike">
              <a:latin typeface="Arial"/>
            </a:endParaRPr>
          </a:p>
          <a:p>
            <a:pPr>
              <a:lnSpc>
                <a:spcPct val="100000"/>
              </a:lnSpc>
              <a:buNone/>
            </a:pP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1.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Montserrat"/>
              </a:rPr>
              <a:t>□</a:t>
            </a:r>
            <a:r>
              <a:rPr b="0" lang="en-US" sz="2200" spc="-1" strike="noStrike">
                <a:solidFill>
                  <a:srgbClr val="000000"/>
                </a:solidFill>
                <a:latin typeface="Montserrat"/>
                <a:ea typeface="DejaVu Sans"/>
              </a:rPr>
              <a:t>ABCD is a parallelogram.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1.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Given</a:t>
            </a:r>
            <a:endParaRPr b="0" lang="en-PH" sz="2200" spc="-1" strike="noStrike">
              <a:latin typeface="Arial"/>
            </a:endParaRPr>
          </a:p>
          <a:p>
            <a:pPr>
              <a:lnSpc>
                <a:spcPct val="100000"/>
              </a:lnSpc>
              <a:buNone/>
            </a:pP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2.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DejaVu Sans"/>
              </a:rPr>
              <a:t>AB II</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DejaVu Sans"/>
              </a:rPr>
              <a:t>CD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Ð¾¹îþ"/>
              </a:rPr>
              <a:t>2.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Definition of a parallelogram</a:t>
            </a:r>
            <a:endParaRPr b="0" lang="en-PH" sz="2200" spc="-1" strike="noStrike">
              <a:latin typeface="Arial"/>
            </a:endParaRPr>
          </a:p>
          <a:p>
            <a:pPr>
              <a:lnSpc>
                <a:spcPct val="100000"/>
              </a:lnSpc>
              <a:buNone/>
            </a:pP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3.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a:t>
            </a:r>
            <a:r>
              <a:rPr b="0" lang="en-US" sz="2200" spc="-1" strike="noStrike">
                <a:solidFill>
                  <a:srgbClr val="000000"/>
                </a:solidFill>
                <a:latin typeface="Montserrat"/>
                <a:ea typeface="DejaVu Sans"/>
              </a:rPr>
              <a:t>1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DejaVu Sans"/>
              </a:rPr>
              <a:t>2, </a:t>
            </a:r>
            <a:r>
              <a:rPr b="0" lang="en-US" sz="2200" spc="-1" strike="noStrike">
                <a:solidFill>
                  <a:srgbClr val="000000"/>
                </a:solidFill>
                <a:latin typeface="Montserrat"/>
                <a:ea typeface="Ð¾¹îþ"/>
              </a:rPr>
              <a:t>∠3 ≅ ∠4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3.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The PAIC Theorem</a:t>
            </a:r>
            <a:endParaRPr b="0" lang="en-PH" sz="2200" spc="-1" strike="noStrike">
              <a:latin typeface="Arial"/>
            </a:endParaRPr>
          </a:p>
          <a:p>
            <a:pPr>
              <a:lnSpc>
                <a:spcPct val="100000"/>
              </a:lnSpc>
              <a:buNone/>
            </a:pP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4.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DejaVu Sans"/>
              </a:rPr>
              <a:t>AB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DejaVu Sans"/>
              </a:rPr>
              <a:t>CD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Ð¾¹îþ"/>
              </a:rPr>
              <a:t>4.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Opposite sides of a parallelogram </a:t>
            </a:r>
            <a:r>
              <a:rPr b="0" lang="en-US" sz="2200" spc="-1" strike="noStrike">
                <a:solidFill>
                  <a:srgbClr val="000000"/>
                </a:solidFill>
                <a:latin typeface="Montserrat"/>
                <a:ea typeface="DejaVu Sans"/>
              </a:rPr>
              <a:t>are congruent.</a:t>
            </a:r>
            <a:endParaRPr b="0" lang="en-PH" sz="2200" spc="-1" strike="noStrike">
              <a:latin typeface="Arial"/>
            </a:endParaRPr>
          </a:p>
          <a:p>
            <a:pPr>
              <a:lnSpc>
                <a:spcPct val="100000"/>
              </a:lnSpc>
              <a:buNone/>
            </a:pP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5.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ΔABQ ≅ ΔCDQ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5. </a:t>
            </a:r>
            <a:r>
              <a:rPr b="0" lang="en-US" sz="2200" spc="-1" strike="noStrike">
                <a:solidFill>
                  <a:srgbClr val="000000"/>
                </a:solidFill>
                <a:latin typeface="Montserrat"/>
                <a:ea typeface="Ð¾¹îþ"/>
              </a:rPr>
              <a:t>	</a:t>
            </a:r>
            <a:r>
              <a:rPr b="0" lang="en-US" sz="2200" spc="-1" strike="noStrike">
                <a:solidFill>
                  <a:srgbClr val="000000"/>
                </a:solidFill>
                <a:latin typeface="Montserrat"/>
                <a:ea typeface="Ð¾¹îþ"/>
              </a:rPr>
              <a:t>ASA Postulate</a:t>
            </a:r>
            <a:endParaRPr b="0" lang="en-PH" sz="2200" spc="-1" strike="noStrike">
              <a:latin typeface="Arial"/>
            </a:endParaRPr>
          </a:p>
          <a:p>
            <a:pPr>
              <a:lnSpc>
                <a:spcPct val="100000"/>
              </a:lnSpc>
              <a:buNone/>
            </a:pP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6.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AQ ≅ CQ, BQ ≅ DQ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6. </a:t>
            </a:r>
            <a:r>
              <a:rPr b="0" lang="en-US" sz="2200" spc="-1" strike="noStrike">
                <a:solidFill>
                  <a:srgbClr val="000000"/>
                </a:solidFill>
                <a:latin typeface="Montserrat"/>
                <a:ea typeface="DejaVu Sans"/>
              </a:rPr>
              <a:t>	</a:t>
            </a:r>
            <a:r>
              <a:rPr b="0" lang="en-US" sz="2200" spc="-1" strike="noStrike">
                <a:solidFill>
                  <a:srgbClr val="000000"/>
                </a:solidFill>
                <a:latin typeface="Montserrat"/>
                <a:ea typeface="DejaVu Sans"/>
              </a:rPr>
              <a:t>CPCTC</a:t>
            </a:r>
            <a:endParaRPr b="0" lang="en-PH" sz="2200" spc="-1" strike="noStrike">
              <a:latin typeface="Arial"/>
            </a:endParaRPr>
          </a:p>
        </p:txBody>
      </p:sp>
      <p:sp>
        <p:nvSpPr>
          <p:cNvPr id="137" name="Freeform 25"/>
          <p:cNvSpPr/>
          <p:nvPr/>
        </p:nvSpPr>
        <p:spPr>
          <a:xfrm>
            <a:off x="13680" y="-2520"/>
            <a:ext cx="7365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3"/>
            <a:srcRect/>
            <a:stretch/>
          </a:blipFill>
          <a:ln w="0">
            <a:noFill/>
          </a:ln>
        </p:spPr>
        <p:style>
          <a:lnRef idx="0"/>
          <a:fillRef idx="0"/>
          <a:effectRef idx="0"/>
          <a:fontRef idx="minor"/>
        </p:style>
      </p:sp>
      <p:sp>
        <p:nvSpPr>
          <p:cNvPr id="138" name="TextBox 26"/>
          <p:cNvSpPr/>
          <p:nvPr/>
        </p:nvSpPr>
        <p:spPr>
          <a:xfrm>
            <a:off x="540000" y="262800"/>
            <a:ext cx="629964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Quadrilaterals and Parallelograms</a:t>
            </a:r>
            <a:endParaRPr b="0" lang="en-PH" sz="3000" spc="-1" strike="noStrike">
              <a:latin typeface="Arial"/>
            </a:endParaRPr>
          </a:p>
        </p:txBody>
      </p:sp>
      <p:pic>
        <p:nvPicPr>
          <p:cNvPr id="139" name="" descr=""/>
          <p:cNvPicPr/>
          <p:nvPr/>
        </p:nvPicPr>
        <p:blipFill>
          <a:blip r:embed="rId4"/>
          <a:stretch/>
        </p:blipFill>
        <p:spPr>
          <a:xfrm>
            <a:off x="3141720" y="1800000"/>
            <a:ext cx="12004200" cy="2162160"/>
          </a:xfrm>
          <a:prstGeom prst="rect">
            <a:avLst/>
          </a:prstGeom>
          <a:ln w="0">
            <a:noFill/>
          </a:ln>
        </p:spPr>
      </p:pic>
    </p:spTree>
  </p:cSld>
  <p:transition>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0" name="" descr=""/>
          <p:cNvPicPr/>
          <p:nvPr/>
        </p:nvPicPr>
        <p:blipFill>
          <a:blip r:embed="rId1"/>
          <a:stretch/>
        </p:blipFill>
        <p:spPr>
          <a:xfrm>
            <a:off x="6746760" y="2887920"/>
            <a:ext cx="4794120" cy="2691720"/>
          </a:xfrm>
          <a:prstGeom prst="rect">
            <a:avLst/>
          </a:prstGeom>
          <a:ln w="0">
            <a:noFill/>
          </a:ln>
        </p:spPr>
      </p:pic>
      <p:sp>
        <p:nvSpPr>
          <p:cNvPr id="141" name="Freeform 26"/>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142" name="Group 8"/>
          <p:cNvGrpSpPr/>
          <p:nvPr/>
        </p:nvGrpSpPr>
        <p:grpSpPr>
          <a:xfrm>
            <a:off x="16303320" y="0"/>
            <a:ext cx="1441440" cy="1441440"/>
            <a:chOff x="16303320" y="0"/>
            <a:chExt cx="1441440" cy="1441440"/>
          </a:xfrm>
        </p:grpSpPr>
        <p:sp>
          <p:nvSpPr>
            <p:cNvPr id="143" name="Freeform 27"/>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44" name="Freeform 28"/>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145" name="TextBox 27"/>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46" name="TextBox 28"/>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47" name="TextBox 29"/>
          <p:cNvSpPr/>
          <p:nvPr/>
        </p:nvSpPr>
        <p:spPr>
          <a:xfrm>
            <a:off x="363600" y="1424880"/>
            <a:ext cx="17560800" cy="7012800"/>
          </a:xfrm>
          <a:prstGeom prst="rect">
            <a:avLst/>
          </a:prstGeom>
          <a:noFill/>
          <a:ln w="0">
            <a:noFill/>
          </a:ln>
        </p:spPr>
        <p:style>
          <a:lnRef idx="0"/>
          <a:fillRef idx="0"/>
          <a:effectRef idx="0"/>
          <a:fontRef idx="minor"/>
        </p:style>
        <p:txBody>
          <a:bodyPr lIns="0" rIns="0" tIns="0" bIns="0" anchor="t">
            <a:spAutoFit/>
          </a:bodyPr>
          <a:p>
            <a:pPr algn="ctr">
              <a:lnSpc>
                <a:spcPct val="100000"/>
              </a:lnSpc>
              <a:buNone/>
            </a:pPr>
            <a:r>
              <a:rPr b="0" lang="en-US" sz="2000" spc="-1" strike="noStrike">
                <a:solidFill>
                  <a:srgbClr val="000000"/>
                </a:solidFill>
                <a:latin typeface="Montserrat"/>
                <a:ea typeface="DejaVu Sans"/>
              </a:rPr>
              <a:t>To summarize, the following are the properties of a parallelogram.</a:t>
            </a:r>
            <a:endParaRPr b="0" lang="en-PH" sz="2000" spc="-1" strike="noStrike">
              <a:latin typeface="Arial"/>
            </a:endParaRPr>
          </a:p>
          <a:p>
            <a:pPr algn="ctr">
              <a:lnSpc>
                <a:spcPct val="100000"/>
              </a:lnSpc>
              <a:buNone/>
            </a:pP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Given that </a:t>
            </a:r>
            <a:r>
              <a:rPr b="0" lang="en-US" sz="2000" spc="-1" strike="noStrike">
                <a:solidFill>
                  <a:srgbClr val="000000"/>
                </a:solidFill>
                <a:latin typeface="Montserrat"/>
                <a:ea typeface="Montserrat"/>
              </a:rPr>
              <a:t>□</a:t>
            </a:r>
            <a:r>
              <a:rPr b="0" lang="en-US" sz="2000" spc="-1" strike="noStrike">
                <a:solidFill>
                  <a:srgbClr val="000000"/>
                </a:solidFill>
                <a:latin typeface="Montserrat"/>
                <a:ea typeface="DejaVu Sans"/>
              </a:rPr>
              <a:t>ABCD is a parallelogram: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1.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Opposite sides are congruent.</a:t>
            </a: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AB ≅ CD and AD ≅ CB</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2.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Opposite angles are congruent.</a:t>
            </a: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a:t>
            </a:r>
            <a:r>
              <a:rPr b="0" lang="en-US" sz="2000" spc="-1" strike="noStrike">
                <a:solidFill>
                  <a:srgbClr val="000000"/>
                </a:solidFill>
                <a:latin typeface="Montserrat"/>
                <a:ea typeface="Ð¾¹îþ"/>
              </a:rPr>
              <a:t>A ≅ ∠</a:t>
            </a:r>
            <a:r>
              <a:rPr b="0" lang="en-US" sz="2000" spc="-1" strike="noStrike">
                <a:solidFill>
                  <a:srgbClr val="000000"/>
                </a:solidFill>
                <a:latin typeface="Montserrat"/>
                <a:ea typeface="DejaVu Sans"/>
              </a:rPr>
              <a:t>B, </a:t>
            </a:r>
            <a:r>
              <a:rPr b="0" lang="en-US" sz="2000" spc="-1" strike="noStrike">
                <a:solidFill>
                  <a:srgbClr val="000000"/>
                </a:solidFill>
                <a:latin typeface="Montserrat"/>
                <a:ea typeface="Ð¾¹îþ"/>
              </a:rPr>
              <a:t>∠C ≅ ∠D</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3.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Any two consecutive angles are supplementary.</a:t>
            </a: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A ≅ ∠B are supplementary angles;</a:t>
            </a: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D ≅ ∠C are supplementary angles;</a:t>
            </a: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A ≅ ∠D are supplementary angles; and</a:t>
            </a: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DejaVu Sans"/>
              </a:rPr>
              <a:t>B </a:t>
            </a:r>
            <a:r>
              <a:rPr b="0" lang="en-US" sz="2000" spc="-1" strike="noStrike">
                <a:solidFill>
                  <a:srgbClr val="000000"/>
                </a:solidFill>
                <a:latin typeface="Montserrat"/>
                <a:ea typeface="Ð¾¹îþ"/>
              </a:rPr>
              <a:t>≅ ∠C are supplementary angles.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4. Diagonals bisect each other.</a:t>
            </a: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AP ≅ CP and BP ≅ DP</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5.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Each diagonal divides the parallelogram into two congruent triangles.</a:t>
            </a: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ΔABD ≅ ΔCDB, ΔADC ≅ ΔCBA.</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US" sz="2000" spc="-1" strike="noStrike">
                <a:solidFill>
                  <a:srgbClr val="000000"/>
                </a:solidFill>
                <a:latin typeface="Montserrat"/>
                <a:ea typeface="Ð¾¹îþ"/>
              </a:rPr>
              <a:t>	</a:t>
            </a:r>
            <a:r>
              <a:rPr b="0" lang="en-US" sz="2000" spc="-1" strike="noStrike">
                <a:solidFill>
                  <a:srgbClr val="000000"/>
                </a:solidFill>
                <a:latin typeface="Montserrat"/>
                <a:ea typeface="Ð¾¹îþ"/>
              </a:rPr>
              <a:t>The following conditions guarantee that quadrilaterals are parallelograms.</a:t>
            </a:r>
            <a:endParaRPr b="0" lang="en-PH" sz="2000" spc="-1" strike="noStrike">
              <a:latin typeface="Arial"/>
            </a:endParaRPr>
          </a:p>
        </p:txBody>
      </p:sp>
      <p:sp>
        <p:nvSpPr>
          <p:cNvPr id="148" name="Freeform 29"/>
          <p:cNvSpPr/>
          <p:nvPr/>
        </p:nvSpPr>
        <p:spPr>
          <a:xfrm>
            <a:off x="13680" y="-2520"/>
            <a:ext cx="7365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4"/>
            <a:srcRect/>
            <a:stretch/>
          </a:blipFill>
          <a:ln w="0">
            <a:noFill/>
          </a:ln>
        </p:spPr>
        <p:style>
          <a:lnRef idx="0"/>
          <a:fillRef idx="0"/>
          <a:effectRef idx="0"/>
          <a:fontRef idx="minor"/>
        </p:style>
      </p:sp>
      <p:sp>
        <p:nvSpPr>
          <p:cNvPr id="149" name="TextBox 30"/>
          <p:cNvSpPr/>
          <p:nvPr/>
        </p:nvSpPr>
        <p:spPr>
          <a:xfrm>
            <a:off x="540000" y="262800"/>
            <a:ext cx="629964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Quadrilaterals and Parallelograms</a:t>
            </a:r>
            <a:endParaRPr b="0" lang="en-PH" sz="3000" spc="-1" strike="noStrike">
              <a:latin typeface="Arial"/>
            </a:endParaRPr>
          </a:p>
        </p:txBody>
      </p:sp>
    </p:spTree>
  </p:cSld>
  <p:transition>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0" name="" descr=""/>
          <p:cNvPicPr/>
          <p:nvPr/>
        </p:nvPicPr>
        <p:blipFill>
          <a:blip r:embed="rId1"/>
          <a:stretch/>
        </p:blipFill>
        <p:spPr>
          <a:xfrm>
            <a:off x="10260000" y="1764000"/>
            <a:ext cx="8003880" cy="6119640"/>
          </a:xfrm>
          <a:prstGeom prst="rect">
            <a:avLst/>
          </a:prstGeom>
          <a:ln w="0">
            <a:noFill/>
          </a:ln>
        </p:spPr>
      </p:pic>
      <p:pic>
        <p:nvPicPr>
          <p:cNvPr id="151" name="" descr=""/>
          <p:cNvPicPr/>
          <p:nvPr/>
        </p:nvPicPr>
        <p:blipFill>
          <a:blip r:embed="rId2"/>
          <a:stretch/>
        </p:blipFill>
        <p:spPr>
          <a:xfrm>
            <a:off x="3060000" y="4680000"/>
            <a:ext cx="3873600" cy="2189160"/>
          </a:xfrm>
          <a:prstGeom prst="rect">
            <a:avLst/>
          </a:prstGeom>
          <a:ln w="0">
            <a:noFill/>
          </a:ln>
        </p:spPr>
      </p:pic>
      <p:pic>
        <p:nvPicPr>
          <p:cNvPr id="152" name="" descr=""/>
          <p:cNvPicPr/>
          <p:nvPr/>
        </p:nvPicPr>
        <p:blipFill>
          <a:blip r:embed="rId3"/>
          <a:stretch/>
        </p:blipFill>
        <p:spPr>
          <a:xfrm>
            <a:off x="180000" y="1620000"/>
            <a:ext cx="9359640" cy="1805400"/>
          </a:xfrm>
          <a:prstGeom prst="rect">
            <a:avLst/>
          </a:prstGeom>
          <a:ln w="0">
            <a:noFill/>
          </a:ln>
        </p:spPr>
      </p:pic>
      <p:sp>
        <p:nvSpPr>
          <p:cNvPr id="153" name="Freeform 1"/>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4"/>
            <a:srcRect/>
            <a:stretch/>
          </a:blipFill>
          <a:ln w="0">
            <a:noFill/>
          </a:ln>
        </p:spPr>
        <p:style>
          <a:lnRef idx="0"/>
          <a:fillRef idx="0"/>
          <a:effectRef idx="0"/>
          <a:fontRef idx="minor"/>
        </p:style>
      </p:sp>
      <p:grpSp>
        <p:nvGrpSpPr>
          <p:cNvPr id="154" name="Group 1"/>
          <p:cNvGrpSpPr/>
          <p:nvPr/>
        </p:nvGrpSpPr>
        <p:grpSpPr>
          <a:xfrm>
            <a:off x="16303320" y="0"/>
            <a:ext cx="1441440" cy="1441440"/>
            <a:chOff x="16303320" y="0"/>
            <a:chExt cx="1441440" cy="1441440"/>
          </a:xfrm>
        </p:grpSpPr>
        <p:sp>
          <p:nvSpPr>
            <p:cNvPr id="155" name="Freeform 3"/>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56" name="Freeform 6"/>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5"/>
            <a:srcRect/>
            <a:stretch/>
          </a:blipFill>
          <a:ln w="0">
            <a:noFill/>
          </a:ln>
        </p:spPr>
        <p:style>
          <a:lnRef idx="0"/>
          <a:fillRef idx="0"/>
          <a:effectRef idx="0"/>
          <a:fontRef idx="minor"/>
        </p:style>
      </p:sp>
      <p:sp>
        <p:nvSpPr>
          <p:cNvPr id="157" name="TextBox 3"/>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58" name="TextBox 4"/>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59" name="TextBox 5"/>
          <p:cNvSpPr/>
          <p:nvPr/>
        </p:nvSpPr>
        <p:spPr>
          <a:xfrm>
            <a:off x="363600" y="1028880"/>
            <a:ext cx="8996040" cy="3354120"/>
          </a:xfrm>
          <a:prstGeom prst="rect">
            <a:avLst/>
          </a:prstGeom>
          <a:noFill/>
          <a:ln w="0">
            <a:noFill/>
          </a:ln>
        </p:spPr>
        <p:style>
          <a:lnRef idx="0"/>
          <a:fillRef idx="0"/>
          <a:effectRef idx="0"/>
          <a:fontRef idx="minor"/>
        </p:style>
        <p:txBody>
          <a:bodyPr lIns="0" rIns="0" tIns="0" bIns="0" anchor="t">
            <a:spAutoFit/>
          </a:bodyPr>
          <a:p>
            <a:pPr algn="ctr">
              <a:lnSpc>
                <a:spcPct val="100000"/>
              </a:lnSpc>
              <a:buNone/>
            </a:pPr>
            <a:r>
              <a:rPr b="1" lang="en-US" sz="2000" spc="-1" strike="noStrike">
                <a:solidFill>
                  <a:srgbClr val="000000"/>
                </a:solidFill>
                <a:latin typeface="Montserrat"/>
                <a:ea typeface="DejaVu Sans"/>
              </a:rPr>
              <a:t>Theorem</a:t>
            </a: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r>
              <a:rPr b="1" lang="en-US" sz="2000" spc="-1" strike="noStrike">
                <a:solidFill>
                  <a:srgbClr val="000000"/>
                </a:solidFill>
                <a:latin typeface="Montserrat"/>
                <a:ea typeface="DejaVu Sans"/>
              </a:rPr>
              <a:t>Given</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AC and BD</a:t>
            </a:r>
            <a:endParaRPr b="0" lang="en-PH" sz="2000" spc="-1" strike="noStrike">
              <a:latin typeface="Arial"/>
            </a:endParaRPr>
          </a:p>
          <a:p>
            <a:pPr algn="ctr">
              <a:lnSpc>
                <a:spcPct val="100000"/>
              </a:lnSpc>
              <a:buNone/>
            </a:pPr>
            <a:r>
              <a:rPr b="1" lang="en-US" sz="2000" spc="-1" strike="noStrike">
                <a:solidFill>
                  <a:srgbClr val="000000"/>
                </a:solidFill>
                <a:latin typeface="Montserrat"/>
                <a:ea typeface="DejaVu Sans"/>
              </a:rPr>
              <a:t>Prove</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Montserrat"/>
              </a:rPr>
              <a:t>□</a:t>
            </a:r>
            <a:r>
              <a:rPr b="0" lang="en-US" sz="2000" spc="-1" strike="noStrike">
                <a:solidFill>
                  <a:srgbClr val="000000"/>
                </a:solidFill>
                <a:latin typeface="Montserrat"/>
                <a:ea typeface="Ð¾¹îþ"/>
              </a:rPr>
              <a:t>ABCD is a parallelogram.</a:t>
            </a:r>
            <a:endParaRPr b="0" lang="en-PH" sz="2000" spc="-1" strike="noStrike">
              <a:latin typeface="Arial"/>
            </a:endParaRPr>
          </a:p>
        </p:txBody>
      </p:sp>
      <p:sp>
        <p:nvSpPr>
          <p:cNvPr id="160" name="Freeform 30"/>
          <p:cNvSpPr/>
          <p:nvPr/>
        </p:nvSpPr>
        <p:spPr>
          <a:xfrm>
            <a:off x="13680" y="-2520"/>
            <a:ext cx="7365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6"/>
            <a:srcRect/>
            <a:stretch/>
          </a:blipFill>
          <a:ln w="0">
            <a:noFill/>
          </a:ln>
        </p:spPr>
        <p:style>
          <a:lnRef idx="0"/>
          <a:fillRef idx="0"/>
          <a:effectRef idx="0"/>
          <a:fontRef idx="minor"/>
        </p:style>
      </p:sp>
      <p:sp>
        <p:nvSpPr>
          <p:cNvPr id="161" name="TextBox 10"/>
          <p:cNvSpPr/>
          <p:nvPr/>
        </p:nvSpPr>
        <p:spPr>
          <a:xfrm>
            <a:off x="540000" y="262800"/>
            <a:ext cx="629964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Quadrilaterals and Parallelograms</a:t>
            </a:r>
            <a:endParaRPr b="0" lang="en-PH" sz="3000" spc="-1" strike="noStrike">
              <a:latin typeface="Arial"/>
            </a:endParaRPr>
          </a:p>
        </p:txBody>
      </p:sp>
      <p:sp>
        <p:nvSpPr>
          <p:cNvPr id="162" name=""/>
          <p:cNvSpPr/>
          <p:nvPr/>
        </p:nvSpPr>
        <p:spPr>
          <a:xfrm>
            <a:off x="13680000" y="1440000"/>
            <a:ext cx="972720" cy="401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000" spc="-1" strike="noStrike">
                <a:solidFill>
                  <a:srgbClr val="000000"/>
                </a:solidFill>
                <a:latin typeface="Montserrat"/>
              </a:rPr>
              <a:t>Proof:</a:t>
            </a:r>
            <a:endParaRPr b="0" lang="en-PH" sz="2000" spc="-1" strike="noStrike">
              <a:latin typeface="Arial"/>
            </a:endParaRPr>
          </a:p>
        </p:txBody>
      </p:sp>
    </p:spTree>
  </p:cSld>
  <p:transition>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Freeform 31"/>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64" name="Group 9"/>
          <p:cNvGrpSpPr/>
          <p:nvPr/>
        </p:nvGrpSpPr>
        <p:grpSpPr>
          <a:xfrm>
            <a:off x="16303320" y="0"/>
            <a:ext cx="1441440" cy="1441440"/>
            <a:chOff x="16303320" y="0"/>
            <a:chExt cx="1441440" cy="1441440"/>
          </a:xfrm>
        </p:grpSpPr>
        <p:sp>
          <p:nvSpPr>
            <p:cNvPr id="165" name="Freeform 32"/>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66" name="Freeform 33"/>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67" name="TextBox 31"/>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68" name="TextBox 32"/>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69" name="TextBox 33"/>
          <p:cNvSpPr/>
          <p:nvPr/>
        </p:nvSpPr>
        <p:spPr>
          <a:xfrm>
            <a:off x="363600" y="1424880"/>
            <a:ext cx="8096040" cy="4878360"/>
          </a:xfrm>
          <a:prstGeom prst="rect">
            <a:avLst/>
          </a:prstGeom>
          <a:noFill/>
          <a:ln w="0">
            <a:noFill/>
          </a:ln>
        </p:spPr>
        <p:style>
          <a:lnRef idx="0"/>
          <a:fillRef idx="0"/>
          <a:effectRef idx="0"/>
          <a:fontRef idx="minor"/>
        </p:style>
        <p:txBody>
          <a:bodyPr lIns="0" rIns="0" tIns="0" bIns="0" anchor="t">
            <a:spAutoFit/>
          </a:bodyPr>
          <a:p>
            <a:pPr algn="ctr">
              <a:lnSpc>
                <a:spcPct val="100000"/>
              </a:lnSpc>
              <a:buNone/>
            </a:pPr>
            <a:r>
              <a:rPr b="1" lang="en-US" sz="2000" spc="-1" strike="noStrike">
                <a:solidFill>
                  <a:srgbClr val="000000"/>
                </a:solidFill>
                <a:latin typeface="Montserrat"/>
                <a:ea typeface="Ð¾¹îþ"/>
              </a:rPr>
              <a:t>Theorem</a:t>
            </a: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Given: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ABCD with AB ≅ DC and BC ≅ DA</a:t>
            </a:r>
            <a:endParaRPr b="0" lang="en-PH" sz="2000" spc="-1" strike="noStrike">
              <a:latin typeface="Arial"/>
            </a:endParaRPr>
          </a:p>
          <a:p>
            <a:pPr>
              <a:lnSpc>
                <a:spcPct val="100000"/>
              </a:lnSpc>
              <a:buNone/>
            </a:pP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DejaVu Sans"/>
              </a:rPr>
              <a:t>Prove: </a:t>
            </a:r>
            <a:r>
              <a:rPr b="0" lang="en-US" sz="2000" spc="-1" strike="noStrike">
                <a:solidFill>
                  <a:srgbClr val="000000"/>
                </a:solidFill>
                <a:latin typeface="Montserrat"/>
                <a:ea typeface="DejaVu Sans"/>
              </a:rPr>
              <a:t>	</a:t>
            </a:r>
            <a:r>
              <a:rPr b="0" lang="en-US" sz="2000" spc="-1" strike="noStrike">
                <a:solidFill>
                  <a:srgbClr val="000000"/>
                </a:solidFill>
                <a:latin typeface="Montserrat"/>
                <a:ea typeface="Ð¾¹îþ"/>
              </a:rPr>
              <a:t>ABCD is a parallelogram.</a:t>
            </a:r>
            <a:endParaRPr b="0" lang="en-PH" sz="2000" spc="-1" strike="noStrike">
              <a:latin typeface="Arial"/>
            </a:endParaRPr>
          </a:p>
          <a:p>
            <a:pPr>
              <a:lnSpc>
                <a:spcPct val="100000"/>
              </a:lnSpc>
              <a:buNone/>
            </a:pPr>
            <a:endParaRPr b="0" lang="en-PH" sz="2000" spc="-1" strike="noStrike">
              <a:latin typeface="Arial"/>
            </a:endParaRPr>
          </a:p>
        </p:txBody>
      </p:sp>
      <p:sp>
        <p:nvSpPr>
          <p:cNvPr id="170" name="Freeform 34"/>
          <p:cNvSpPr/>
          <p:nvPr/>
        </p:nvSpPr>
        <p:spPr>
          <a:xfrm>
            <a:off x="13680" y="-2520"/>
            <a:ext cx="7365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3"/>
            <a:srcRect/>
            <a:stretch/>
          </a:blipFill>
          <a:ln w="0">
            <a:noFill/>
          </a:ln>
        </p:spPr>
        <p:style>
          <a:lnRef idx="0"/>
          <a:fillRef idx="0"/>
          <a:effectRef idx="0"/>
          <a:fontRef idx="minor"/>
        </p:style>
      </p:sp>
      <p:sp>
        <p:nvSpPr>
          <p:cNvPr id="171" name="TextBox 34"/>
          <p:cNvSpPr/>
          <p:nvPr/>
        </p:nvSpPr>
        <p:spPr>
          <a:xfrm>
            <a:off x="540000" y="262800"/>
            <a:ext cx="629964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Quadrilaterals and Parallelograms</a:t>
            </a:r>
            <a:endParaRPr b="0" lang="en-PH" sz="3000" spc="-1" strike="noStrike">
              <a:latin typeface="Arial"/>
            </a:endParaRPr>
          </a:p>
        </p:txBody>
      </p:sp>
      <p:pic>
        <p:nvPicPr>
          <p:cNvPr id="172" name="" descr=""/>
          <p:cNvPicPr/>
          <p:nvPr/>
        </p:nvPicPr>
        <p:blipFill>
          <a:blip r:embed="rId4"/>
          <a:stretch/>
        </p:blipFill>
        <p:spPr>
          <a:xfrm>
            <a:off x="344520" y="1800000"/>
            <a:ext cx="8151120" cy="3059640"/>
          </a:xfrm>
          <a:prstGeom prst="rect">
            <a:avLst/>
          </a:prstGeom>
          <a:ln w="0">
            <a:noFill/>
          </a:ln>
        </p:spPr>
      </p:pic>
      <p:sp>
        <p:nvSpPr>
          <p:cNvPr id="173" name=""/>
          <p:cNvSpPr/>
          <p:nvPr/>
        </p:nvSpPr>
        <p:spPr>
          <a:xfrm>
            <a:off x="12780000" y="1620000"/>
            <a:ext cx="972720" cy="401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000" spc="-1" strike="noStrike">
                <a:solidFill>
                  <a:srgbClr val="000000"/>
                </a:solidFill>
                <a:latin typeface="Montserrat"/>
              </a:rPr>
              <a:t>Proof:</a:t>
            </a:r>
            <a:endParaRPr b="0" lang="en-PH" sz="2000" spc="-1" strike="noStrike">
              <a:latin typeface="Arial"/>
            </a:endParaRPr>
          </a:p>
        </p:txBody>
      </p:sp>
      <p:pic>
        <p:nvPicPr>
          <p:cNvPr id="174" name="" descr=""/>
          <p:cNvPicPr/>
          <p:nvPr/>
        </p:nvPicPr>
        <p:blipFill>
          <a:blip r:embed="rId5"/>
          <a:stretch/>
        </p:blipFill>
        <p:spPr>
          <a:xfrm>
            <a:off x="2520000" y="6267240"/>
            <a:ext cx="3495960" cy="2031120"/>
          </a:xfrm>
          <a:prstGeom prst="rect">
            <a:avLst/>
          </a:prstGeom>
          <a:ln w="0">
            <a:noFill/>
          </a:ln>
        </p:spPr>
      </p:pic>
      <p:pic>
        <p:nvPicPr>
          <p:cNvPr id="175" name="" descr=""/>
          <p:cNvPicPr/>
          <p:nvPr/>
        </p:nvPicPr>
        <p:blipFill>
          <a:blip r:embed="rId6"/>
          <a:stretch/>
        </p:blipFill>
        <p:spPr>
          <a:xfrm>
            <a:off x="8913600" y="2088000"/>
            <a:ext cx="8925840" cy="5939640"/>
          </a:xfrm>
          <a:prstGeom prst="rect">
            <a:avLst/>
          </a:prstGeom>
          <a:ln w="0">
            <a:noFill/>
          </a:ln>
        </p:spPr>
      </p:pic>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90</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2023-08-07T13:39:36Z</dcterms:created>
  <dc:creator/>
  <dc:description/>
  <dc:identifier>DAFl9Zu4QXU</dc:identifier>
  <dc:language>en-PH</dc:language>
  <cp:lastModifiedBy/>
  <dcterms:modified xsi:type="dcterms:W3CDTF">2023-08-08T08:58:24Z</dcterms:modified>
  <cp:revision>5</cp:revision>
  <dc:subject/>
  <dc:title>PPT TEMPLATE FOR LRB</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