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7360" cy="684324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84240" cy="2784240"/>
          </a:xfrm>
          <a:prstGeom prst="rect">
            <a:avLst/>
          </a:prstGeom>
          <a:ln w="0">
            <a:noFill/>
          </a:ln>
        </p:spPr>
      </p:pic>
      <p:sp>
        <p:nvSpPr>
          <p:cNvPr id="2" name="Rectangle 5"/>
          <p:cNvSpPr/>
          <p:nvPr/>
        </p:nvSpPr>
        <p:spPr>
          <a:xfrm>
            <a:off x="3487320" y="1475280"/>
            <a:ext cx="8689680" cy="384768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89680" cy="36936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7360" cy="620280"/>
          </a:xfrm>
          <a:prstGeom prst="rect">
            <a:avLst/>
          </a:prstGeom>
          <a:ln w="0">
            <a:noFill/>
          </a:ln>
        </p:spPr>
      </p:pic>
      <p:sp>
        <p:nvSpPr>
          <p:cNvPr id="43" name="Rectangle 7"/>
          <p:cNvSpPr/>
          <p:nvPr/>
        </p:nvSpPr>
        <p:spPr>
          <a:xfrm>
            <a:off x="10868760" y="0"/>
            <a:ext cx="955800" cy="95580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19880" cy="1019880"/>
          </a:xfrm>
          <a:prstGeom prst="rect">
            <a:avLst/>
          </a:prstGeom>
          <a:ln w="0">
            <a:noFill/>
          </a:ln>
        </p:spPr>
      </p:pic>
      <p:sp>
        <p:nvSpPr>
          <p:cNvPr id="45" name="TextBox 9"/>
          <p:cNvSpPr/>
          <p:nvPr/>
        </p:nvSpPr>
        <p:spPr>
          <a:xfrm>
            <a:off x="185400" y="6362280"/>
            <a:ext cx="46771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85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01680" cy="336996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8"/>
          <p:cNvSpPr/>
          <p:nvPr/>
        </p:nvSpPr>
        <p:spPr>
          <a:xfrm>
            <a:off x="4070520" y="2593080"/>
            <a:ext cx="7737120" cy="1186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Lato"/>
                <a:ea typeface="PingFang SC"/>
              </a:rPr>
              <a:t>The Parts of a Compound Light Microscope </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7560000" y="5400000"/>
            <a:ext cx="2874240" cy="340560"/>
          </a:xfrm>
          <a:prstGeom prst="rect">
            <a:avLst/>
          </a:prstGeom>
          <a:noFill/>
          <a:ln w="0">
            <a:noFill/>
          </a:ln>
        </p:spPr>
        <p:style>
          <a:lnRef idx="0"/>
          <a:fillRef idx="0"/>
          <a:effectRef idx="0"/>
          <a:fontRef idx="minor"/>
        </p:style>
      </p:sp>
      <p:sp>
        <p:nvSpPr>
          <p:cNvPr id="126" name=""/>
          <p:cNvSpPr/>
          <p:nvPr/>
        </p:nvSpPr>
        <p:spPr>
          <a:xfrm>
            <a:off x="1865880" y="576000"/>
            <a:ext cx="8457840" cy="5547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600" spc="-1" strike="noStrike">
                <a:solidFill>
                  <a:srgbClr val="000000"/>
                </a:solidFill>
                <a:latin typeface="Lato "/>
                <a:ea typeface="DejaVu Sans"/>
              </a:rPr>
              <a:t>The Parts of a Compound Light Microscope</a:t>
            </a:r>
            <a:endParaRPr b="0" lang="en-PH" sz="2600" spc="-1" strike="noStrike">
              <a:latin typeface="Arial"/>
            </a:endParaRPr>
          </a:p>
        </p:txBody>
      </p:sp>
      <p:sp>
        <p:nvSpPr>
          <p:cNvPr id="127" name=""/>
          <p:cNvSpPr/>
          <p:nvPr/>
        </p:nvSpPr>
        <p:spPr>
          <a:xfrm>
            <a:off x="612000" y="1908000"/>
            <a:ext cx="7917840" cy="21596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a:t>
            </a:r>
            <a:r>
              <a:rPr b="1" lang="en-PH" sz="1800" spc="-1" strike="noStrike">
                <a:solidFill>
                  <a:srgbClr val="000000"/>
                </a:solidFill>
                <a:latin typeface="Lato"/>
                <a:ea typeface="DejaVu Sans"/>
              </a:rPr>
              <a:t>microscope</a:t>
            </a:r>
            <a:r>
              <a:rPr b="0" lang="en-PH" sz="1800" spc="-1" strike="noStrike">
                <a:solidFill>
                  <a:srgbClr val="000000"/>
                </a:solidFill>
                <a:latin typeface="Lato"/>
                <a:ea typeface="DejaVu Sans"/>
              </a:rPr>
              <a:t> is an optical instrument that became popular when </a:t>
            </a:r>
            <a:r>
              <a:rPr b="1" lang="en-PH" sz="1800" spc="-1" strike="noStrike">
                <a:solidFill>
                  <a:srgbClr val="000000"/>
                </a:solidFill>
                <a:latin typeface="Lato"/>
                <a:ea typeface="DejaVu Sans"/>
              </a:rPr>
              <a:t>Anton Van Leeuwenhoek</a:t>
            </a:r>
            <a:r>
              <a:rPr b="0" lang="en-PH" sz="1800" spc="-1" strike="noStrike">
                <a:solidFill>
                  <a:srgbClr val="000000"/>
                </a:solidFill>
                <a:latin typeface="Lato"/>
                <a:ea typeface="DejaVu Sans"/>
              </a:rPr>
              <a:t> invented the first simple microscope. Simple because his microscope consists only of a single lens similar to a magnifying glass. Using this, Leeuwenhoek made several breakthroughs in the field of biology, which included his discovery of tiny living creatures in a drop of rainwater. Leeuwenhoek described these tiny living creatures as “animalcules.”</a:t>
            </a:r>
            <a:endParaRPr b="0" lang="en-PH" sz="1800" spc="-1" strike="noStrike">
              <a:latin typeface="Arial"/>
            </a:endParaRPr>
          </a:p>
        </p:txBody>
      </p:sp>
      <p:pic>
        <p:nvPicPr>
          <p:cNvPr id="128" name="" descr=""/>
          <p:cNvPicPr/>
          <p:nvPr/>
        </p:nvPicPr>
        <p:blipFill>
          <a:blip r:embed="rId1"/>
          <a:stretch/>
        </p:blipFill>
        <p:spPr>
          <a:xfrm>
            <a:off x="8784000" y="1980000"/>
            <a:ext cx="2697840" cy="3417840"/>
          </a:xfrm>
          <a:prstGeom prst="rect">
            <a:avLst/>
          </a:prstGeom>
          <a:ln w="19080">
            <a:solidFill>
              <a:srgbClr val="000000"/>
            </a:solidFill>
            <a:round/>
          </a:ln>
        </p:spPr>
      </p:pic>
      <p:sp>
        <p:nvSpPr>
          <p:cNvPr id="129" name=""/>
          <p:cNvSpPr/>
          <p:nvPr/>
        </p:nvSpPr>
        <p:spPr>
          <a:xfrm>
            <a:off x="648000" y="4032000"/>
            <a:ext cx="7809840" cy="16200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compound light microscope (CLM) </a:t>
            </a:r>
            <a:r>
              <a:rPr b="0" lang="en-PH" sz="1800" spc="-1" strike="noStrike">
                <a:solidFill>
                  <a:srgbClr val="000000"/>
                </a:solidFill>
                <a:latin typeface="Lato"/>
                <a:ea typeface="¾}ïþ"/>
              </a:rPr>
              <a:t>differs from a simple microscope because it consists of several lenses that can enlarge or magnify the image of an object or an organism several hundred times its actual size. The first compound microscope was invented by Zacharias Jansen in 1590.</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
          <p:cNvSpPr/>
          <p:nvPr/>
        </p:nvSpPr>
        <p:spPr>
          <a:xfrm>
            <a:off x="10260000" y="5746320"/>
            <a:ext cx="174960" cy="340560"/>
          </a:xfrm>
          <a:prstGeom prst="rect">
            <a:avLst/>
          </a:prstGeom>
          <a:noFill/>
          <a:ln w="0">
            <a:noFill/>
          </a:ln>
        </p:spPr>
        <p:style>
          <a:lnRef idx="0"/>
          <a:fillRef idx="0"/>
          <a:effectRef idx="0"/>
          <a:fontRef idx="minor"/>
        </p:style>
      </p:sp>
      <p:pic>
        <p:nvPicPr>
          <p:cNvPr id="131" name="" descr=""/>
          <p:cNvPicPr/>
          <p:nvPr/>
        </p:nvPicPr>
        <p:blipFill>
          <a:blip r:embed="rId1"/>
          <a:stretch/>
        </p:blipFill>
        <p:spPr>
          <a:xfrm>
            <a:off x="8100000" y="1980000"/>
            <a:ext cx="3103920" cy="3404880"/>
          </a:xfrm>
          <a:prstGeom prst="rect">
            <a:avLst/>
          </a:prstGeom>
          <a:ln w="19080">
            <a:solidFill>
              <a:srgbClr val="000000"/>
            </a:solidFill>
            <a:round/>
          </a:ln>
        </p:spPr>
      </p:pic>
      <p:sp>
        <p:nvSpPr>
          <p:cNvPr id="132" name=""/>
          <p:cNvSpPr/>
          <p:nvPr/>
        </p:nvSpPr>
        <p:spPr>
          <a:xfrm>
            <a:off x="720000" y="1893240"/>
            <a:ext cx="7017840" cy="33264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This CLM consists of parts clustered into three categories: the illuminating parts, the magnifying parts, and the mechanical parts. </a:t>
            </a:r>
            <a:br/>
            <a:b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The illuminating</a:t>
            </a:r>
            <a:r>
              <a:rPr b="0" lang="en-PH" sz="1800" spc="-1" strike="noStrike">
                <a:solidFill>
                  <a:srgbClr val="000000"/>
                </a:solidFill>
                <a:latin typeface="Lato"/>
                <a:ea typeface="DejaVu Sans"/>
              </a:rPr>
              <a:t> parts are the parts of the microscope that provide light so the specimen can be seen. </a:t>
            </a:r>
            <a:br/>
            <a:r>
              <a:rPr b="0" lang="en-PH" sz="1800" spc="-1" strike="noStrike">
                <a:solidFill>
                  <a:srgbClr val="000000"/>
                </a:solidFill>
                <a:latin typeface="Lato"/>
                <a:ea typeface="DejaVu Sans"/>
              </a:rPr>
              <a:t>	</a:t>
            </a:r>
            <a:b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The magnifying</a:t>
            </a:r>
            <a:r>
              <a:rPr b="0" lang="en-PH" sz="1800" spc="-1" strike="noStrike">
                <a:solidFill>
                  <a:srgbClr val="000000"/>
                </a:solidFill>
                <a:latin typeface="Lato"/>
                <a:ea typeface="DejaVu Sans"/>
              </a:rPr>
              <a:t> parts are those that enlarge the specimen. These parts consist of lenses with varying magnifications. </a:t>
            </a:r>
            <a:br/>
            <a:r>
              <a:rPr b="0" lang="en-PH" sz="1800" spc="-1" strike="noStrike">
                <a:solidFill>
                  <a:srgbClr val="000000"/>
                </a:solidFill>
                <a:latin typeface="Lato"/>
                <a:ea typeface="DejaVu Sans"/>
              </a:rPr>
              <a:t>	</a:t>
            </a:r>
            <a:b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The mechanical</a:t>
            </a:r>
            <a:r>
              <a:rPr b="0" lang="en-PH" sz="1800" spc="-1" strike="noStrike">
                <a:solidFill>
                  <a:srgbClr val="000000"/>
                </a:solidFill>
                <a:latin typeface="Lato"/>
                <a:ea typeface="DejaVu Sans"/>
              </a:rPr>
              <a:t> parts are the parts of the microscope that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support, adjust, connect, and move other parts.</a:t>
            </a:r>
            <a:endParaRPr b="0" lang="en-PH" sz="1800" spc="-1" strike="noStrike">
              <a:latin typeface="Arial"/>
            </a:endParaRPr>
          </a:p>
        </p:txBody>
      </p:sp>
      <p:sp>
        <p:nvSpPr>
          <p:cNvPr id="133" name=""/>
          <p:cNvSpPr/>
          <p:nvPr/>
        </p:nvSpPr>
        <p:spPr>
          <a:xfrm>
            <a:off x="1865880" y="576000"/>
            <a:ext cx="8457840" cy="5547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600" spc="-1" strike="noStrike">
                <a:solidFill>
                  <a:srgbClr val="000000"/>
                </a:solidFill>
                <a:latin typeface="Lato "/>
                <a:ea typeface="DejaVu Sans"/>
              </a:rPr>
              <a:t>The Parts of a Compound Light Microscope</a:t>
            </a:r>
            <a:endParaRPr b="0" lang="en-PH" sz="26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
          <p:cNvSpPr/>
          <p:nvPr/>
        </p:nvSpPr>
        <p:spPr>
          <a:xfrm>
            <a:off x="7560000" y="5400000"/>
            <a:ext cx="2874240" cy="340560"/>
          </a:xfrm>
          <a:prstGeom prst="rect">
            <a:avLst/>
          </a:prstGeom>
          <a:noFill/>
          <a:ln w="0">
            <a:noFill/>
          </a:ln>
        </p:spPr>
        <p:style>
          <a:lnRef idx="0"/>
          <a:fillRef idx="0"/>
          <a:effectRef idx="0"/>
          <a:fontRef idx="minor"/>
        </p:style>
      </p:sp>
      <p:sp>
        <p:nvSpPr>
          <p:cNvPr id="135" name=""/>
          <p:cNvSpPr/>
          <p:nvPr/>
        </p:nvSpPr>
        <p:spPr>
          <a:xfrm>
            <a:off x="10260000" y="5746320"/>
            <a:ext cx="174960" cy="340560"/>
          </a:xfrm>
          <a:prstGeom prst="rect">
            <a:avLst/>
          </a:prstGeom>
          <a:noFill/>
          <a:ln w="0">
            <a:noFill/>
          </a:ln>
        </p:spPr>
        <p:style>
          <a:lnRef idx="0"/>
          <a:fillRef idx="0"/>
          <a:effectRef idx="0"/>
          <a:fontRef idx="minor"/>
        </p:style>
      </p:sp>
      <p:sp>
        <p:nvSpPr>
          <p:cNvPr id="136" name=""/>
          <p:cNvSpPr/>
          <p:nvPr/>
        </p:nvSpPr>
        <p:spPr>
          <a:xfrm>
            <a:off x="3485880" y="1513800"/>
            <a:ext cx="5217840" cy="357840"/>
          </a:xfrm>
          <a:prstGeom prst="rect">
            <a:avLst/>
          </a:prstGeom>
          <a:solidFill>
            <a:srgbClr val="ffffff"/>
          </a:solidFill>
          <a:ln w="19080">
            <a:solidFill>
              <a:srgbClr val="000000"/>
            </a:solidFill>
            <a:round/>
          </a:ln>
        </p:spPr>
        <p:style>
          <a:lnRef idx="0"/>
          <a:fillRef idx="0"/>
          <a:effectRef idx="0"/>
          <a:fontRef idx="minor"/>
        </p:style>
        <p:txBody>
          <a:bodyPr lIns="99360" rIns="99360" tIns="54360" bIns="54360" anchor="ctr">
            <a:noAutofit/>
          </a:bodyPr>
          <a:p>
            <a:pPr algn="ctr">
              <a:lnSpc>
                <a:spcPct val="100000"/>
              </a:lnSpc>
              <a:buNone/>
            </a:pPr>
            <a:r>
              <a:rPr b="1" lang="en-PH" sz="1800" spc="-1" strike="noStrike">
                <a:solidFill>
                  <a:srgbClr val="000000"/>
                </a:solidFill>
                <a:latin typeface="Lato"/>
                <a:ea typeface="DejaVu Sans"/>
              </a:rPr>
              <a:t>Parts of a Compound Light Microscope</a:t>
            </a:r>
            <a:endParaRPr b="0" lang="en-PH" sz="1800" spc="-1" strike="noStrike">
              <a:latin typeface="Arial"/>
            </a:endParaRPr>
          </a:p>
        </p:txBody>
      </p:sp>
      <p:sp>
        <p:nvSpPr>
          <p:cNvPr id="137" name=""/>
          <p:cNvSpPr/>
          <p:nvPr/>
        </p:nvSpPr>
        <p:spPr>
          <a:xfrm>
            <a:off x="426600" y="2055600"/>
            <a:ext cx="11337840" cy="334332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15000"/>
              </a:lnSpc>
              <a:buClr>
                <a:srgbClr val="000000"/>
              </a:buClr>
              <a:buSzPct val="45000"/>
              <a:buFont typeface="Wingdings" charset="2"/>
              <a:buChar char=""/>
            </a:pPr>
            <a:r>
              <a:rPr b="1" lang="en-PH" sz="1800" spc="-1" strike="noStrike">
                <a:solidFill>
                  <a:srgbClr val="000000"/>
                </a:solidFill>
                <a:latin typeface="Lato"/>
                <a:ea typeface="DejaVu Sans"/>
              </a:rPr>
              <a:t>Ocular</a:t>
            </a:r>
            <a:r>
              <a:rPr b="0" lang="en-PH" sz="1800" spc="-1" strike="noStrike">
                <a:solidFill>
                  <a:srgbClr val="000000"/>
                </a:solidFill>
                <a:latin typeface="Lato"/>
                <a:ea typeface="DejaVu Sans"/>
              </a:rPr>
              <a:t> or </a:t>
            </a:r>
            <a:r>
              <a:rPr b="1" lang="en-PH" sz="1800" spc="-1" strike="noStrike">
                <a:solidFill>
                  <a:srgbClr val="000000"/>
                </a:solidFill>
                <a:latin typeface="Lato"/>
                <a:ea typeface="DejaVu Sans"/>
              </a:rPr>
              <a:t>eyepiece</a:t>
            </a:r>
            <a:r>
              <a:rPr b="0" lang="en-PH" sz="1800" spc="-1" strike="noStrike">
                <a:solidFill>
                  <a:srgbClr val="000000"/>
                </a:solidFill>
                <a:latin typeface="Lato"/>
                <a:ea typeface="DejaVu Sans"/>
              </a:rPr>
              <a:t> is the part where the observer peeps through. The eyepiece has a </a:t>
            </a:r>
            <a:r>
              <a:rPr b="0" lang="en-PH" sz="1800" spc="-1" strike="noStrike">
                <a:solidFill>
                  <a:srgbClr val="000000"/>
                </a:solidFill>
                <a:latin typeface="Lato"/>
                <a:ea typeface="¾}ïþ"/>
              </a:rPr>
              <a:t>lens whose magnification varies—10x or 12x.</a:t>
            </a:r>
            <a:endParaRPr b="0" lang="en-PH" sz="1800" spc="-1" strike="noStrike">
              <a:latin typeface="Arial"/>
            </a:endParaRPr>
          </a:p>
          <a:p>
            <a:pPr algn="just">
              <a:lnSpc>
                <a:spcPct val="115000"/>
              </a:lnSpc>
              <a:buNone/>
            </a:pPr>
            <a:r>
              <a:rPr b="0" lang="en-PH" sz="1800" spc="-1" strike="noStrike">
                <a:solidFill>
                  <a:srgbClr val="000000"/>
                </a:solidFill>
                <a:latin typeface="Lato"/>
                <a:ea typeface="¾}ïþ"/>
              </a:rPr>
              <a:t>  </a:t>
            </a:r>
            <a:r>
              <a:rPr b="1" lang="en-PH" sz="1800" spc="-1" strike="noStrike">
                <a:solidFill>
                  <a:srgbClr val="000000"/>
                </a:solidFill>
                <a:latin typeface="Lato"/>
                <a:ea typeface="¾}ïþ"/>
              </a:rPr>
              <a:t>Objectives</a:t>
            </a:r>
            <a:r>
              <a:rPr b="0" lang="en-PH" sz="1800" spc="-1" strike="noStrike">
                <a:solidFill>
                  <a:srgbClr val="000000"/>
                </a:solidFill>
                <a:latin typeface="Lato"/>
                <a:ea typeface="¾}ïþ"/>
              </a:rPr>
              <a:t> are the most important magnifying parts of a microscope. Most compound microscopes have four objectives:</a:t>
            </a:r>
            <a:endParaRPr b="0" lang="en-PH" sz="1800" spc="-1" strike="noStrike">
              <a:latin typeface="Arial"/>
            </a:endParaRPr>
          </a:p>
          <a:p>
            <a:pPr algn="just">
              <a:lnSpc>
                <a:spcPct val="115000"/>
              </a:lnSpc>
              <a:buNone/>
            </a:pPr>
            <a:r>
              <a:rPr b="0" lang="en-PH" sz="1800" spc="-1" strike="noStrike">
                <a:solidFill>
                  <a:srgbClr val="000000"/>
                </a:solidFill>
                <a:latin typeface="Lato"/>
                <a:ea typeface="¾}ïþ"/>
              </a:rPr>
              <a:t>	</a:t>
            </a:r>
            <a:r>
              <a:rPr b="0" lang="en-PH" sz="1800" spc="-1" strike="noStrike">
                <a:solidFill>
                  <a:srgbClr val="000000"/>
                </a:solidFill>
                <a:latin typeface="Lato"/>
                <a:ea typeface="¾}ïþ"/>
              </a:rPr>
              <a:t>– </a:t>
            </a:r>
            <a:r>
              <a:rPr b="0" lang="en-PH" sz="1800" spc="-1" strike="noStrike">
                <a:solidFill>
                  <a:srgbClr val="000000"/>
                </a:solidFill>
                <a:latin typeface="Lato"/>
                <a:ea typeface="¾}ïþ"/>
              </a:rPr>
              <a:t>Scanner has a magnification of 4x. The scanner enlarges the object/specimen to be observed and, at the same time, locates the position of the object/specimen.</a:t>
            </a:r>
            <a:endParaRPr b="0" lang="en-PH" sz="1800" spc="-1" strike="noStrike">
              <a:latin typeface="Arial"/>
            </a:endParaRPr>
          </a:p>
          <a:p>
            <a:pPr algn="just">
              <a:lnSpc>
                <a:spcPct val="115000"/>
              </a:lnSpc>
              <a:buNone/>
            </a:pPr>
            <a:r>
              <a:rPr b="0" lang="en-PH" sz="1800" spc="-1" strike="noStrike">
                <a:solidFill>
                  <a:srgbClr val="000000"/>
                </a:solidFill>
                <a:latin typeface="Lato"/>
                <a:ea typeface="¾}ïþ"/>
              </a:rPr>
              <a:t>	</a:t>
            </a:r>
            <a:r>
              <a:rPr b="0" lang="en-PH" sz="1800" spc="-1" strike="noStrike">
                <a:solidFill>
                  <a:srgbClr val="000000"/>
                </a:solidFill>
                <a:latin typeface="Lato"/>
                <a:ea typeface="¾}ïþ"/>
              </a:rPr>
              <a:t>– </a:t>
            </a:r>
            <a:r>
              <a:rPr b="0" lang="en-PH" sz="1800" spc="-1" strike="noStrike">
                <a:solidFill>
                  <a:srgbClr val="000000"/>
                </a:solidFill>
                <a:latin typeface="Lato"/>
                <a:ea typeface="¾}ïþ"/>
              </a:rPr>
              <a:t>Low power objective (LPO) enlarges the object or specimen 10x.</a:t>
            </a:r>
            <a:endParaRPr b="0" lang="en-PH" sz="1800" spc="-1" strike="noStrike">
              <a:latin typeface="Arial"/>
            </a:endParaRPr>
          </a:p>
          <a:p>
            <a:pPr algn="just">
              <a:lnSpc>
                <a:spcPct val="115000"/>
              </a:lnSpc>
              <a:buNone/>
            </a:pPr>
            <a:r>
              <a:rPr b="0" lang="en-PH" sz="1800" spc="-1" strike="noStrike">
                <a:solidFill>
                  <a:srgbClr val="000000"/>
                </a:solidFill>
                <a:latin typeface="Lato"/>
                <a:ea typeface="¾}ïþ"/>
              </a:rPr>
              <a:t>	</a:t>
            </a:r>
            <a:r>
              <a:rPr b="0" lang="en-PH" sz="1800" spc="-1" strike="noStrike">
                <a:solidFill>
                  <a:srgbClr val="000000"/>
                </a:solidFill>
                <a:latin typeface="Lato"/>
                <a:ea typeface="¾}ïþ"/>
              </a:rPr>
              <a:t>– </a:t>
            </a:r>
            <a:r>
              <a:rPr b="0" lang="en-PH" sz="1800" spc="-1" strike="noStrike">
                <a:solidFill>
                  <a:srgbClr val="000000"/>
                </a:solidFill>
                <a:latin typeface="Lato"/>
                <a:ea typeface="¾}ïþ"/>
              </a:rPr>
              <a:t>High power objective (HPO) enlarges the object 40x, 43x, or 45x.</a:t>
            </a:r>
            <a:endParaRPr b="0" lang="en-PH" sz="1800" spc="-1" strike="noStrike">
              <a:latin typeface="Arial"/>
            </a:endParaRPr>
          </a:p>
          <a:p>
            <a:pPr algn="just">
              <a:lnSpc>
                <a:spcPct val="115000"/>
              </a:lnSpc>
              <a:buNone/>
            </a:pPr>
            <a:r>
              <a:rPr b="0" lang="en-PH" sz="1800" spc="-1" strike="noStrike">
                <a:solidFill>
                  <a:srgbClr val="000000"/>
                </a:solidFill>
                <a:latin typeface="Lato"/>
                <a:ea typeface="¾}ïþ"/>
              </a:rPr>
              <a:t>	</a:t>
            </a:r>
            <a:r>
              <a:rPr b="0" lang="en-PH" sz="1800" spc="-1" strike="noStrike">
                <a:solidFill>
                  <a:srgbClr val="000000"/>
                </a:solidFill>
                <a:latin typeface="Lato"/>
                <a:ea typeface="¾}ïþ"/>
              </a:rPr>
              <a:t>– </a:t>
            </a:r>
            <a:r>
              <a:rPr b="0" lang="en-PH" sz="1800" spc="-1" strike="noStrike">
                <a:solidFill>
                  <a:srgbClr val="000000"/>
                </a:solidFill>
                <a:latin typeface="Lato"/>
                <a:ea typeface="¾}ïþ"/>
              </a:rPr>
              <a:t>Oil immersion objective (OIO) enlarges the specimen 100x.</a:t>
            </a:r>
            <a:endParaRPr b="0" lang="en-PH" sz="1800" spc="-1" strike="noStrike">
              <a:latin typeface="Arial"/>
            </a:endParaRPr>
          </a:p>
          <a:p>
            <a:pPr algn="just">
              <a:lnSpc>
                <a:spcPct val="115000"/>
              </a:lnSpc>
              <a:buNone/>
            </a:pPr>
            <a:r>
              <a:rPr b="1" lang="en-PH" sz="1800" spc="-1" strike="noStrike">
                <a:solidFill>
                  <a:srgbClr val="000000"/>
                </a:solidFill>
                <a:latin typeface="Lato"/>
                <a:ea typeface="¾}ïþ"/>
              </a:rPr>
              <a:t>	</a:t>
            </a:r>
            <a:r>
              <a:rPr b="1" lang="en-PH" sz="1800" spc="-1" strike="noStrike">
                <a:solidFill>
                  <a:srgbClr val="000000"/>
                </a:solidFill>
                <a:latin typeface="Lato"/>
                <a:ea typeface="¾}ïþ"/>
              </a:rPr>
              <a:t>NOTE</a:t>
            </a:r>
            <a:r>
              <a:rPr b="0" lang="en-PH" sz="1800" spc="-1" strike="noStrike">
                <a:solidFill>
                  <a:srgbClr val="000000"/>
                </a:solidFill>
                <a:latin typeface="Lato"/>
                <a:ea typeface="¾}ïþ"/>
              </a:rPr>
              <a:t>: Some microscopes do not have a scanner. In this case, the LPO also serves as the scanner.</a:t>
            </a:r>
            <a:endParaRPr b="0" lang="en-PH" sz="1800" spc="-1" strike="noStrike">
              <a:latin typeface="Arial"/>
            </a:endParaRPr>
          </a:p>
        </p:txBody>
      </p:sp>
      <p:sp>
        <p:nvSpPr>
          <p:cNvPr id="138" name=""/>
          <p:cNvSpPr/>
          <p:nvPr/>
        </p:nvSpPr>
        <p:spPr>
          <a:xfrm>
            <a:off x="1865880" y="576000"/>
            <a:ext cx="8457840" cy="5547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600" spc="-1" strike="noStrike">
                <a:solidFill>
                  <a:srgbClr val="000000"/>
                </a:solidFill>
                <a:latin typeface="Lato "/>
                <a:ea typeface="DejaVu Sans"/>
              </a:rPr>
              <a:t>The Parts of a Compound Light Microscope</a:t>
            </a:r>
            <a:endParaRPr b="0" lang="en-PH" sz="26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
          <p:cNvSpPr/>
          <p:nvPr/>
        </p:nvSpPr>
        <p:spPr>
          <a:xfrm>
            <a:off x="7560000" y="5400000"/>
            <a:ext cx="2874240" cy="340560"/>
          </a:xfrm>
          <a:prstGeom prst="rect">
            <a:avLst/>
          </a:prstGeom>
          <a:noFill/>
          <a:ln w="0">
            <a:noFill/>
          </a:ln>
        </p:spPr>
        <p:style>
          <a:lnRef idx="0"/>
          <a:fillRef idx="0"/>
          <a:effectRef idx="0"/>
          <a:fontRef idx="minor"/>
        </p:style>
      </p:sp>
      <p:sp>
        <p:nvSpPr>
          <p:cNvPr id="140" name=""/>
          <p:cNvSpPr/>
          <p:nvPr/>
        </p:nvSpPr>
        <p:spPr>
          <a:xfrm>
            <a:off x="10260000" y="5746320"/>
            <a:ext cx="174960" cy="340560"/>
          </a:xfrm>
          <a:prstGeom prst="rect">
            <a:avLst/>
          </a:prstGeom>
          <a:noFill/>
          <a:ln w="0">
            <a:noFill/>
          </a:ln>
        </p:spPr>
        <p:style>
          <a:lnRef idx="0"/>
          <a:fillRef idx="0"/>
          <a:effectRef idx="0"/>
          <a:fontRef idx="minor"/>
        </p:style>
      </p:sp>
      <p:sp>
        <p:nvSpPr>
          <p:cNvPr id="141" name=""/>
          <p:cNvSpPr/>
          <p:nvPr/>
        </p:nvSpPr>
        <p:spPr>
          <a:xfrm>
            <a:off x="324720" y="1548000"/>
            <a:ext cx="11541960" cy="395856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15000"/>
              </a:lnSpc>
              <a:buClr>
                <a:srgbClr val="000000"/>
              </a:buClr>
              <a:buSzPct val="45000"/>
              <a:buFont typeface="Wingdings" charset="2"/>
              <a:buChar char=""/>
            </a:pPr>
            <a:r>
              <a:rPr b="1" lang="en-PH" sz="1800" spc="-1" strike="noStrike">
                <a:solidFill>
                  <a:srgbClr val="000000"/>
                </a:solidFill>
                <a:latin typeface="Lato"/>
                <a:ea typeface="DejaVu Sans"/>
              </a:rPr>
              <a:t>Mirror</a:t>
            </a:r>
            <a:r>
              <a:rPr b="0" lang="en-PH" sz="1800" spc="-1" strike="noStrike">
                <a:solidFill>
                  <a:srgbClr val="000000"/>
                </a:solidFill>
                <a:latin typeface="Lato"/>
                <a:ea typeface="DejaVu Sans"/>
              </a:rPr>
              <a:t> </a:t>
            </a:r>
            <a:r>
              <a:rPr b="0" lang="en-PH" sz="1800" spc="-1" strike="noStrike">
                <a:solidFill>
                  <a:srgbClr val="000000"/>
                </a:solidFill>
                <a:latin typeface="Lato"/>
                <a:ea typeface="¾}ïþ"/>
              </a:rPr>
              <a:t>reflects the light upward or the bulb that will serve as the artificial light source.</a:t>
            </a:r>
            <a:endParaRPr b="0" lang="en-PH" sz="1800" spc="-1" strike="noStrike">
              <a:latin typeface="Arial"/>
            </a:endParaRPr>
          </a:p>
          <a:p>
            <a:pPr marL="216000" indent="-216000" algn="just">
              <a:lnSpc>
                <a:spcPct val="115000"/>
              </a:lnSpc>
              <a:buClr>
                <a:srgbClr val="000000"/>
              </a:buClr>
              <a:buSzPct val="45000"/>
              <a:buFont typeface="Wingdings" charset="2"/>
              <a:buChar char=""/>
            </a:pPr>
            <a:r>
              <a:rPr b="1" lang="en-PH" sz="1800" spc="-1" strike="noStrike">
                <a:solidFill>
                  <a:srgbClr val="000000"/>
                </a:solidFill>
                <a:latin typeface="Lato"/>
                <a:ea typeface="¾}ïþ"/>
              </a:rPr>
              <a:t>Condenser</a:t>
            </a:r>
            <a:r>
              <a:rPr b="0" lang="en-PH" sz="1800" spc="-1" strike="noStrike">
                <a:solidFill>
                  <a:srgbClr val="000000"/>
                </a:solidFill>
                <a:latin typeface="Lato"/>
                <a:ea typeface="¾}ïþ"/>
              </a:rPr>
              <a:t> concentrates the light being reflected by the mirror.</a:t>
            </a:r>
            <a:endParaRPr b="0" lang="en-PH" sz="1800" spc="-1" strike="noStrike">
              <a:latin typeface="Arial"/>
            </a:endParaRPr>
          </a:p>
          <a:p>
            <a:pPr marL="216000" indent="-216000" algn="just">
              <a:lnSpc>
                <a:spcPct val="115000"/>
              </a:lnSpc>
              <a:buClr>
                <a:srgbClr val="000000"/>
              </a:buClr>
              <a:buSzPct val="45000"/>
              <a:buFont typeface="Wingdings" charset="2"/>
              <a:buChar char=""/>
            </a:pPr>
            <a:r>
              <a:rPr b="1" lang="en-PH" sz="1800" spc="-1" strike="noStrike">
                <a:solidFill>
                  <a:srgbClr val="000000"/>
                </a:solidFill>
                <a:latin typeface="Lato"/>
                <a:ea typeface="¾}ïþ"/>
              </a:rPr>
              <a:t>Diaphragm</a:t>
            </a:r>
            <a:r>
              <a:rPr b="0" lang="en-PH" sz="1800" spc="-1" strike="noStrike">
                <a:solidFill>
                  <a:srgbClr val="000000"/>
                </a:solidFill>
                <a:latin typeface="Lato"/>
                <a:ea typeface="¾}ïþ"/>
              </a:rPr>
              <a:t> (plate or iris diaphragm) regulates the amount of light being transmitted to the object/specimen.</a:t>
            </a:r>
            <a:endParaRPr b="0" lang="en-PH" sz="1800" spc="-1" strike="noStrike">
              <a:latin typeface="Arial"/>
            </a:endParaRPr>
          </a:p>
          <a:p>
            <a:pPr marL="216000" indent="-216000" algn="just">
              <a:lnSpc>
                <a:spcPct val="115000"/>
              </a:lnSpc>
              <a:buClr>
                <a:srgbClr val="000000"/>
              </a:buClr>
              <a:buSzPct val="45000"/>
              <a:buFont typeface="Wingdings" charset="2"/>
              <a:buChar char=""/>
            </a:pPr>
            <a:r>
              <a:rPr b="1" lang="en-PH" sz="1800" spc="-1" strike="noStrike">
                <a:solidFill>
                  <a:srgbClr val="000000"/>
                </a:solidFill>
                <a:latin typeface="Lato"/>
                <a:ea typeface="¾}ïþ"/>
              </a:rPr>
              <a:t>Base</a:t>
            </a:r>
            <a:r>
              <a:rPr b="0" lang="en-PH" sz="1800" spc="-1" strike="noStrike">
                <a:solidFill>
                  <a:srgbClr val="000000"/>
                </a:solidFill>
                <a:latin typeface="Lato"/>
                <a:ea typeface="¾}ïþ"/>
              </a:rPr>
              <a:t> is the part that supports the entire weight of the microscope.</a:t>
            </a:r>
            <a:endParaRPr b="0" lang="en-PH" sz="1800" spc="-1" strike="noStrike">
              <a:latin typeface="Arial"/>
            </a:endParaRPr>
          </a:p>
          <a:p>
            <a:pPr marL="216000" indent="-216000" algn="just">
              <a:lnSpc>
                <a:spcPct val="115000"/>
              </a:lnSpc>
              <a:buClr>
                <a:srgbClr val="000000"/>
              </a:buClr>
              <a:buSzPct val="45000"/>
              <a:buFont typeface="Wingdings" charset="2"/>
              <a:buChar char=""/>
            </a:pPr>
            <a:r>
              <a:rPr b="1" lang="en-PH" sz="1800" spc="-1" strike="noStrike">
                <a:solidFill>
                  <a:srgbClr val="000000"/>
                </a:solidFill>
                <a:latin typeface="Lato"/>
                <a:ea typeface="¾}ïþ"/>
              </a:rPr>
              <a:t>Pillar</a:t>
            </a:r>
            <a:r>
              <a:rPr b="0" lang="en-PH" sz="1800" spc="-1" strike="noStrike">
                <a:solidFill>
                  <a:srgbClr val="000000"/>
                </a:solidFill>
                <a:latin typeface="Lato"/>
                <a:ea typeface="¾}ïþ"/>
              </a:rPr>
              <a:t> connects the base and the body of the microscope.</a:t>
            </a:r>
            <a:endParaRPr b="0" lang="en-PH" sz="1800" spc="-1" strike="noStrike">
              <a:latin typeface="Arial"/>
            </a:endParaRPr>
          </a:p>
          <a:p>
            <a:pPr marL="216000" indent="-216000" algn="just">
              <a:lnSpc>
                <a:spcPct val="115000"/>
              </a:lnSpc>
              <a:buClr>
                <a:srgbClr val="000000"/>
              </a:buClr>
              <a:buSzPct val="45000"/>
              <a:buFont typeface="Wingdings" charset="2"/>
              <a:buChar char=""/>
            </a:pPr>
            <a:r>
              <a:rPr b="1" lang="en-PH" sz="1800" spc="-1" strike="noStrike">
                <a:solidFill>
                  <a:srgbClr val="000000"/>
                </a:solidFill>
                <a:latin typeface="Lato"/>
                <a:ea typeface="¾}ïþ"/>
              </a:rPr>
              <a:t>Arm</a:t>
            </a:r>
            <a:r>
              <a:rPr b="0" lang="en-PH" sz="1800" spc="-1" strike="noStrike">
                <a:solidFill>
                  <a:srgbClr val="000000"/>
                </a:solidFill>
                <a:latin typeface="Lato"/>
                <a:ea typeface="¾}ïþ"/>
              </a:rPr>
              <a:t> supports the body tube and the part that is held when carrying the microscope from one place to another.</a:t>
            </a:r>
            <a:endParaRPr b="0" lang="en-PH" sz="1800" spc="-1" strike="noStrike">
              <a:latin typeface="Arial"/>
            </a:endParaRPr>
          </a:p>
          <a:p>
            <a:pPr marL="216000" indent="-216000" algn="just">
              <a:lnSpc>
                <a:spcPct val="115000"/>
              </a:lnSpc>
              <a:buClr>
                <a:srgbClr val="000000"/>
              </a:buClr>
              <a:buSzPct val="45000"/>
              <a:buFont typeface="Wingdings" charset="2"/>
              <a:buChar char=""/>
            </a:pPr>
            <a:r>
              <a:rPr b="1" lang="en-PH" sz="1800" spc="-1" strike="noStrike">
                <a:solidFill>
                  <a:srgbClr val="000000"/>
                </a:solidFill>
                <a:latin typeface="Lato"/>
                <a:ea typeface="¾}ïþ"/>
              </a:rPr>
              <a:t>Stage</a:t>
            </a:r>
            <a:r>
              <a:rPr b="0" lang="en-PH" sz="1800" spc="-1" strike="noStrike">
                <a:solidFill>
                  <a:srgbClr val="000000"/>
                </a:solidFill>
                <a:latin typeface="Lato"/>
                <a:ea typeface="¾}ïþ"/>
              </a:rPr>
              <a:t> is the square-shaped part where the specimen is placed for observation. It has a pair of metallic clips. </a:t>
            </a:r>
            <a:r>
              <a:rPr b="0" lang="en-PH" sz="1800" spc="-1" strike="noStrike">
                <a:solidFill>
                  <a:srgbClr val="000000"/>
                </a:solidFill>
                <a:latin typeface="Lato"/>
                <a:ea typeface="¾}ïþ"/>
              </a:rPr>
              <a:t>	</a:t>
            </a:r>
            <a:r>
              <a:rPr b="0" lang="en-PH" sz="1800" spc="-1" strike="noStrike">
                <a:solidFill>
                  <a:srgbClr val="000000"/>
                </a:solidFill>
                <a:latin typeface="Lato"/>
                <a:ea typeface="¾}ïþ"/>
              </a:rPr>
              <a:t>	</a:t>
            </a:r>
            <a:r>
              <a:rPr b="0" lang="en-PH" sz="1800" spc="-1" strike="noStrike">
                <a:solidFill>
                  <a:srgbClr val="000000"/>
                </a:solidFill>
                <a:latin typeface="Lato"/>
                <a:ea typeface="¾}ïþ"/>
              </a:rPr>
              <a:t>	</a:t>
            </a:r>
            <a:r>
              <a:rPr b="0" lang="en-PH" sz="1800" spc="-1" strike="noStrike">
                <a:solidFill>
                  <a:srgbClr val="000000"/>
                </a:solidFill>
                <a:latin typeface="Lato"/>
                <a:ea typeface="¾}ïþ"/>
              </a:rPr>
              <a:t> The hole at the center of the stage is called the aperture.</a:t>
            </a:r>
            <a:endParaRPr b="0" lang="en-PH" sz="1800" spc="-1" strike="noStrike">
              <a:latin typeface="Arial"/>
            </a:endParaRPr>
          </a:p>
          <a:p>
            <a:pPr marL="216000" indent="-216000" algn="just">
              <a:lnSpc>
                <a:spcPct val="115000"/>
              </a:lnSpc>
              <a:buClr>
                <a:srgbClr val="000000"/>
              </a:buClr>
              <a:buSzPct val="45000"/>
              <a:buFont typeface="Wingdings" charset="2"/>
              <a:buChar char=""/>
            </a:pPr>
            <a:r>
              <a:rPr b="1" lang="en-PH" sz="1800" spc="-1" strike="noStrike">
                <a:solidFill>
                  <a:srgbClr val="000000"/>
                </a:solidFill>
                <a:latin typeface="Lato"/>
                <a:ea typeface="¾}ïþ"/>
              </a:rPr>
              <a:t>Stage clips</a:t>
            </a:r>
            <a:r>
              <a:rPr b="0" lang="en-PH" sz="1800" spc="-1" strike="noStrike">
                <a:solidFill>
                  <a:srgbClr val="000000"/>
                </a:solidFill>
                <a:latin typeface="Lato"/>
                <a:ea typeface="¾}ïþ"/>
              </a:rPr>
              <a:t> hold the slide being observed firmly in place.</a:t>
            </a:r>
            <a:endParaRPr b="0" lang="en-PH" sz="1800" spc="-1" strike="noStrike">
              <a:latin typeface="Arial"/>
            </a:endParaRPr>
          </a:p>
          <a:p>
            <a:pPr marL="216000" indent="-216000" algn="just">
              <a:lnSpc>
                <a:spcPct val="115000"/>
              </a:lnSpc>
              <a:buClr>
                <a:srgbClr val="000000"/>
              </a:buClr>
              <a:buSzPct val="45000"/>
              <a:buFont typeface="Wingdings" charset="2"/>
              <a:buChar char=""/>
            </a:pPr>
            <a:r>
              <a:rPr b="1" lang="en-PH" sz="1800" spc="-1" strike="noStrike">
                <a:solidFill>
                  <a:srgbClr val="000000"/>
                </a:solidFill>
                <a:latin typeface="Lato"/>
                <a:ea typeface="¾}ïþ"/>
              </a:rPr>
              <a:t>Inclination joint</a:t>
            </a:r>
            <a:r>
              <a:rPr b="0" lang="en-PH" sz="1800" spc="-1" strike="noStrike">
                <a:solidFill>
                  <a:srgbClr val="000000"/>
                </a:solidFill>
                <a:latin typeface="Lato"/>
                <a:ea typeface="¾}ïþ"/>
              </a:rPr>
              <a:t> tilts the microscope to fit to eye level.</a:t>
            </a:r>
            <a:endParaRPr b="0" lang="en-PH" sz="1800" spc="-1" strike="noStrike">
              <a:latin typeface="Arial"/>
            </a:endParaRPr>
          </a:p>
          <a:p>
            <a:pPr marL="216000" indent="-216000" algn="just">
              <a:lnSpc>
                <a:spcPct val="115000"/>
              </a:lnSpc>
              <a:buClr>
                <a:srgbClr val="000000"/>
              </a:buClr>
              <a:buSzPct val="45000"/>
              <a:buFont typeface="Wingdings" charset="2"/>
              <a:buChar char=""/>
            </a:pPr>
            <a:r>
              <a:rPr b="1" lang="en-PH" sz="1800" spc="-1" strike="noStrike">
                <a:solidFill>
                  <a:srgbClr val="000000"/>
                </a:solidFill>
                <a:latin typeface="Lato"/>
                <a:ea typeface="¾}ïþ"/>
              </a:rPr>
              <a:t>Draw tube</a:t>
            </a:r>
            <a:r>
              <a:rPr b="0" lang="en-PH" sz="1800" spc="-1" strike="noStrike">
                <a:solidFill>
                  <a:srgbClr val="000000"/>
                </a:solidFill>
                <a:latin typeface="Lato"/>
                <a:ea typeface="¾}ïþ"/>
              </a:rPr>
              <a:t> holds the ocular or eyepiece.</a:t>
            </a:r>
            <a:endParaRPr b="0" lang="en-PH" sz="1800" spc="-1" strike="noStrike">
              <a:latin typeface="Arial"/>
            </a:endParaRPr>
          </a:p>
          <a:p>
            <a:pPr marL="216000" indent="-216000" algn="just">
              <a:lnSpc>
                <a:spcPct val="115000"/>
              </a:lnSpc>
              <a:buClr>
                <a:srgbClr val="000000"/>
              </a:buClr>
              <a:buSzPct val="45000"/>
              <a:buFont typeface="Wingdings" charset="2"/>
              <a:buChar char=""/>
            </a:pPr>
            <a:r>
              <a:rPr b="1" lang="en-PH" sz="1800" spc="-1" strike="noStrike">
                <a:solidFill>
                  <a:srgbClr val="000000"/>
                </a:solidFill>
                <a:latin typeface="Lato"/>
                <a:ea typeface="¾}ïþ"/>
              </a:rPr>
              <a:t>Body tube</a:t>
            </a:r>
            <a:r>
              <a:rPr b="0" lang="en-PH" sz="1800" spc="-1" strike="noStrike">
                <a:solidFill>
                  <a:srgbClr val="000000"/>
                </a:solidFill>
                <a:latin typeface="Lato"/>
                <a:ea typeface="¾}ïþ"/>
              </a:rPr>
              <a:t> connects the lenses of the objectives and the ocular.</a:t>
            </a:r>
            <a:endParaRPr b="0" lang="en-PH" sz="1800" spc="-1" strike="noStrike">
              <a:latin typeface="Arial"/>
            </a:endParaRPr>
          </a:p>
        </p:txBody>
      </p:sp>
      <p:sp>
        <p:nvSpPr>
          <p:cNvPr id="142" name=""/>
          <p:cNvSpPr/>
          <p:nvPr/>
        </p:nvSpPr>
        <p:spPr>
          <a:xfrm>
            <a:off x="1865880" y="576000"/>
            <a:ext cx="8457840" cy="5547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600" spc="-1" strike="noStrike">
                <a:solidFill>
                  <a:srgbClr val="000000"/>
                </a:solidFill>
                <a:latin typeface="Lato "/>
                <a:ea typeface="DejaVu Sans"/>
              </a:rPr>
              <a:t>The Parts of a Compound Light Microscope</a:t>
            </a:r>
            <a:endParaRPr b="0" lang="en-PH" sz="26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
          <p:cNvSpPr/>
          <p:nvPr/>
        </p:nvSpPr>
        <p:spPr>
          <a:xfrm>
            <a:off x="7560000" y="5400000"/>
            <a:ext cx="2874240" cy="340560"/>
          </a:xfrm>
          <a:prstGeom prst="rect">
            <a:avLst/>
          </a:prstGeom>
          <a:noFill/>
          <a:ln w="0">
            <a:noFill/>
          </a:ln>
        </p:spPr>
        <p:style>
          <a:lnRef idx="0"/>
          <a:fillRef idx="0"/>
          <a:effectRef idx="0"/>
          <a:fontRef idx="minor"/>
        </p:style>
      </p:sp>
      <p:sp>
        <p:nvSpPr>
          <p:cNvPr id="144" name=""/>
          <p:cNvSpPr/>
          <p:nvPr/>
        </p:nvSpPr>
        <p:spPr>
          <a:xfrm>
            <a:off x="10260000" y="5746320"/>
            <a:ext cx="174960" cy="340560"/>
          </a:xfrm>
          <a:prstGeom prst="rect">
            <a:avLst/>
          </a:prstGeom>
          <a:noFill/>
          <a:ln w="0">
            <a:noFill/>
          </a:ln>
        </p:spPr>
        <p:style>
          <a:lnRef idx="0"/>
          <a:fillRef idx="0"/>
          <a:effectRef idx="0"/>
          <a:fontRef idx="minor"/>
        </p:style>
      </p:sp>
      <p:sp>
        <p:nvSpPr>
          <p:cNvPr id="145" name=""/>
          <p:cNvSpPr/>
          <p:nvPr/>
        </p:nvSpPr>
        <p:spPr>
          <a:xfrm>
            <a:off x="515880" y="2204280"/>
            <a:ext cx="11157840" cy="26542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solidFill>
                  <a:srgbClr val="000000"/>
                </a:solidFill>
                <a:latin typeface="Lato"/>
                <a:ea typeface="DejaVu Sans"/>
              </a:rPr>
              <a:t>Adjustment knobs</a:t>
            </a:r>
            <a:r>
              <a:rPr b="0" lang="en-PH" sz="1800" spc="-1" strike="noStrike">
                <a:solidFill>
                  <a:srgbClr val="000000"/>
                </a:solidFill>
                <a:latin typeface="Lato"/>
                <a:ea typeface="DejaVu Sans"/>
              </a:rPr>
              <a:t> consist of large and small screws that move the microscope up and down to bring the lenses in the ocular and objectives at a proper working distance to each other. Working distance means the distance between the slide and the objective lens that allows for the specimen to be in focus.</a:t>
            </a:r>
            <a:b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Coarse adjustment knob is the large knob that moves the body tube faster to focus the specimen.</a:t>
            </a: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Fine adjustment knob is the smaller knob that is used to get a sharp focus of the specimen being viewed.</a:t>
            </a: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Revolving nosepiece</a:t>
            </a:r>
            <a:r>
              <a:rPr b="0" lang="en-PH" sz="1800" spc="-1" strike="noStrike">
                <a:solidFill>
                  <a:srgbClr val="000000"/>
                </a:solidFill>
                <a:latin typeface="Lato"/>
                <a:ea typeface="DejaVu Sans"/>
              </a:rPr>
              <a:t> </a:t>
            </a:r>
            <a:r>
              <a:rPr b="0" lang="en-PH" sz="1800" spc="-1" strike="noStrike">
                <a:solidFill>
                  <a:srgbClr val="000000"/>
                </a:solidFill>
                <a:latin typeface="Lato"/>
                <a:ea typeface="¾}ïþ"/>
              </a:rPr>
              <a:t>is a rotating disc that holds the different objectives and allows for the shifting from one objective to the next.</a:t>
            </a:r>
            <a:endParaRPr b="0" lang="en-PH" sz="1800" spc="-1" strike="noStrike">
              <a:latin typeface="Arial"/>
            </a:endParaRPr>
          </a:p>
          <a:p>
            <a:pPr algn="just">
              <a:lnSpc>
                <a:spcPct val="100000"/>
              </a:lnSpc>
              <a:buNone/>
            </a:pPr>
            <a:r>
              <a:rPr b="0" lang="en-PH" sz="1800" spc="-1" strike="noStrike">
                <a:solidFill>
                  <a:srgbClr val="000000"/>
                </a:solidFill>
                <a:latin typeface="Lato"/>
                <a:ea typeface="¾}ïþ"/>
              </a:rPr>
              <a:t>• </a:t>
            </a:r>
            <a:r>
              <a:rPr b="1" lang="en-PH" sz="1800" spc="-1" strike="noStrike">
                <a:solidFill>
                  <a:srgbClr val="000000"/>
                </a:solidFill>
                <a:latin typeface="Lato"/>
                <a:ea typeface="¾}ïþ"/>
              </a:rPr>
              <a:t>Dust shield</a:t>
            </a:r>
            <a:r>
              <a:rPr b="0" lang="en-PH" sz="1800" spc="-1" strike="noStrike">
                <a:solidFill>
                  <a:srgbClr val="000000"/>
                </a:solidFill>
                <a:latin typeface="Lato"/>
                <a:ea typeface="¾}ïþ"/>
              </a:rPr>
              <a:t> protects the lenses in the objectives from dust.</a:t>
            </a:r>
            <a:endParaRPr b="0" lang="en-PH" sz="1800" spc="-1" strike="noStrike">
              <a:latin typeface="Arial"/>
            </a:endParaRPr>
          </a:p>
        </p:txBody>
      </p:sp>
      <p:sp>
        <p:nvSpPr>
          <p:cNvPr id="146" name=""/>
          <p:cNvSpPr/>
          <p:nvPr/>
        </p:nvSpPr>
        <p:spPr>
          <a:xfrm>
            <a:off x="1865880" y="576000"/>
            <a:ext cx="8457840" cy="5547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600" spc="-1" strike="noStrike">
                <a:solidFill>
                  <a:srgbClr val="000000"/>
                </a:solidFill>
                <a:latin typeface="Lato "/>
                <a:ea typeface="DejaVu Sans"/>
              </a:rPr>
              <a:t>The Parts of a Compound Light Microscope</a:t>
            </a:r>
            <a:endParaRPr b="0" lang="en-PH" sz="26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
          <p:cNvSpPr/>
          <p:nvPr/>
        </p:nvSpPr>
        <p:spPr>
          <a:xfrm>
            <a:off x="7560000" y="5400000"/>
            <a:ext cx="2874240" cy="340560"/>
          </a:xfrm>
          <a:prstGeom prst="rect">
            <a:avLst/>
          </a:prstGeom>
          <a:noFill/>
          <a:ln w="0">
            <a:noFill/>
          </a:ln>
        </p:spPr>
        <p:style>
          <a:lnRef idx="0"/>
          <a:fillRef idx="0"/>
          <a:effectRef idx="0"/>
          <a:fontRef idx="minor"/>
        </p:style>
      </p:sp>
      <p:sp>
        <p:nvSpPr>
          <p:cNvPr id="148" name=""/>
          <p:cNvSpPr/>
          <p:nvPr/>
        </p:nvSpPr>
        <p:spPr>
          <a:xfrm>
            <a:off x="10260000" y="5746320"/>
            <a:ext cx="174960" cy="340560"/>
          </a:xfrm>
          <a:prstGeom prst="rect">
            <a:avLst/>
          </a:prstGeom>
          <a:noFill/>
          <a:ln w="0">
            <a:noFill/>
          </a:ln>
        </p:spPr>
        <p:style>
          <a:lnRef idx="0"/>
          <a:fillRef idx="0"/>
          <a:effectRef idx="0"/>
          <a:fontRef idx="minor"/>
        </p:style>
      </p:sp>
      <p:sp>
        <p:nvSpPr>
          <p:cNvPr id="149" name=""/>
          <p:cNvSpPr/>
          <p:nvPr/>
        </p:nvSpPr>
        <p:spPr>
          <a:xfrm>
            <a:off x="1865880" y="324000"/>
            <a:ext cx="8457840" cy="5547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600" spc="-1" strike="noStrike">
                <a:solidFill>
                  <a:srgbClr val="000000"/>
                </a:solidFill>
                <a:latin typeface="Lato "/>
                <a:ea typeface="DejaVu Sans"/>
              </a:rPr>
              <a:t>The Parts of a Compound Light Microscope</a:t>
            </a:r>
            <a:endParaRPr b="0" lang="en-PH" sz="2600" spc="-1" strike="noStrike">
              <a:latin typeface="Arial"/>
            </a:endParaRPr>
          </a:p>
        </p:txBody>
      </p:sp>
      <p:sp>
        <p:nvSpPr>
          <p:cNvPr id="150" name=""/>
          <p:cNvSpPr/>
          <p:nvPr/>
        </p:nvSpPr>
        <p:spPr>
          <a:xfrm>
            <a:off x="1015560" y="1551240"/>
            <a:ext cx="10160280" cy="7164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Directions</a:t>
            </a:r>
            <a:r>
              <a:rPr b="0" lang="en-PH" sz="1800" spc="-1" strike="noStrike">
                <a:solidFill>
                  <a:srgbClr val="000000"/>
                </a:solidFill>
                <a:latin typeface="Lato"/>
                <a:ea typeface="DejaVu Sans"/>
              </a:rPr>
              <a:t>: Match each part of a CLM in column I with its function in column II. Write the letter of your answer in the space provided before the number.</a:t>
            </a:r>
            <a:endParaRPr b="0" lang="en-PH" sz="1800" spc="-1" strike="noStrike">
              <a:latin typeface="Arial"/>
            </a:endParaRPr>
          </a:p>
        </p:txBody>
      </p:sp>
      <p:sp>
        <p:nvSpPr>
          <p:cNvPr id="151" name=""/>
          <p:cNvSpPr/>
          <p:nvPr/>
        </p:nvSpPr>
        <p:spPr>
          <a:xfrm>
            <a:off x="978480" y="2592000"/>
            <a:ext cx="10232640" cy="323856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____1. stage</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 supports the entire weight of the microscope</a:t>
            </a:r>
            <a:endParaRPr b="0" lang="en-PH" sz="1800" spc="-1" strike="noStrike">
              <a:latin typeface="Arial"/>
            </a:endParaRPr>
          </a:p>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____2. diaphragm</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¾}ïþ"/>
              </a:rPr>
              <a:t>B. hold the slide firmly in place</a:t>
            </a:r>
            <a:endParaRPr b="0" lang="en-PH" sz="1800" spc="-1" strike="noStrike">
              <a:latin typeface="Arial"/>
            </a:endParaRPr>
          </a:p>
          <a:p>
            <a:pPr algn="just">
              <a:lnSpc>
                <a:spcPct val="115000"/>
              </a:lnSpc>
              <a:buNone/>
            </a:pPr>
            <a:r>
              <a:rPr b="0" lang="en-PH" sz="1800" spc="-1" strike="noStrike">
                <a:solidFill>
                  <a:srgbClr val="000000"/>
                </a:solidFill>
                <a:latin typeface="Lato"/>
                <a:ea typeface="¾}ïþ"/>
              </a:rPr>
              <a:t>	</a:t>
            </a:r>
            <a:r>
              <a:rPr b="0" lang="en-PH" sz="1800" spc="-1" strike="noStrike">
                <a:solidFill>
                  <a:srgbClr val="000000"/>
                </a:solidFill>
                <a:latin typeface="Lato"/>
                <a:ea typeface="¾}ïþ"/>
              </a:rPr>
              <a:t>____3. mirror </a:t>
            </a:r>
            <a:r>
              <a:rPr b="0" lang="en-PH" sz="1800" spc="-1" strike="noStrike">
                <a:solidFill>
                  <a:srgbClr val="000000"/>
                </a:solidFill>
                <a:latin typeface="Lato"/>
                <a:ea typeface="¾}ïþ"/>
              </a:rPr>
              <a:t>	</a:t>
            </a:r>
            <a:r>
              <a:rPr b="0" lang="en-PH" sz="1800" spc="-1" strike="noStrike">
                <a:solidFill>
                  <a:srgbClr val="000000"/>
                </a:solidFill>
                <a:latin typeface="Lato"/>
                <a:ea typeface="¾}ïþ"/>
              </a:rPr>
              <a:t>	</a:t>
            </a:r>
            <a:r>
              <a:rPr b="0" lang="en-PH" sz="1800" spc="-1" strike="noStrike">
                <a:solidFill>
                  <a:srgbClr val="000000"/>
                </a:solidFill>
                <a:latin typeface="Lato"/>
                <a:ea typeface="¾}ïþ"/>
              </a:rPr>
              <a:t>	</a:t>
            </a:r>
            <a:r>
              <a:rPr b="0" lang="en-PH" sz="1800" spc="-1" strike="noStrike">
                <a:solidFill>
                  <a:srgbClr val="000000"/>
                </a:solidFill>
                <a:latin typeface="Lato"/>
                <a:ea typeface="¾}ïþ"/>
              </a:rPr>
              <a:t>	</a:t>
            </a:r>
            <a:r>
              <a:rPr b="0" lang="en-PH" sz="1800" spc="-1" strike="noStrike">
                <a:solidFill>
                  <a:srgbClr val="000000"/>
                </a:solidFill>
                <a:latin typeface="Lato"/>
                <a:ea typeface="¾}ïþ"/>
              </a:rPr>
              <a:t>	</a:t>
            </a:r>
            <a:r>
              <a:rPr b="0" lang="en-PH" sz="1800" spc="-1" strike="noStrike">
                <a:solidFill>
                  <a:srgbClr val="000000"/>
                </a:solidFill>
                <a:latin typeface="Lato"/>
                <a:ea typeface="¾}ïþ"/>
              </a:rPr>
              <a:t>	</a:t>
            </a:r>
            <a:r>
              <a:rPr b="0" lang="en-PH" sz="1800" spc="-1" strike="noStrike">
                <a:solidFill>
                  <a:srgbClr val="000000"/>
                </a:solidFill>
                <a:latin typeface="Lato"/>
                <a:ea typeface="¾}ïþ"/>
              </a:rPr>
              <a:t>	</a:t>
            </a:r>
            <a:r>
              <a:rPr b="0" lang="en-PH" sz="1800" spc="-1" strike="noStrike">
                <a:solidFill>
                  <a:srgbClr val="000000"/>
                </a:solidFill>
                <a:latin typeface="Lato"/>
                <a:ea typeface="¾}ïþ"/>
              </a:rPr>
              <a:t>C. move the body tube up and down</a:t>
            </a:r>
            <a:endParaRPr b="0" lang="en-PH" sz="1800" spc="-1" strike="noStrike">
              <a:latin typeface="Arial"/>
            </a:endParaRPr>
          </a:p>
          <a:p>
            <a:pPr algn="just">
              <a:lnSpc>
                <a:spcPct val="115000"/>
              </a:lnSpc>
              <a:buNone/>
            </a:pPr>
            <a:r>
              <a:rPr b="0" lang="en-PH" sz="1800" spc="-1" strike="noStrike">
                <a:solidFill>
                  <a:srgbClr val="000000"/>
                </a:solidFill>
                <a:latin typeface="Lato"/>
                <a:ea typeface="¾}ïþ"/>
              </a:rPr>
              <a:t>	</a:t>
            </a:r>
            <a:r>
              <a:rPr b="0" lang="en-PH" sz="1800" spc="-1" strike="noStrike">
                <a:solidFill>
                  <a:srgbClr val="000000"/>
                </a:solidFill>
                <a:latin typeface="Lato"/>
                <a:ea typeface="¾}ïþ"/>
              </a:rPr>
              <a:t>____4. nosepiece </a:t>
            </a:r>
            <a:r>
              <a:rPr b="0" lang="en-PH" sz="1800" spc="-1" strike="noStrike">
                <a:solidFill>
                  <a:srgbClr val="000000"/>
                </a:solidFill>
                <a:latin typeface="Lato"/>
                <a:ea typeface="¾}ïþ"/>
              </a:rPr>
              <a:t>	</a:t>
            </a:r>
            <a:r>
              <a:rPr b="0" lang="en-PH" sz="1800" spc="-1" strike="noStrike">
                <a:solidFill>
                  <a:srgbClr val="000000"/>
                </a:solidFill>
                <a:latin typeface="Lato"/>
                <a:ea typeface="¾}ïþ"/>
              </a:rPr>
              <a:t>	</a:t>
            </a:r>
            <a:r>
              <a:rPr b="0" lang="en-PH" sz="1800" spc="-1" strike="noStrike">
                <a:solidFill>
                  <a:srgbClr val="000000"/>
                </a:solidFill>
                <a:latin typeface="Lato"/>
                <a:ea typeface="¾}ïþ"/>
              </a:rPr>
              <a:t>	</a:t>
            </a:r>
            <a:r>
              <a:rPr b="0" lang="en-PH" sz="1800" spc="-1" strike="noStrike">
                <a:solidFill>
                  <a:srgbClr val="000000"/>
                </a:solidFill>
                <a:latin typeface="Lato"/>
                <a:ea typeface="¾}ïþ"/>
              </a:rPr>
              <a:t>	</a:t>
            </a:r>
            <a:r>
              <a:rPr b="0" lang="en-PH" sz="1800" spc="-1" strike="noStrike">
                <a:solidFill>
                  <a:srgbClr val="000000"/>
                </a:solidFill>
                <a:latin typeface="Lato"/>
                <a:ea typeface="¾}ïþ"/>
              </a:rPr>
              <a:t>	</a:t>
            </a:r>
            <a:r>
              <a:rPr b="0" lang="en-PH" sz="1800" spc="-1" strike="noStrike">
                <a:solidFill>
                  <a:srgbClr val="000000"/>
                </a:solidFill>
                <a:latin typeface="Lato"/>
                <a:ea typeface="¾}ïþ"/>
              </a:rPr>
              <a:t>	</a:t>
            </a:r>
            <a:r>
              <a:rPr b="0" lang="en-PH" sz="1800" spc="-1" strike="noStrike">
                <a:solidFill>
                  <a:srgbClr val="000000"/>
                </a:solidFill>
                <a:latin typeface="Lato"/>
                <a:ea typeface="¾}ïþ"/>
              </a:rPr>
              <a:t>D. where the specimen is placed for viewing</a:t>
            </a:r>
            <a:endParaRPr b="0" lang="en-PH" sz="1800" spc="-1" strike="noStrike">
              <a:latin typeface="Arial"/>
            </a:endParaRPr>
          </a:p>
          <a:p>
            <a:pPr algn="just">
              <a:lnSpc>
                <a:spcPct val="115000"/>
              </a:lnSpc>
              <a:buNone/>
            </a:pPr>
            <a:r>
              <a:rPr b="0" lang="en-PH" sz="1800" spc="-1" strike="noStrike">
                <a:solidFill>
                  <a:srgbClr val="000000"/>
                </a:solidFill>
                <a:latin typeface="Lato"/>
                <a:ea typeface="¾}ïþ"/>
              </a:rPr>
              <a:t>	</a:t>
            </a:r>
            <a:r>
              <a:rPr b="0" lang="en-PH" sz="1800" spc="-1" strike="noStrike">
                <a:solidFill>
                  <a:srgbClr val="000000"/>
                </a:solidFill>
                <a:latin typeface="Lato"/>
                <a:ea typeface="¾}ïþ"/>
              </a:rPr>
              <a:t>____5. high power objective </a:t>
            </a:r>
            <a:r>
              <a:rPr b="0" lang="en-PH" sz="1800" spc="-1" strike="noStrike">
                <a:solidFill>
                  <a:srgbClr val="000000"/>
                </a:solidFill>
                <a:latin typeface="Lato"/>
                <a:ea typeface="¾}ïþ"/>
              </a:rPr>
              <a:t>	</a:t>
            </a:r>
            <a:r>
              <a:rPr b="0" lang="en-PH" sz="1800" spc="-1" strike="noStrike">
                <a:solidFill>
                  <a:srgbClr val="000000"/>
                </a:solidFill>
                <a:latin typeface="Lato"/>
                <a:ea typeface="¾}ïþ"/>
              </a:rPr>
              <a:t>	</a:t>
            </a:r>
            <a:r>
              <a:rPr b="0" lang="en-PH" sz="1800" spc="-1" strike="noStrike">
                <a:solidFill>
                  <a:srgbClr val="000000"/>
                </a:solidFill>
                <a:latin typeface="Lato"/>
                <a:ea typeface="¾}ïþ"/>
              </a:rPr>
              <a:t>	</a:t>
            </a:r>
            <a:r>
              <a:rPr b="0" lang="en-PH" sz="1800" spc="-1" strike="noStrike">
                <a:solidFill>
                  <a:srgbClr val="000000"/>
                </a:solidFill>
                <a:latin typeface="Lato"/>
                <a:ea typeface="¾}ïþ"/>
              </a:rPr>
              <a:t>	</a:t>
            </a:r>
            <a:r>
              <a:rPr b="0" lang="en-PH" sz="1800" spc="-1" strike="noStrike">
                <a:solidFill>
                  <a:srgbClr val="000000"/>
                </a:solidFill>
                <a:latin typeface="Lato"/>
                <a:ea typeface="¾}ïþ"/>
              </a:rPr>
              <a:t>E. concentrates the light being reflected upward</a:t>
            </a:r>
            <a:endParaRPr b="0" lang="en-PH" sz="1800" spc="-1" strike="noStrike">
              <a:latin typeface="Arial"/>
            </a:endParaRPr>
          </a:p>
          <a:p>
            <a:pPr algn="just">
              <a:lnSpc>
                <a:spcPct val="115000"/>
              </a:lnSpc>
              <a:buNone/>
            </a:pPr>
            <a:r>
              <a:rPr b="0" lang="en-PH" sz="1800" spc="-1" strike="noStrike">
                <a:solidFill>
                  <a:srgbClr val="000000"/>
                </a:solidFill>
                <a:latin typeface="Lato"/>
                <a:ea typeface="¾}ïþ"/>
              </a:rPr>
              <a:t>	</a:t>
            </a:r>
            <a:r>
              <a:rPr b="0" lang="en-PH" sz="1800" spc="-1" strike="noStrike">
                <a:solidFill>
                  <a:srgbClr val="000000"/>
                </a:solidFill>
                <a:latin typeface="Lato"/>
                <a:ea typeface="¾}ïþ"/>
              </a:rPr>
              <a:t>____6. ocular/eyepiece </a:t>
            </a:r>
            <a:r>
              <a:rPr b="0" lang="en-PH" sz="1800" spc="-1" strike="noStrike">
                <a:solidFill>
                  <a:srgbClr val="000000"/>
                </a:solidFill>
                <a:latin typeface="Lato"/>
                <a:ea typeface="¾}ïþ"/>
              </a:rPr>
              <a:t>	</a:t>
            </a:r>
            <a:r>
              <a:rPr b="0" lang="en-PH" sz="1800" spc="-1" strike="noStrike">
                <a:solidFill>
                  <a:srgbClr val="000000"/>
                </a:solidFill>
                <a:latin typeface="Lato"/>
                <a:ea typeface="¾}ïþ"/>
              </a:rPr>
              <a:t>	</a:t>
            </a:r>
            <a:r>
              <a:rPr b="0" lang="en-PH" sz="1800" spc="-1" strike="noStrike">
                <a:solidFill>
                  <a:srgbClr val="000000"/>
                </a:solidFill>
                <a:latin typeface="Lato"/>
                <a:ea typeface="¾}ïþ"/>
              </a:rPr>
              <a:t>	</a:t>
            </a:r>
            <a:r>
              <a:rPr b="0" lang="en-PH" sz="1800" spc="-1" strike="noStrike">
                <a:solidFill>
                  <a:srgbClr val="000000"/>
                </a:solidFill>
                <a:latin typeface="Lato"/>
                <a:ea typeface="¾}ïþ"/>
              </a:rPr>
              <a:t>	</a:t>
            </a:r>
            <a:r>
              <a:rPr b="0" lang="en-PH" sz="1800" spc="-1" strike="noStrike">
                <a:solidFill>
                  <a:srgbClr val="000000"/>
                </a:solidFill>
                <a:latin typeface="Lato"/>
                <a:ea typeface="¾}ïþ"/>
              </a:rPr>
              <a:t>	</a:t>
            </a:r>
            <a:r>
              <a:rPr b="0" lang="en-PH" sz="1800" spc="-1" strike="noStrike">
                <a:solidFill>
                  <a:srgbClr val="000000"/>
                </a:solidFill>
                <a:latin typeface="Lato"/>
                <a:ea typeface="¾}ïþ"/>
              </a:rPr>
              <a:t>F. regulates the amount of light passing through</a:t>
            </a:r>
            <a:endParaRPr b="0" lang="en-PH" sz="1800" spc="-1" strike="noStrike">
              <a:latin typeface="Arial"/>
            </a:endParaRPr>
          </a:p>
          <a:p>
            <a:pPr algn="just">
              <a:lnSpc>
                <a:spcPct val="115000"/>
              </a:lnSpc>
              <a:buNone/>
            </a:pPr>
            <a:r>
              <a:rPr b="0" lang="en-PH" sz="1800" spc="-1" strike="noStrike">
                <a:solidFill>
                  <a:srgbClr val="000000"/>
                </a:solidFill>
                <a:latin typeface="Lato"/>
                <a:ea typeface="¾}ïþ"/>
              </a:rPr>
              <a:t>	</a:t>
            </a:r>
            <a:r>
              <a:rPr b="0" lang="en-PH" sz="1800" spc="-1" strike="noStrike">
                <a:solidFill>
                  <a:srgbClr val="000000"/>
                </a:solidFill>
                <a:latin typeface="Lato"/>
                <a:ea typeface="¾}ïþ"/>
              </a:rPr>
              <a:t>____7. base </a:t>
            </a:r>
            <a:r>
              <a:rPr b="0" lang="en-PH" sz="1800" spc="-1" strike="noStrike">
                <a:solidFill>
                  <a:srgbClr val="000000"/>
                </a:solidFill>
                <a:latin typeface="Lato"/>
                <a:ea typeface="¾}ïþ"/>
              </a:rPr>
              <a:t>	</a:t>
            </a:r>
            <a:r>
              <a:rPr b="0" lang="en-PH" sz="1800" spc="-1" strike="noStrike">
                <a:solidFill>
                  <a:srgbClr val="000000"/>
                </a:solidFill>
                <a:latin typeface="Lato"/>
                <a:ea typeface="¾}ïþ"/>
              </a:rPr>
              <a:t>	</a:t>
            </a:r>
            <a:r>
              <a:rPr b="0" lang="en-PH" sz="1800" spc="-1" strike="noStrike">
                <a:solidFill>
                  <a:srgbClr val="000000"/>
                </a:solidFill>
                <a:latin typeface="Lato"/>
                <a:ea typeface="¾}ïþ"/>
              </a:rPr>
              <a:t>	</a:t>
            </a:r>
            <a:r>
              <a:rPr b="0" lang="en-PH" sz="1800" spc="-1" strike="noStrike">
                <a:solidFill>
                  <a:srgbClr val="000000"/>
                </a:solidFill>
                <a:latin typeface="Lato"/>
                <a:ea typeface="¾}ïþ"/>
              </a:rPr>
              <a:t>	</a:t>
            </a:r>
            <a:r>
              <a:rPr b="0" lang="en-PH" sz="1800" spc="-1" strike="noStrike">
                <a:solidFill>
                  <a:srgbClr val="000000"/>
                </a:solidFill>
                <a:latin typeface="Lato"/>
                <a:ea typeface="¾}ïþ"/>
              </a:rPr>
              <a:t>	</a:t>
            </a:r>
            <a:r>
              <a:rPr b="0" lang="en-PH" sz="1800" spc="-1" strike="noStrike">
                <a:solidFill>
                  <a:srgbClr val="000000"/>
                </a:solidFill>
                <a:latin typeface="Lato"/>
                <a:ea typeface="¾}ïþ"/>
              </a:rPr>
              <a:t>	</a:t>
            </a:r>
            <a:r>
              <a:rPr b="0" lang="en-PH" sz="1800" spc="-1" strike="noStrike">
                <a:solidFill>
                  <a:srgbClr val="000000"/>
                </a:solidFill>
                <a:latin typeface="Lato"/>
                <a:ea typeface="¾}ïþ"/>
              </a:rPr>
              <a:t>	</a:t>
            </a:r>
            <a:r>
              <a:rPr b="0" lang="en-PH" sz="1800" spc="-1" strike="noStrike">
                <a:solidFill>
                  <a:srgbClr val="000000"/>
                </a:solidFill>
                <a:latin typeface="Lato"/>
                <a:ea typeface="¾}ïþ"/>
              </a:rPr>
              <a:t>	</a:t>
            </a:r>
            <a:r>
              <a:rPr b="0" lang="en-PH" sz="1800" spc="-1" strike="noStrike">
                <a:solidFill>
                  <a:srgbClr val="000000"/>
                </a:solidFill>
                <a:latin typeface="Lato"/>
                <a:ea typeface="¾}ïþ"/>
              </a:rPr>
              <a:t>G. a rotating disc that holds the objectives</a:t>
            </a:r>
            <a:endParaRPr b="0" lang="en-PH" sz="1800" spc="-1" strike="noStrike">
              <a:latin typeface="Arial"/>
            </a:endParaRPr>
          </a:p>
          <a:p>
            <a:pPr algn="just">
              <a:lnSpc>
                <a:spcPct val="115000"/>
              </a:lnSpc>
              <a:buNone/>
            </a:pPr>
            <a:r>
              <a:rPr b="0" lang="en-PH" sz="1800" spc="-1" strike="noStrike">
                <a:solidFill>
                  <a:srgbClr val="000000"/>
                </a:solidFill>
                <a:latin typeface="Lato"/>
                <a:ea typeface="¾}ïþ"/>
              </a:rPr>
              <a:t>	</a:t>
            </a:r>
            <a:r>
              <a:rPr b="0" lang="en-PH" sz="1800" spc="-1" strike="noStrike">
                <a:solidFill>
                  <a:srgbClr val="000000"/>
                </a:solidFill>
                <a:latin typeface="Lato"/>
                <a:ea typeface="¾}ïþ"/>
              </a:rPr>
              <a:t>____8. adjustment knobs </a:t>
            </a:r>
            <a:r>
              <a:rPr b="0" lang="en-PH" sz="1800" spc="-1" strike="noStrike">
                <a:solidFill>
                  <a:srgbClr val="000000"/>
                </a:solidFill>
                <a:latin typeface="Lato"/>
                <a:ea typeface="¾}ïþ"/>
              </a:rPr>
              <a:t>	</a:t>
            </a:r>
            <a:r>
              <a:rPr b="0" lang="en-PH" sz="1800" spc="-1" strike="noStrike">
                <a:solidFill>
                  <a:srgbClr val="000000"/>
                </a:solidFill>
                <a:latin typeface="Lato"/>
                <a:ea typeface="¾}ïþ"/>
              </a:rPr>
              <a:t>	</a:t>
            </a:r>
            <a:r>
              <a:rPr b="0" lang="en-PH" sz="1800" spc="-1" strike="noStrike">
                <a:solidFill>
                  <a:srgbClr val="000000"/>
                </a:solidFill>
                <a:latin typeface="Lato"/>
                <a:ea typeface="¾}ïþ"/>
              </a:rPr>
              <a:t>	</a:t>
            </a:r>
            <a:r>
              <a:rPr b="0" lang="en-PH" sz="1800" spc="-1" strike="noStrike">
                <a:solidFill>
                  <a:srgbClr val="000000"/>
                </a:solidFill>
                <a:latin typeface="Lato"/>
                <a:ea typeface="¾}ïþ"/>
              </a:rPr>
              <a:t>	</a:t>
            </a:r>
            <a:r>
              <a:rPr b="0" lang="en-PH" sz="1800" spc="-1" strike="noStrike">
                <a:solidFill>
                  <a:srgbClr val="000000"/>
                </a:solidFill>
                <a:latin typeface="Lato"/>
                <a:ea typeface="¾}ïþ"/>
              </a:rPr>
              <a:t>	</a:t>
            </a:r>
            <a:r>
              <a:rPr b="0" lang="en-PH" sz="1800" spc="-1" strike="noStrike">
                <a:solidFill>
                  <a:srgbClr val="000000"/>
                </a:solidFill>
                <a:latin typeface="Lato"/>
                <a:ea typeface="¾}ïþ"/>
              </a:rPr>
              <a:t>H. reflects the light upward</a:t>
            </a:r>
            <a:endParaRPr b="0" lang="en-PH" sz="1800" spc="-1" strike="noStrike">
              <a:latin typeface="Arial"/>
            </a:endParaRPr>
          </a:p>
          <a:p>
            <a:pPr algn="just">
              <a:lnSpc>
                <a:spcPct val="115000"/>
              </a:lnSpc>
              <a:buNone/>
            </a:pPr>
            <a:r>
              <a:rPr b="0" lang="en-PH" sz="1800" spc="-1" strike="noStrike">
                <a:solidFill>
                  <a:srgbClr val="000000"/>
                </a:solidFill>
                <a:latin typeface="Lato"/>
                <a:ea typeface="¾}ïþ"/>
              </a:rPr>
              <a:t>	</a:t>
            </a:r>
            <a:r>
              <a:rPr b="0" lang="en-PH" sz="1800" spc="-1" strike="noStrike">
                <a:solidFill>
                  <a:srgbClr val="000000"/>
                </a:solidFill>
                <a:latin typeface="Lato"/>
                <a:ea typeface="¾}ïþ"/>
              </a:rPr>
              <a:t>____9. condenser </a:t>
            </a:r>
            <a:r>
              <a:rPr b="0" lang="en-PH" sz="1800" spc="-1" strike="noStrike">
                <a:solidFill>
                  <a:srgbClr val="000000"/>
                </a:solidFill>
                <a:latin typeface="Lato"/>
                <a:ea typeface="¾}ïþ"/>
              </a:rPr>
              <a:t>	</a:t>
            </a:r>
            <a:r>
              <a:rPr b="0" lang="en-PH" sz="1800" spc="-1" strike="noStrike">
                <a:solidFill>
                  <a:srgbClr val="000000"/>
                </a:solidFill>
                <a:latin typeface="Lato"/>
                <a:ea typeface="¾}ïþ"/>
              </a:rPr>
              <a:t>	</a:t>
            </a:r>
            <a:r>
              <a:rPr b="0" lang="en-PH" sz="1800" spc="-1" strike="noStrike">
                <a:solidFill>
                  <a:srgbClr val="000000"/>
                </a:solidFill>
                <a:latin typeface="Lato"/>
                <a:ea typeface="¾}ïþ"/>
              </a:rPr>
              <a:t>	</a:t>
            </a:r>
            <a:r>
              <a:rPr b="0" lang="en-PH" sz="1800" spc="-1" strike="noStrike">
                <a:solidFill>
                  <a:srgbClr val="000000"/>
                </a:solidFill>
                <a:latin typeface="Lato"/>
                <a:ea typeface="¾}ïþ"/>
              </a:rPr>
              <a:t>	</a:t>
            </a:r>
            <a:r>
              <a:rPr b="0" lang="en-PH" sz="1800" spc="-1" strike="noStrike">
                <a:solidFill>
                  <a:srgbClr val="000000"/>
                </a:solidFill>
                <a:latin typeface="Lato"/>
                <a:ea typeface="¾}ïþ"/>
              </a:rPr>
              <a:t>	</a:t>
            </a:r>
            <a:r>
              <a:rPr b="0" lang="en-PH" sz="1800" spc="-1" strike="noStrike">
                <a:solidFill>
                  <a:srgbClr val="000000"/>
                </a:solidFill>
                <a:latin typeface="Lato"/>
                <a:ea typeface="¾}ïþ"/>
              </a:rPr>
              <a:t>	</a:t>
            </a:r>
            <a:r>
              <a:rPr b="0" lang="en-PH" sz="1800" spc="-1" strike="noStrike">
                <a:solidFill>
                  <a:srgbClr val="000000"/>
                </a:solidFill>
                <a:latin typeface="Lato"/>
                <a:ea typeface="¾}ïþ"/>
              </a:rPr>
              <a:t>I. where the observer peeps through.</a:t>
            </a:r>
            <a:endParaRPr b="0" lang="en-PH" sz="1800" spc="-1" strike="noStrike">
              <a:latin typeface="Arial"/>
            </a:endParaRPr>
          </a:p>
          <a:p>
            <a:pPr algn="just">
              <a:lnSpc>
                <a:spcPct val="115000"/>
              </a:lnSpc>
              <a:buNone/>
            </a:pPr>
            <a:r>
              <a:rPr b="0" lang="en-PH" sz="1800" spc="-1" strike="noStrike">
                <a:solidFill>
                  <a:srgbClr val="000000"/>
                </a:solidFill>
                <a:latin typeface="Lato"/>
                <a:ea typeface="¾}ïþ"/>
              </a:rPr>
              <a:t>	</a:t>
            </a:r>
            <a:r>
              <a:rPr b="0" lang="en-PH" sz="1800" spc="-1" strike="noStrike">
                <a:solidFill>
                  <a:srgbClr val="000000"/>
                </a:solidFill>
                <a:latin typeface="Lato"/>
                <a:ea typeface="¾}ïþ"/>
              </a:rPr>
              <a:t>____10. stage clips </a:t>
            </a:r>
            <a:r>
              <a:rPr b="0" lang="en-PH" sz="1800" spc="-1" strike="noStrike">
                <a:solidFill>
                  <a:srgbClr val="000000"/>
                </a:solidFill>
                <a:latin typeface="Lato"/>
                <a:ea typeface="¾}ïþ"/>
              </a:rPr>
              <a:t>	</a:t>
            </a:r>
            <a:r>
              <a:rPr b="0" lang="en-PH" sz="1800" spc="-1" strike="noStrike">
                <a:solidFill>
                  <a:srgbClr val="000000"/>
                </a:solidFill>
                <a:latin typeface="Lato"/>
                <a:ea typeface="¾}ïþ"/>
              </a:rPr>
              <a:t>	</a:t>
            </a:r>
            <a:r>
              <a:rPr b="0" lang="en-PH" sz="1800" spc="-1" strike="noStrike">
                <a:solidFill>
                  <a:srgbClr val="000000"/>
                </a:solidFill>
                <a:latin typeface="Lato"/>
                <a:ea typeface="¾}ïþ"/>
              </a:rPr>
              <a:t>	</a:t>
            </a:r>
            <a:r>
              <a:rPr b="0" lang="en-PH" sz="1800" spc="-1" strike="noStrike">
                <a:solidFill>
                  <a:srgbClr val="000000"/>
                </a:solidFill>
                <a:latin typeface="Lato"/>
                <a:ea typeface="¾}ïþ"/>
              </a:rPr>
              <a:t>	</a:t>
            </a:r>
            <a:r>
              <a:rPr b="0" lang="en-PH" sz="1800" spc="-1" strike="noStrike">
                <a:solidFill>
                  <a:srgbClr val="000000"/>
                </a:solidFill>
                <a:latin typeface="Lato"/>
                <a:ea typeface="¾}ïþ"/>
              </a:rPr>
              <a:t>	</a:t>
            </a:r>
            <a:r>
              <a:rPr b="0" lang="en-PH" sz="1800" spc="-1" strike="noStrike">
                <a:solidFill>
                  <a:srgbClr val="000000"/>
                </a:solidFill>
                <a:latin typeface="Lato"/>
                <a:ea typeface="¾}ïþ"/>
              </a:rPr>
              <a:t>	</a:t>
            </a:r>
            <a:r>
              <a:rPr b="0" lang="en-PH" sz="1800" spc="-1" strike="noStrike">
                <a:solidFill>
                  <a:srgbClr val="000000"/>
                </a:solidFill>
                <a:latin typeface="Lato"/>
                <a:ea typeface="¾}ïþ"/>
              </a:rPr>
              <a:t>J. enlarges the specimen 40x, 43x, or 45x</a:t>
            </a:r>
            <a:endParaRPr b="0" lang="en-PH" sz="1800" spc="-1" strike="noStrike">
              <a:latin typeface="Arial"/>
            </a:endParaRPr>
          </a:p>
        </p:txBody>
      </p:sp>
      <p:sp>
        <p:nvSpPr>
          <p:cNvPr id="152" name=""/>
          <p:cNvSpPr/>
          <p:nvPr/>
        </p:nvSpPr>
        <p:spPr>
          <a:xfrm>
            <a:off x="2340000" y="2160000"/>
            <a:ext cx="1079280" cy="411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latin typeface="Lato"/>
                <a:ea typeface="DejaVu Sans"/>
              </a:rPr>
              <a:t>I</a:t>
            </a:r>
            <a:endParaRPr b="0" lang="en-PH" sz="1800" spc="-1" strike="noStrike">
              <a:latin typeface="Arial"/>
            </a:endParaRPr>
          </a:p>
        </p:txBody>
      </p:sp>
      <p:sp>
        <p:nvSpPr>
          <p:cNvPr id="153" name=""/>
          <p:cNvSpPr/>
          <p:nvPr/>
        </p:nvSpPr>
        <p:spPr>
          <a:xfrm>
            <a:off x="7776000" y="2160000"/>
            <a:ext cx="1079280" cy="411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latin typeface="Lato"/>
                <a:ea typeface="DejaVu Sans"/>
              </a:rPr>
              <a:t>II</a:t>
            </a:r>
            <a:endParaRPr b="0" lang="en-PH" sz="1800" spc="-1" strike="noStrike">
              <a:latin typeface="Arial"/>
            </a:endParaRPr>
          </a:p>
        </p:txBody>
      </p:sp>
      <p:sp>
        <p:nvSpPr>
          <p:cNvPr id="154" name=""/>
          <p:cNvSpPr/>
          <p:nvPr/>
        </p:nvSpPr>
        <p:spPr>
          <a:xfrm>
            <a:off x="5375880" y="1008000"/>
            <a:ext cx="1439640" cy="449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000" spc="-1" strike="noStrike">
                <a:solidFill>
                  <a:srgbClr val="c9211e"/>
                </a:solidFill>
                <a:latin typeface="Lato"/>
              </a:rPr>
              <a:t>Activity </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
          <p:cNvSpPr/>
          <p:nvPr/>
        </p:nvSpPr>
        <p:spPr>
          <a:xfrm>
            <a:off x="7560000" y="5400000"/>
            <a:ext cx="2874240" cy="340560"/>
          </a:xfrm>
          <a:prstGeom prst="rect">
            <a:avLst/>
          </a:prstGeom>
          <a:noFill/>
          <a:ln w="0">
            <a:noFill/>
          </a:ln>
        </p:spPr>
        <p:style>
          <a:lnRef idx="0"/>
          <a:fillRef idx="0"/>
          <a:effectRef idx="0"/>
          <a:fontRef idx="minor"/>
        </p:style>
      </p:sp>
      <p:sp>
        <p:nvSpPr>
          <p:cNvPr id="156" name=""/>
          <p:cNvSpPr/>
          <p:nvPr/>
        </p:nvSpPr>
        <p:spPr>
          <a:xfrm>
            <a:off x="10260000" y="5746320"/>
            <a:ext cx="174960" cy="340560"/>
          </a:xfrm>
          <a:prstGeom prst="rect">
            <a:avLst/>
          </a:prstGeom>
          <a:noFill/>
          <a:ln w="0">
            <a:noFill/>
          </a:ln>
        </p:spPr>
        <p:style>
          <a:lnRef idx="0"/>
          <a:fillRef idx="0"/>
          <a:effectRef idx="0"/>
          <a:fontRef idx="minor"/>
        </p:style>
      </p:sp>
      <p:sp>
        <p:nvSpPr>
          <p:cNvPr id="157" name=""/>
          <p:cNvSpPr/>
          <p:nvPr/>
        </p:nvSpPr>
        <p:spPr>
          <a:xfrm>
            <a:off x="4925880" y="1440000"/>
            <a:ext cx="2339640" cy="465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000" spc="-1" strike="noStrike">
                <a:solidFill>
                  <a:srgbClr val="c9211e"/>
                </a:solidFill>
                <a:latin typeface="Lato"/>
                <a:ea typeface="DejaVu Sans"/>
              </a:rPr>
              <a:t>Answer Key</a:t>
            </a:r>
            <a:endParaRPr b="0" lang="en-PH" sz="2000" spc="-1" strike="noStrike">
              <a:latin typeface="Arial"/>
            </a:endParaRPr>
          </a:p>
        </p:txBody>
      </p:sp>
      <p:sp>
        <p:nvSpPr>
          <p:cNvPr id="158" name=""/>
          <p:cNvSpPr/>
          <p:nvPr/>
        </p:nvSpPr>
        <p:spPr>
          <a:xfrm>
            <a:off x="978480" y="2340000"/>
            <a:ext cx="10232640" cy="341856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____1. stage</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 supports the entire weight of the microscope</a:t>
            </a:r>
            <a:endParaRPr b="0" lang="en-PH" sz="1800" spc="-1" strike="noStrike">
              <a:latin typeface="Arial"/>
            </a:endParaRPr>
          </a:p>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____2. diaphragm</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¾}ïþ"/>
              </a:rPr>
              <a:t>B. hold the slide firmly in place</a:t>
            </a:r>
            <a:endParaRPr b="0" lang="en-PH" sz="1800" spc="-1" strike="noStrike">
              <a:latin typeface="Arial"/>
            </a:endParaRPr>
          </a:p>
          <a:p>
            <a:pPr algn="just">
              <a:lnSpc>
                <a:spcPct val="115000"/>
              </a:lnSpc>
              <a:buNone/>
            </a:pPr>
            <a:r>
              <a:rPr b="0" lang="en-PH" sz="1800" spc="-1" strike="noStrike">
                <a:solidFill>
                  <a:srgbClr val="000000"/>
                </a:solidFill>
                <a:latin typeface="Lato"/>
                <a:ea typeface="¾}ïþ"/>
              </a:rPr>
              <a:t>	</a:t>
            </a:r>
            <a:r>
              <a:rPr b="0" lang="en-PH" sz="1800" spc="-1" strike="noStrike">
                <a:solidFill>
                  <a:srgbClr val="000000"/>
                </a:solidFill>
                <a:latin typeface="Lato"/>
                <a:ea typeface="¾}ïþ"/>
              </a:rPr>
              <a:t>____3. mirror </a:t>
            </a:r>
            <a:r>
              <a:rPr b="0" lang="en-PH" sz="1800" spc="-1" strike="noStrike">
                <a:solidFill>
                  <a:srgbClr val="000000"/>
                </a:solidFill>
                <a:latin typeface="Lato"/>
                <a:ea typeface="¾}ïþ"/>
              </a:rPr>
              <a:t>	</a:t>
            </a:r>
            <a:r>
              <a:rPr b="0" lang="en-PH" sz="1800" spc="-1" strike="noStrike">
                <a:solidFill>
                  <a:srgbClr val="000000"/>
                </a:solidFill>
                <a:latin typeface="Lato"/>
                <a:ea typeface="¾}ïþ"/>
              </a:rPr>
              <a:t>	</a:t>
            </a:r>
            <a:r>
              <a:rPr b="0" lang="en-PH" sz="1800" spc="-1" strike="noStrike">
                <a:solidFill>
                  <a:srgbClr val="000000"/>
                </a:solidFill>
                <a:latin typeface="Lato"/>
                <a:ea typeface="¾}ïþ"/>
              </a:rPr>
              <a:t>	</a:t>
            </a:r>
            <a:r>
              <a:rPr b="0" lang="en-PH" sz="1800" spc="-1" strike="noStrike">
                <a:solidFill>
                  <a:srgbClr val="000000"/>
                </a:solidFill>
                <a:latin typeface="Lato"/>
                <a:ea typeface="¾}ïþ"/>
              </a:rPr>
              <a:t>	</a:t>
            </a:r>
            <a:r>
              <a:rPr b="0" lang="en-PH" sz="1800" spc="-1" strike="noStrike">
                <a:solidFill>
                  <a:srgbClr val="000000"/>
                </a:solidFill>
                <a:latin typeface="Lato"/>
                <a:ea typeface="¾}ïþ"/>
              </a:rPr>
              <a:t>	</a:t>
            </a:r>
            <a:r>
              <a:rPr b="0" lang="en-PH" sz="1800" spc="-1" strike="noStrike">
                <a:solidFill>
                  <a:srgbClr val="000000"/>
                </a:solidFill>
                <a:latin typeface="Lato"/>
                <a:ea typeface="¾}ïþ"/>
              </a:rPr>
              <a:t>	</a:t>
            </a:r>
            <a:r>
              <a:rPr b="0" lang="en-PH" sz="1800" spc="-1" strike="noStrike">
                <a:solidFill>
                  <a:srgbClr val="000000"/>
                </a:solidFill>
                <a:latin typeface="Lato"/>
                <a:ea typeface="¾}ïþ"/>
              </a:rPr>
              <a:t>	</a:t>
            </a:r>
            <a:r>
              <a:rPr b="0" lang="en-PH" sz="1800" spc="-1" strike="noStrike">
                <a:solidFill>
                  <a:srgbClr val="000000"/>
                </a:solidFill>
                <a:latin typeface="Lato"/>
                <a:ea typeface="¾}ïþ"/>
              </a:rPr>
              <a:t>C. move the body tube up and down</a:t>
            </a:r>
            <a:endParaRPr b="0" lang="en-PH" sz="1800" spc="-1" strike="noStrike">
              <a:latin typeface="Arial"/>
            </a:endParaRPr>
          </a:p>
          <a:p>
            <a:pPr algn="just">
              <a:lnSpc>
                <a:spcPct val="115000"/>
              </a:lnSpc>
              <a:buNone/>
            </a:pPr>
            <a:r>
              <a:rPr b="0" lang="en-PH" sz="1800" spc="-1" strike="noStrike">
                <a:solidFill>
                  <a:srgbClr val="000000"/>
                </a:solidFill>
                <a:latin typeface="Lato"/>
                <a:ea typeface="¾}ïþ"/>
              </a:rPr>
              <a:t>	</a:t>
            </a:r>
            <a:r>
              <a:rPr b="0" lang="en-PH" sz="1800" spc="-1" strike="noStrike">
                <a:solidFill>
                  <a:srgbClr val="000000"/>
                </a:solidFill>
                <a:latin typeface="Lato"/>
                <a:ea typeface="¾}ïþ"/>
              </a:rPr>
              <a:t>____4. nosepiece </a:t>
            </a:r>
            <a:r>
              <a:rPr b="0" lang="en-PH" sz="1800" spc="-1" strike="noStrike">
                <a:solidFill>
                  <a:srgbClr val="000000"/>
                </a:solidFill>
                <a:latin typeface="Lato"/>
                <a:ea typeface="¾}ïþ"/>
              </a:rPr>
              <a:t>	</a:t>
            </a:r>
            <a:r>
              <a:rPr b="0" lang="en-PH" sz="1800" spc="-1" strike="noStrike">
                <a:solidFill>
                  <a:srgbClr val="000000"/>
                </a:solidFill>
                <a:latin typeface="Lato"/>
                <a:ea typeface="¾}ïþ"/>
              </a:rPr>
              <a:t>	</a:t>
            </a:r>
            <a:r>
              <a:rPr b="0" lang="en-PH" sz="1800" spc="-1" strike="noStrike">
                <a:solidFill>
                  <a:srgbClr val="000000"/>
                </a:solidFill>
                <a:latin typeface="Lato"/>
                <a:ea typeface="¾}ïþ"/>
              </a:rPr>
              <a:t>	</a:t>
            </a:r>
            <a:r>
              <a:rPr b="0" lang="en-PH" sz="1800" spc="-1" strike="noStrike">
                <a:solidFill>
                  <a:srgbClr val="000000"/>
                </a:solidFill>
                <a:latin typeface="Lato"/>
                <a:ea typeface="¾}ïþ"/>
              </a:rPr>
              <a:t>	</a:t>
            </a:r>
            <a:r>
              <a:rPr b="0" lang="en-PH" sz="1800" spc="-1" strike="noStrike">
                <a:solidFill>
                  <a:srgbClr val="000000"/>
                </a:solidFill>
                <a:latin typeface="Lato"/>
                <a:ea typeface="¾}ïþ"/>
              </a:rPr>
              <a:t>	</a:t>
            </a:r>
            <a:r>
              <a:rPr b="0" lang="en-PH" sz="1800" spc="-1" strike="noStrike">
                <a:solidFill>
                  <a:srgbClr val="000000"/>
                </a:solidFill>
                <a:latin typeface="Lato"/>
                <a:ea typeface="¾}ïþ"/>
              </a:rPr>
              <a:t>	</a:t>
            </a:r>
            <a:r>
              <a:rPr b="0" lang="en-PH" sz="1800" spc="-1" strike="noStrike">
                <a:solidFill>
                  <a:srgbClr val="000000"/>
                </a:solidFill>
                <a:latin typeface="Lato"/>
                <a:ea typeface="¾}ïþ"/>
              </a:rPr>
              <a:t>D. where the specimen is placed for viewing</a:t>
            </a:r>
            <a:endParaRPr b="0" lang="en-PH" sz="1800" spc="-1" strike="noStrike">
              <a:latin typeface="Arial"/>
            </a:endParaRPr>
          </a:p>
          <a:p>
            <a:pPr algn="just">
              <a:lnSpc>
                <a:spcPct val="115000"/>
              </a:lnSpc>
              <a:buNone/>
            </a:pPr>
            <a:r>
              <a:rPr b="0" lang="en-PH" sz="1800" spc="-1" strike="noStrike">
                <a:solidFill>
                  <a:srgbClr val="000000"/>
                </a:solidFill>
                <a:latin typeface="Lato"/>
                <a:ea typeface="¾}ïþ"/>
              </a:rPr>
              <a:t>	</a:t>
            </a:r>
            <a:r>
              <a:rPr b="0" lang="en-PH" sz="1800" spc="-1" strike="noStrike">
                <a:solidFill>
                  <a:srgbClr val="000000"/>
                </a:solidFill>
                <a:latin typeface="Lato"/>
                <a:ea typeface="¾}ïþ"/>
              </a:rPr>
              <a:t>____5. high power objective </a:t>
            </a:r>
            <a:r>
              <a:rPr b="0" lang="en-PH" sz="1800" spc="-1" strike="noStrike">
                <a:solidFill>
                  <a:srgbClr val="000000"/>
                </a:solidFill>
                <a:latin typeface="Lato"/>
                <a:ea typeface="¾}ïþ"/>
              </a:rPr>
              <a:t>	</a:t>
            </a:r>
            <a:r>
              <a:rPr b="0" lang="en-PH" sz="1800" spc="-1" strike="noStrike">
                <a:solidFill>
                  <a:srgbClr val="000000"/>
                </a:solidFill>
                <a:latin typeface="Lato"/>
                <a:ea typeface="¾}ïþ"/>
              </a:rPr>
              <a:t>	</a:t>
            </a:r>
            <a:r>
              <a:rPr b="0" lang="en-PH" sz="1800" spc="-1" strike="noStrike">
                <a:solidFill>
                  <a:srgbClr val="000000"/>
                </a:solidFill>
                <a:latin typeface="Lato"/>
                <a:ea typeface="¾}ïþ"/>
              </a:rPr>
              <a:t>	</a:t>
            </a:r>
            <a:r>
              <a:rPr b="0" lang="en-PH" sz="1800" spc="-1" strike="noStrike">
                <a:solidFill>
                  <a:srgbClr val="000000"/>
                </a:solidFill>
                <a:latin typeface="Lato"/>
                <a:ea typeface="¾}ïþ"/>
              </a:rPr>
              <a:t>	</a:t>
            </a:r>
            <a:r>
              <a:rPr b="0" lang="en-PH" sz="1800" spc="-1" strike="noStrike">
                <a:solidFill>
                  <a:srgbClr val="000000"/>
                </a:solidFill>
                <a:latin typeface="Lato"/>
                <a:ea typeface="¾}ïþ"/>
              </a:rPr>
              <a:t>E. concentrates the light being reflected upward</a:t>
            </a:r>
            <a:endParaRPr b="0" lang="en-PH" sz="1800" spc="-1" strike="noStrike">
              <a:latin typeface="Arial"/>
            </a:endParaRPr>
          </a:p>
          <a:p>
            <a:pPr algn="just">
              <a:lnSpc>
                <a:spcPct val="115000"/>
              </a:lnSpc>
              <a:buNone/>
            </a:pPr>
            <a:r>
              <a:rPr b="0" lang="en-PH" sz="1800" spc="-1" strike="noStrike">
                <a:solidFill>
                  <a:srgbClr val="000000"/>
                </a:solidFill>
                <a:latin typeface="Lato"/>
                <a:ea typeface="¾}ïþ"/>
              </a:rPr>
              <a:t>	</a:t>
            </a:r>
            <a:r>
              <a:rPr b="0" lang="en-PH" sz="1800" spc="-1" strike="noStrike">
                <a:solidFill>
                  <a:srgbClr val="000000"/>
                </a:solidFill>
                <a:latin typeface="Lato"/>
                <a:ea typeface="¾}ïþ"/>
              </a:rPr>
              <a:t>____6. ocular/eyepiece </a:t>
            </a:r>
            <a:r>
              <a:rPr b="0" lang="en-PH" sz="1800" spc="-1" strike="noStrike">
                <a:solidFill>
                  <a:srgbClr val="000000"/>
                </a:solidFill>
                <a:latin typeface="Lato"/>
                <a:ea typeface="¾}ïþ"/>
              </a:rPr>
              <a:t>	</a:t>
            </a:r>
            <a:r>
              <a:rPr b="0" lang="en-PH" sz="1800" spc="-1" strike="noStrike">
                <a:solidFill>
                  <a:srgbClr val="000000"/>
                </a:solidFill>
                <a:latin typeface="Lato"/>
                <a:ea typeface="¾}ïþ"/>
              </a:rPr>
              <a:t>	</a:t>
            </a:r>
            <a:r>
              <a:rPr b="0" lang="en-PH" sz="1800" spc="-1" strike="noStrike">
                <a:solidFill>
                  <a:srgbClr val="000000"/>
                </a:solidFill>
                <a:latin typeface="Lato"/>
                <a:ea typeface="¾}ïþ"/>
              </a:rPr>
              <a:t>	</a:t>
            </a:r>
            <a:r>
              <a:rPr b="0" lang="en-PH" sz="1800" spc="-1" strike="noStrike">
                <a:solidFill>
                  <a:srgbClr val="000000"/>
                </a:solidFill>
                <a:latin typeface="Lato"/>
                <a:ea typeface="¾}ïþ"/>
              </a:rPr>
              <a:t>	</a:t>
            </a:r>
            <a:r>
              <a:rPr b="0" lang="en-PH" sz="1800" spc="-1" strike="noStrike">
                <a:solidFill>
                  <a:srgbClr val="000000"/>
                </a:solidFill>
                <a:latin typeface="Lato"/>
                <a:ea typeface="¾}ïþ"/>
              </a:rPr>
              <a:t>	</a:t>
            </a:r>
            <a:r>
              <a:rPr b="0" lang="en-PH" sz="1800" spc="-1" strike="noStrike">
                <a:solidFill>
                  <a:srgbClr val="000000"/>
                </a:solidFill>
                <a:latin typeface="Lato"/>
                <a:ea typeface="¾}ïþ"/>
              </a:rPr>
              <a:t>F. regulates the amount of light passing through</a:t>
            </a:r>
            <a:endParaRPr b="0" lang="en-PH" sz="1800" spc="-1" strike="noStrike">
              <a:latin typeface="Arial"/>
            </a:endParaRPr>
          </a:p>
          <a:p>
            <a:pPr algn="just">
              <a:lnSpc>
                <a:spcPct val="115000"/>
              </a:lnSpc>
              <a:buNone/>
            </a:pPr>
            <a:r>
              <a:rPr b="0" lang="en-PH" sz="1800" spc="-1" strike="noStrike">
                <a:solidFill>
                  <a:srgbClr val="000000"/>
                </a:solidFill>
                <a:latin typeface="Lato"/>
                <a:ea typeface="¾}ïþ"/>
              </a:rPr>
              <a:t>	</a:t>
            </a:r>
            <a:r>
              <a:rPr b="0" lang="en-PH" sz="1800" spc="-1" strike="noStrike">
                <a:solidFill>
                  <a:srgbClr val="000000"/>
                </a:solidFill>
                <a:latin typeface="Lato"/>
                <a:ea typeface="¾}ïþ"/>
              </a:rPr>
              <a:t>____7. base </a:t>
            </a:r>
            <a:r>
              <a:rPr b="0" lang="en-PH" sz="1800" spc="-1" strike="noStrike">
                <a:solidFill>
                  <a:srgbClr val="000000"/>
                </a:solidFill>
                <a:latin typeface="Lato"/>
                <a:ea typeface="¾}ïþ"/>
              </a:rPr>
              <a:t>	</a:t>
            </a:r>
            <a:r>
              <a:rPr b="0" lang="en-PH" sz="1800" spc="-1" strike="noStrike">
                <a:solidFill>
                  <a:srgbClr val="000000"/>
                </a:solidFill>
                <a:latin typeface="Lato"/>
                <a:ea typeface="¾}ïþ"/>
              </a:rPr>
              <a:t>	</a:t>
            </a:r>
            <a:r>
              <a:rPr b="0" lang="en-PH" sz="1800" spc="-1" strike="noStrike">
                <a:solidFill>
                  <a:srgbClr val="000000"/>
                </a:solidFill>
                <a:latin typeface="Lato"/>
                <a:ea typeface="¾}ïþ"/>
              </a:rPr>
              <a:t>	</a:t>
            </a:r>
            <a:r>
              <a:rPr b="0" lang="en-PH" sz="1800" spc="-1" strike="noStrike">
                <a:solidFill>
                  <a:srgbClr val="000000"/>
                </a:solidFill>
                <a:latin typeface="Lato"/>
                <a:ea typeface="¾}ïþ"/>
              </a:rPr>
              <a:t>	</a:t>
            </a:r>
            <a:r>
              <a:rPr b="0" lang="en-PH" sz="1800" spc="-1" strike="noStrike">
                <a:solidFill>
                  <a:srgbClr val="000000"/>
                </a:solidFill>
                <a:latin typeface="Lato"/>
                <a:ea typeface="¾}ïþ"/>
              </a:rPr>
              <a:t>	</a:t>
            </a:r>
            <a:r>
              <a:rPr b="0" lang="en-PH" sz="1800" spc="-1" strike="noStrike">
                <a:solidFill>
                  <a:srgbClr val="000000"/>
                </a:solidFill>
                <a:latin typeface="Lato"/>
                <a:ea typeface="¾}ïþ"/>
              </a:rPr>
              <a:t>	</a:t>
            </a:r>
            <a:r>
              <a:rPr b="0" lang="en-PH" sz="1800" spc="-1" strike="noStrike">
                <a:solidFill>
                  <a:srgbClr val="000000"/>
                </a:solidFill>
                <a:latin typeface="Lato"/>
                <a:ea typeface="¾}ïþ"/>
              </a:rPr>
              <a:t>	</a:t>
            </a:r>
            <a:r>
              <a:rPr b="0" lang="en-PH" sz="1800" spc="-1" strike="noStrike">
                <a:solidFill>
                  <a:srgbClr val="000000"/>
                </a:solidFill>
                <a:latin typeface="Lato"/>
                <a:ea typeface="¾}ïþ"/>
              </a:rPr>
              <a:t>	</a:t>
            </a:r>
            <a:r>
              <a:rPr b="0" lang="en-PH" sz="1800" spc="-1" strike="noStrike">
                <a:solidFill>
                  <a:srgbClr val="000000"/>
                </a:solidFill>
                <a:latin typeface="Lato"/>
                <a:ea typeface="¾}ïþ"/>
              </a:rPr>
              <a:t>G. a rotating disc that holds the objectives</a:t>
            </a:r>
            <a:endParaRPr b="0" lang="en-PH" sz="1800" spc="-1" strike="noStrike">
              <a:latin typeface="Arial"/>
            </a:endParaRPr>
          </a:p>
          <a:p>
            <a:pPr algn="just">
              <a:lnSpc>
                <a:spcPct val="115000"/>
              </a:lnSpc>
              <a:buNone/>
            </a:pPr>
            <a:r>
              <a:rPr b="0" lang="en-PH" sz="1800" spc="-1" strike="noStrike">
                <a:solidFill>
                  <a:srgbClr val="000000"/>
                </a:solidFill>
                <a:latin typeface="Lato"/>
                <a:ea typeface="¾}ïþ"/>
              </a:rPr>
              <a:t>	</a:t>
            </a:r>
            <a:r>
              <a:rPr b="0" lang="en-PH" sz="1800" spc="-1" strike="noStrike">
                <a:solidFill>
                  <a:srgbClr val="000000"/>
                </a:solidFill>
                <a:latin typeface="Lato"/>
                <a:ea typeface="¾}ïþ"/>
              </a:rPr>
              <a:t>____8. adjustment knobs </a:t>
            </a:r>
            <a:r>
              <a:rPr b="0" lang="en-PH" sz="1800" spc="-1" strike="noStrike">
                <a:solidFill>
                  <a:srgbClr val="000000"/>
                </a:solidFill>
                <a:latin typeface="Lato"/>
                <a:ea typeface="¾}ïþ"/>
              </a:rPr>
              <a:t>	</a:t>
            </a:r>
            <a:r>
              <a:rPr b="0" lang="en-PH" sz="1800" spc="-1" strike="noStrike">
                <a:solidFill>
                  <a:srgbClr val="000000"/>
                </a:solidFill>
                <a:latin typeface="Lato"/>
                <a:ea typeface="¾}ïþ"/>
              </a:rPr>
              <a:t>	</a:t>
            </a:r>
            <a:r>
              <a:rPr b="0" lang="en-PH" sz="1800" spc="-1" strike="noStrike">
                <a:solidFill>
                  <a:srgbClr val="000000"/>
                </a:solidFill>
                <a:latin typeface="Lato"/>
                <a:ea typeface="¾}ïþ"/>
              </a:rPr>
              <a:t>	</a:t>
            </a:r>
            <a:r>
              <a:rPr b="0" lang="en-PH" sz="1800" spc="-1" strike="noStrike">
                <a:solidFill>
                  <a:srgbClr val="000000"/>
                </a:solidFill>
                <a:latin typeface="Lato"/>
                <a:ea typeface="¾}ïþ"/>
              </a:rPr>
              <a:t>	</a:t>
            </a:r>
            <a:r>
              <a:rPr b="0" lang="en-PH" sz="1800" spc="-1" strike="noStrike">
                <a:solidFill>
                  <a:srgbClr val="000000"/>
                </a:solidFill>
                <a:latin typeface="Lato"/>
                <a:ea typeface="¾}ïþ"/>
              </a:rPr>
              <a:t>	</a:t>
            </a:r>
            <a:r>
              <a:rPr b="0" lang="en-PH" sz="1800" spc="-1" strike="noStrike">
                <a:solidFill>
                  <a:srgbClr val="000000"/>
                </a:solidFill>
                <a:latin typeface="Lato"/>
                <a:ea typeface="¾}ïþ"/>
              </a:rPr>
              <a:t>H. reflects the light upward</a:t>
            </a:r>
            <a:endParaRPr b="0" lang="en-PH" sz="1800" spc="-1" strike="noStrike">
              <a:latin typeface="Arial"/>
            </a:endParaRPr>
          </a:p>
          <a:p>
            <a:pPr algn="just">
              <a:lnSpc>
                <a:spcPct val="115000"/>
              </a:lnSpc>
              <a:buNone/>
            </a:pPr>
            <a:r>
              <a:rPr b="0" lang="en-PH" sz="1800" spc="-1" strike="noStrike">
                <a:solidFill>
                  <a:srgbClr val="000000"/>
                </a:solidFill>
                <a:latin typeface="Lato"/>
                <a:ea typeface="¾}ïþ"/>
              </a:rPr>
              <a:t>	</a:t>
            </a:r>
            <a:r>
              <a:rPr b="0" lang="en-PH" sz="1800" spc="-1" strike="noStrike">
                <a:solidFill>
                  <a:srgbClr val="000000"/>
                </a:solidFill>
                <a:latin typeface="Lato"/>
                <a:ea typeface="¾}ïþ"/>
              </a:rPr>
              <a:t>____9. condenser </a:t>
            </a:r>
            <a:r>
              <a:rPr b="0" lang="en-PH" sz="1800" spc="-1" strike="noStrike">
                <a:solidFill>
                  <a:srgbClr val="000000"/>
                </a:solidFill>
                <a:latin typeface="Lato"/>
                <a:ea typeface="¾}ïþ"/>
              </a:rPr>
              <a:t>	</a:t>
            </a:r>
            <a:r>
              <a:rPr b="0" lang="en-PH" sz="1800" spc="-1" strike="noStrike">
                <a:solidFill>
                  <a:srgbClr val="000000"/>
                </a:solidFill>
                <a:latin typeface="Lato"/>
                <a:ea typeface="¾}ïþ"/>
              </a:rPr>
              <a:t>	</a:t>
            </a:r>
            <a:r>
              <a:rPr b="0" lang="en-PH" sz="1800" spc="-1" strike="noStrike">
                <a:solidFill>
                  <a:srgbClr val="000000"/>
                </a:solidFill>
                <a:latin typeface="Lato"/>
                <a:ea typeface="¾}ïþ"/>
              </a:rPr>
              <a:t>	</a:t>
            </a:r>
            <a:r>
              <a:rPr b="0" lang="en-PH" sz="1800" spc="-1" strike="noStrike">
                <a:solidFill>
                  <a:srgbClr val="000000"/>
                </a:solidFill>
                <a:latin typeface="Lato"/>
                <a:ea typeface="¾}ïþ"/>
              </a:rPr>
              <a:t>	</a:t>
            </a:r>
            <a:r>
              <a:rPr b="0" lang="en-PH" sz="1800" spc="-1" strike="noStrike">
                <a:solidFill>
                  <a:srgbClr val="000000"/>
                </a:solidFill>
                <a:latin typeface="Lato"/>
                <a:ea typeface="¾}ïþ"/>
              </a:rPr>
              <a:t>	</a:t>
            </a:r>
            <a:r>
              <a:rPr b="0" lang="en-PH" sz="1800" spc="-1" strike="noStrike">
                <a:solidFill>
                  <a:srgbClr val="000000"/>
                </a:solidFill>
                <a:latin typeface="Lato"/>
                <a:ea typeface="¾}ïþ"/>
              </a:rPr>
              <a:t>	</a:t>
            </a:r>
            <a:r>
              <a:rPr b="0" lang="en-PH" sz="1800" spc="-1" strike="noStrike">
                <a:solidFill>
                  <a:srgbClr val="000000"/>
                </a:solidFill>
                <a:latin typeface="Lato"/>
                <a:ea typeface="¾}ïþ"/>
              </a:rPr>
              <a:t>I. where the observer peeps through.</a:t>
            </a:r>
            <a:endParaRPr b="0" lang="en-PH" sz="1800" spc="-1" strike="noStrike">
              <a:latin typeface="Arial"/>
            </a:endParaRPr>
          </a:p>
          <a:p>
            <a:pPr algn="just">
              <a:lnSpc>
                <a:spcPct val="115000"/>
              </a:lnSpc>
              <a:buNone/>
            </a:pPr>
            <a:r>
              <a:rPr b="0" lang="en-PH" sz="1800" spc="-1" strike="noStrike">
                <a:solidFill>
                  <a:srgbClr val="000000"/>
                </a:solidFill>
                <a:latin typeface="Lato"/>
                <a:ea typeface="¾}ïþ"/>
              </a:rPr>
              <a:t>	</a:t>
            </a:r>
            <a:r>
              <a:rPr b="0" lang="en-PH" sz="1800" spc="-1" strike="noStrike">
                <a:solidFill>
                  <a:srgbClr val="000000"/>
                </a:solidFill>
                <a:latin typeface="Lato"/>
                <a:ea typeface="¾}ïþ"/>
              </a:rPr>
              <a:t>____10. stage clips </a:t>
            </a:r>
            <a:r>
              <a:rPr b="0" lang="en-PH" sz="1800" spc="-1" strike="noStrike">
                <a:solidFill>
                  <a:srgbClr val="000000"/>
                </a:solidFill>
                <a:latin typeface="Lato"/>
                <a:ea typeface="¾}ïþ"/>
              </a:rPr>
              <a:t>	</a:t>
            </a:r>
            <a:r>
              <a:rPr b="0" lang="en-PH" sz="1800" spc="-1" strike="noStrike">
                <a:solidFill>
                  <a:srgbClr val="000000"/>
                </a:solidFill>
                <a:latin typeface="Lato"/>
                <a:ea typeface="¾}ïþ"/>
              </a:rPr>
              <a:t>	</a:t>
            </a:r>
            <a:r>
              <a:rPr b="0" lang="en-PH" sz="1800" spc="-1" strike="noStrike">
                <a:solidFill>
                  <a:srgbClr val="000000"/>
                </a:solidFill>
                <a:latin typeface="Lato"/>
                <a:ea typeface="¾}ïþ"/>
              </a:rPr>
              <a:t>	</a:t>
            </a:r>
            <a:r>
              <a:rPr b="0" lang="en-PH" sz="1800" spc="-1" strike="noStrike">
                <a:solidFill>
                  <a:srgbClr val="000000"/>
                </a:solidFill>
                <a:latin typeface="Lato"/>
                <a:ea typeface="¾}ïþ"/>
              </a:rPr>
              <a:t>	</a:t>
            </a:r>
            <a:r>
              <a:rPr b="0" lang="en-PH" sz="1800" spc="-1" strike="noStrike">
                <a:solidFill>
                  <a:srgbClr val="000000"/>
                </a:solidFill>
                <a:latin typeface="Lato"/>
                <a:ea typeface="¾}ïþ"/>
              </a:rPr>
              <a:t>	</a:t>
            </a:r>
            <a:r>
              <a:rPr b="0" lang="en-PH" sz="1800" spc="-1" strike="noStrike">
                <a:solidFill>
                  <a:srgbClr val="000000"/>
                </a:solidFill>
                <a:latin typeface="Lato"/>
                <a:ea typeface="¾}ïþ"/>
              </a:rPr>
              <a:t>	</a:t>
            </a:r>
            <a:r>
              <a:rPr b="0" lang="en-PH" sz="1800" spc="-1" strike="noStrike">
                <a:solidFill>
                  <a:srgbClr val="000000"/>
                </a:solidFill>
                <a:latin typeface="Lato"/>
                <a:ea typeface="¾}ïþ"/>
              </a:rPr>
              <a:t>J. enlarges the specimen 40x, 43x, or 45x</a:t>
            </a:r>
            <a:endParaRPr b="0" lang="en-PH" sz="1800" spc="-1" strike="noStrike">
              <a:latin typeface="Arial"/>
            </a:endParaRPr>
          </a:p>
        </p:txBody>
      </p:sp>
      <p:sp>
        <p:nvSpPr>
          <p:cNvPr id="159" name=""/>
          <p:cNvSpPr/>
          <p:nvPr/>
        </p:nvSpPr>
        <p:spPr>
          <a:xfrm>
            <a:off x="1584000" y="2376000"/>
            <a:ext cx="343080" cy="3949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D</a:t>
            </a:r>
            <a:endParaRPr b="0" lang="en-PH" sz="1800" spc="-1" strike="noStrike">
              <a:latin typeface="Arial"/>
            </a:endParaRPr>
          </a:p>
        </p:txBody>
      </p:sp>
      <p:sp>
        <p:nvSpPr>
          <p:cNvPr id="160" name=""/>
          <p:cNvSpPr/>
          <p:nvPr/>
        </p:nvSpPr>
        <p:spPr>
          <a:xfrm>
            <a:off x="1584000" y="2701080"/>
            <a:ext cx="318600" cy="3949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F</a:t>
            </a:r>
            <a:endParaRPr b="0" lang="en-PH" sz="1800" spc="-1" strike="noStrike">
              <a:latin typeface="Arial"/>
            </a:endParaRPr>
          </a:p>
        </p:txBody>
      </p:sp>
      <p:sp>
        <p:nvSpPr>
          <p:cNvPr id="161" name=""/>
          <p:cNvSpPr/>
          <p:nvPr/>
        </p:nvSpPr>
        <p:spPr>
          <a:xfrm>
            <a:off x="1584000" y="3026160"/>
            <a:ext cx="343080" cy="3949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¾}ïþ"/>
              </a:rPr>
              <a:t>H</a:t>
            </a:r>
            <a:endParaRPr b="0" lang="en-PH" sz="1800" spc="-1" strike="noStrike">
              <a:latin typeface="Arial"/>
            </a:endParaRPr>
          </a:p>
        </p:txBody>
      </p:sp>
      <p:sp>
        <p:nvSpPr>
          <p:cNvPr id="162" name=""/>
          <p:cNvSpPr/>
          <p:nvPr/>
        </p:nvSpPr>
        <p:spPr>
          <a:xfrm>
            <a:off x="1584000" y="3348000"/>
            <a:ext cx="356760" cy="3949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G</a:t>
            </a:r>
            <a:endParaRPr b="0" lang="en-PH" sz="1800" spc="-1" strike="noStrike">
              <a:latin typeface="Arial"/>
            </a:endParaRPr>
          </a:p>
        </p:txBody>
      </p:sp>
      <p:sp>
        <p:nvSpPr>
          <p:cNvPr id="163" name=""/>
          <p:cNvSpPr/>
          <p:nvPr/>
        </p:nvSpPr>
        <p:spPr>
          <a:xfrm>
            <a:off x="1611720" y="3636000"/>
            <a:ext cx="293040" cy="3949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J</a:t>
            </a:r>
            <a:endParaRPr b="0" lang="en-PH" sz="1800" spc="-1" strike="noStrike">
              <a:latin typeface="Arial"/>
            </a:endParaRPr>
          </a:p>
        </p:txBody>
      </p:sp>
      <p:sp>
        <p:nvSpPr>
          <p:cNvPr id="164" name=""/>
          <p:cNvSpPr/>
          <p:nvPr/>
        </p:nvSpPr>
        <p:spPr>
          <a:xfrm>
            <a:off x="1626120" y="3961080"/>
            <a:ext cx="242640" cy="3949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I</a:t>
            </a:r>
            <a:endParaRPr b="0" lang="en-PH" sz="1800" spc="-1" strike="noStrike">
              <a:latin typeface="Arial"/>
            </a:endParaRPr>
          </a:p>
        </p:txBody>
      </p:sp>
      <p:sp>
        <p:nvSpPr>
          <p:cNvPr id="165" name=""/>
          <p:cNvSpPr/>
          <p:nvPr/>
        </p:nvSpPr>
        <p:spPr>
          <a:xfrm>
            <a:off x="1575000" y="4284000"/>
            <a:ext cx="330840" cy="3949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A</a:t>
            </a:r>
            <a:endParaRPr b="0" lang="en-PH" sz="1800" spc="-1" strike="noStrike">
              <a:latin typeface="Arial"/>
            </a:endParaRPr>
          </a:p>
        </p:txBody>
      </p:sp>
      <p:sp>
        <p:nvSpPr>
          <p:cNvPr id="166" name=""/>
          <p:cNvSpPr/>
          <p:nvPr/>
        </p:nvSpPr>
        <p:spPr>
          <a:xfrm>
            <a:off x="1584000" y="4609080"/>
            <a:ext cx="343080" cy="3949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¾}ïþ"/>
              </a:rPr>
              <a:t>C</a:t>
            </a:r>
            <a:endParaRPr b="0" lang="en-PH" sz="1800" spc="-1" strike="noStrike">
              <a:latin typeface="Arial"/>
            </a:endParaRPr>
          </a:p>
        </p:txBody>
      </p:sp>
      <p:sp>
        <p:nvSpPr>
          <p:cNvPr id="167" name=""/>
          <p:cNvSpPr/>
          <p:nvPr/>
        </p:nvSpPr>
        <p:spPr>
          <a:xfrm>
            <a:off x="1575000" y="4930920"/>
            <a:ext cx="330840" cy="3949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¾}ïþ"/>
              </a:rPr>
              <a:t>E</a:t>
            </a:r>
            <a:endParaRPr b="0" lang="en-PH" sz="1800" spc="-1" strike="noStrike">
              <a:latin typeface="Arial"/>
            </a:endParaRPr>
          </a:p>
        </p:txBody>
      </p:sp>
      <p:sp>
        <p:nvSpPr>
          <p:cNvPr id="168" name=""/>
          <p:cNvSpPr/>
          <p:nvPr/>
        </p:nvSpPr>
        <p:spPr>
          <a:xfrm>
            <a:off x="1575000" y="5230080"/>
            <a:ext cx="330840" cy="3949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¾}ïþ"/>
              </a:rPr>
              <a:t>B</a:t>
            </a:r>
            <a:endParaRPr b="0" lang="en-PH" sz="1800" spc="-1" strike="noStrike">
              <a:latin typeface="Arial"/>
            </a:endParaRPr>
          </a:p>
        </p:txBody>
      </p:sp>
      <p:sp>
        <p:nvSpPr>
          <p:cNvPr id="169" name=""/>
          <p:cNvSpPr/>
          <p:nvPr/>
        </p:nvSpPr>
        <p:spPr>
          <a:xfrm>
            <a:off x="2340000" y="1980360"/>
            <a:ext cx="1079280" cy="411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latin typeface="Lato"/>
                <a:ea typeface="DejaVu Sans"/>
              </a:rPr>
              <a:t>I</a:t>
            </a:r>
            <a:endParaRPr b="0" lang="en-PH" sz="1800" spc="-1" strike="noStrike">
              <a:latin typeface="Arial"/>
            </a:endParaRPr>
          </a:p>
        </p:txBody>
      </p:sp>
      <p:sp>
        <p:nvSpPr>
          <p:cNvPr id="170" name=""/>
          <p:cNvSpPr/>
          <p:nvPr/>
        </p:nvSpPr>
        <p:spPr>
          <a:xfrm>
            <a:off x="7776000" y="1980360"/>
            <a:ext cx="1079280" cy="411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latin typeface="Lato"/>
                <a:ea typeface="DejaVu Sans"/>
              </a:rPr>
              <a:t>II</a:t>
            </a:r>
            <a:endParaRPr b="0" lang="en-PH" sz="1800" spc="-1" strike="noStrike">
              <a:latin typeface="Arial"/>
            </a:endParaRPr>
          </a:p>
        </p:txBody>
      </p:sp>
      <p:sp>
        <p:nvSpPr>
          <p:cNvPr id="171" name=""/>
          <p:cNvSpPr/>
          <p:nvPr/>
        </p:nvSpPr>
        <p:spPr>
          <a:xfrm>
            <a:off x="1865880" y="576000"/>
            <a:ext cx="8457840" cy="5547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600" spc="-1" strike="noStrike">
                <a:solidFill>
                  <a:srgbClr val="000000"/>
                </a:solidFill>
                <a:latin typeface="Lato "/>
                <a:ea typeface="DejaVu Sans"/>
              </a:rPr>
              <a:t>The Parts of a Compound Light Microscope</a:t>
            </a:r>
            <a:endParaRPr b="0" lang="en-PH" sz="26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773</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2023-07-11T17:16:10Z</dcterms:modified>
  <cp:revision>112</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