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3588"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
          <p:cNvSpPr/>
          <p:nvPr/>
        </p:nvSpPr>
        <p:spPr>
          <a:xfrm>
            <a:off x="0" y="0"/>
            <a:ext cx="12169440" cy="6835320"/>
          </a:xfrm>
          <a:prstGeom prst="rect">
            <a:avLst/>
          </a:prstGeom>
          <a:solidFill>
            <a:srgbClr val="ffffff"/>
          </a:solidFill>
          <a:ln w="0">
            <a:noFill/>
          </a:ln>
        </p:spPr>
        <p:style>
          <a:lnRef idx="0"/>
          <a:fillRef idx="0"/>
          <a:effectRef idx="0"/>
          <a:fontRef idx="minor"/>
        </p:style>
      </p:sp>
      <p:pic>
        <p:nvPicPr>
          <p:cNvPr id="1" name="" descr=""/>
          <p:cNvPicPr/>
          <p:nvPr/>
        </p:nvPicPr>
        <p:blipFill>
          <a:blip r:embed="rId3"/>
          <a:stretch/>
        </p:blipFill>
        <p:spPr>
          <a:xfrm>
            <a:off x="331920" y="1800360"/>
            <a:ext cx="2775960" cy="2775960"/>
          </a:xfrm>
          <a:prstGeom prst="rect">
            <a:avLst/>
          </a:prstGeom>
          <a:ln w="0">
            <a:noFill/>
          </a:ln>
        </p:spPr>
      </p:pic>
      <p:sp>
        <p:nvSpPr>
          <p:cNvPr id="2" name=""/>
          <p:cNvSpPr/>
          <p:nvPr/>
        </p:nvSpPr>
        <p:spPr>
          <a:xfrm>
            <a:off x="3487680" y="1474920"/>
            <a:ext cx="8681760" cy="3837960"/>
          </a:xfrm>
          <a:prstGeom prst="rect">
            <a:avLst/>
          </a:prstGeom>
          <a:solidFill>
            <a:srgbClr val="9c0000"/>
          </a:solidFill>
          <a:ln w="0">
            <a:noFill/>
          </a:ln>
        </p:spPr>
        <p:style>
          <a:lnRef idx="0"/>
          <a:fillRef idx="0"/>
          <a:effectRef idx="0"/>
          <a:fontRef idx="minor"/>
        </p:style>
      </p:sp>
      <p:sp>
        <p:nvSpPr>
          <p:cNvPr id="3" name=""/>
          <p:cNvSpPr/>
          <p:nvPr/>
        </p:nvSpPr>
        <p:spPr>
          <a:xfrm>
            <a:off x="3487680" y="5337000"/>
            <a:ext cx="8681760" cy="360000"/>
          </a:xfrm>
          <a:prstGeom prst="rect">
            <a:avLst/>
          </a:prstGeom>
          <a:gradFill rotWithShape="0">
            <a:gsLst>
              <a:gs pos="0">
                <a:srgbClr val="c00000"/>
              </a:gs>
              <a:gs pos="100000">
                <a:srgbClr val="e9bf0e"/>
              </a:gs>
            </a:gsLst>
            <a:lin ang="0"/>
          </a:gradFill>
          <a:ln w="0">
            <a:noFill/>
          </a:ln>
        </p:spPr>
        <p:style>
          <a:lnRef idx="0"/>
          <a:fillRef idx="0"/>
          <a:effectRef idx="0"/>
          <a:fontRef idx="minor"/>
        </p:style>
      </p:sp>
      <p:sp>
        <p:nvSpPr>
          <p:cNvPr id="4" name="PlaceHolder 1"/>
          <p:cNvSpPr>
            <a:spLocks noGrp="1"/>
          </p:cNvSpPr>
          <p:nvPr>
            <p:ph type="title"/>
          </p:nvPr>
        </p:nvSpPr>
        <p:spPr>
          <a:xfrm>
            <a:off x="609480" y="273600"/>
            <a:ext cx="1097316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5" name="PlaceHolder 2"/>
          <p:cNvSpPr>
            <a:spLocks noGrp="1"/>
          </p:cNvSpPr>
          <p:nvPr>
            <p:ph type="body"/>
          </p:nvPr>
        </p:nvSpPr>
        <p:spPr>
          <a:xfrm>
            <a:off x="609480" y="1604520"/>
            <a:ext cx="1097352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 descr=""/>
          <p:cNvPicPr/>
          <p:nvPr/>
        </p:nvPicPr>
        <p:blipFill>
          <a:blip r:embed="rId2"/>
          <a:stretch/>
        </p:blipFill>
        <p:spPr>
          <a:xfrm>
            <a:off x="0" y="6242040"/>
            <a:ext cx="12169440" cy="612360"/>
          </a:xfrm>
          <a:prstGeom prst="rect">
            <a:avLst/>
          </a:prstGeom>
          <a:ln w="0">
            <a:noFill/>
          </a:ln>
        </p:spPr>
      </p:pic>
      <p:sp>
        <p:nvSpPr>
          <p:cNvPr id="43" name=""/>
          <p:cNvSpPr/>
          <p:nvPr/>
        </p:nvSpPr>
        <p:spPr>
          <a:xfrm>
            <a:off x="10868040" y="0"/>
            <a:ext cx="947520" cy="947520"/>
          </a:xfrm>
          <a:prstGeom prst="rect">
            <a:avLst/>
          </a:prstGeom>
          <a:solidFill>
            <a:srgbClr val="9c0000"/>
          </a:solidFill>
          <a:ln w="0">
            <a:noFill/>
          </a:ln>
        </p:spPr>
        <p:style>
          <a:lnRef idx="0"/>
          <a:fillRef idx="0"/>
          <a:effectRef idx="0"/>
          <a:fontRef idx="minor"/>
        </p:style>
      </p:sp>
      <p:pic>
        <p:nvPicPr>
          <p:cNvPr id="44" name="" descr=""/>
          <p:cNvPicPr/>
          <p:nvPr/>
        </p:nvPicPr>
        <p:blipFill>
          <a:blip r:embed="rId3"/>
          <a:stretch/>
        </p:blipFill>
        <p:spPr>
          <a:xfrm>
            <a:off x="10856880" y="-63360"/>
            <a:ext cx="1010880" cy="1010880"/>
          </a:xfrm>
          <a:prstGeom prst="rect">
            <a:avLst/>
          </a:prstGeom>
          <a:ln w="0">
            <a:noFill/>
          </a:ln>
        </p:spPr>
      </p:pic>
      <p:sp>
        <p:nvSpPr>
          <p:cNvPr id="45" name=""/>
          <p:cNvSpPr/>
          <p:nvPr/>
        </p:nvSpPr>
        <p:spPr>
          <a:xfrm>
            <a:off x="185760" y="6362640"/>
            <a:ext cx="4668480" cy="36432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
          <p:cNvSpPr/>
          <p:nvPr/>
        </p:nvSpPr>
        <p:spPr>
          <a:xfrm>
            <a:off x="9451800" y="6351480"/>
            <a:ext cx="2600280" cy="36432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352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 descr=""/>
          <p:cNvPicPr/>
          <p:nvPr/>
        </p:nvPicPr>
        <p:blipFill>
          <a:blip r:embed="rId2"/>
          <a:stretch/>
        </p:blipFill>
        <p:spPr>
          <a:xfrm>
            <a:off x="2754360" y="1508040"/>
            <a:ext cx="6592320" cy="3360600"/>
          </a:xfrm>
          <a:prstGeom prst="rect">
            <a:avLst/>
          </a:prstGeom>
          <a:ln w="0">
            <a:noFill/>
          </a:ln>
        </p:spPr>
      </p:pic>
      <p:sp>
        <p:nvSpPr>
          <p:cNvPr id="8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352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4" name=""/>
          <p:cNvSpPr/>
          <p:nvPr/>
        </p:nvSpPr>
        <p:spPr>
          <a:xfrm>
            <a:off x="3960000" y="2772000"/>
            <a:ext cx="8076600" cy="1187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ffffff"/>
                </a:solidFill>
                <a:latin typeface="Montserrat Medium"/>
                <a:ea typeface="DejaVu Sans"/>
              </a:rPr>
              <a:t>KALIGIRANG PANGKASAYSAYAN NG EL FILIBUSTERISMO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9" name=""/>
          <p:cNvSpPr/>
          <p:nvPr/>
        </p:nvSpPr>
        <p:spPr>
          <a:xfrm>
            <a:off x="379440" y="3600360"/>
            <a:ext cx="10780200" cy="2500200"/>
          </a:xfrm>
          <a:prstGeom prst="rect">
            <a:avLst/>
          </a:prstGeom>
          <a:noFill/>
          <a:ln w="0">
            <a:noFill/>
          </a:ln>
        </p:spPr>
        <p:style>
          <a:lnRef idx="0"/>
          <a:fillRef idx="0"/>
          <a:effectRef idx="0"/>
          <a:fontRef idx="minor"/>
        </p:style>
      </p:sp>
      <p:sp>
        <p:nvSpPr>
          <p:cNvPr id="150" name=""/>
          <p:cNvSpPr/>
          <p:nvPr/>
        </p:nvSpPr>
        <p:spPr>
          <a:xfrm>
            <a:off x="730080" y="1620000"/>
            <a:ext cx="10789920" cy="12013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Arial"/>
                <a:ea typeface="Arial;Arial"/>
              </a:rPr>
              <a:t>	</a:t>
            </a:r>
            <a:r>
              <a:rPr b="0" lang="en-PH" sz="2000" spc="-1" strike="noStrike">
                <a:solidFill>
                  <a:srgbClr val="000000"/>
                </a:solidFill>
                <a:latin typeface="Arial;Arial"/>
                <a:ea typeface="Arial;Arial"/>
              </a:rPr>
              <a:t>Tuwiran ang pagtukoy ng may-akda sa paghahandog niya ng </a:t>
            </a:r>
            <a:r>
              <a:rPr b="0" i="1" lang="en-PH" sz="2000" spc="-1" strike="noStrike">
                <a:solidFill>
                  <a:srgbClr val="000000"/>
                </a:solidFill>
                <a:latin typeface="Arial;Arial"/>
                <a:ea typeface="Arial;Arial"/>
              </a:rPr>
              <a:t>El Filibusterismo </a:t>
            </a:r>
            <a:r>
              <a:rPr b="0" lang="en-PH" sz="2000" spc="-1" strike="noStrike">
                <a:solidFill>
                  <a:srgbClr val="000000"/>
                </a:solidFill>
                <a:latin typeface="Arial;Arial"/>
                <a:ea typeface="Arial;Arial"/>
              </a:rPr>
              <a:t>sa GOMBURZA, na walang iba kundi sina Padre Mariano Gomez, Padre Jose Burgos, at Padre Jacinto Zamora, na ayon kay Rizal ay sinawi ng kasamaang ibig niyang kalabanin. Ang tatlong pari ay isinangkot sa kaguluhan sa Cavite na walang malinaw na katibayan at hinatulan ng parusang kamatayan sa pamamagitan ng garote sa Bagumbayan noong Pebrero 17, 1872. Ang pangyayaring ito ay isang pagsugpo sa pag-usbong ng diwang nasyonalismo ng mga Pilipino. Ang malagim na ginawa sa tatlong pari sa panahong iyon ay bawal nang pag-usapan. </a:t>
            </a:r>
            <a:endParaRPr b="0" lang="en-PH" sz="2000" spc="-1" strike="noStrike">
              <a:latin typeface="Arial"/>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latin typeface="Arial"/>
            </a:endParaRPr>
          </a:p>
        </p:txBody>
      </p:sp>
      <p:sp>
        <p:nvSpPr>
          <p:cNvPr id="151" name=""/>
          <p:cNvSpPr/>
          <p:nvPr/>
        </p:nvSpPr>
        <p:spPr>
          <a:xfrm>
            <a:off x="15120" y="612360"/>
            <a:ext cx="1219320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TALAMBUHAY NI DR. JOSE P. RIZAL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
          <p:cNvSpPr/>
          <p:nvPr/>
        </p:nvSpPr>
        <p:spPr>
          <a:xfrm>
            <a:off x="379440" y="3600360"/>
            <a:ext cx="10780200" cy="2500200"/>
          </a:xfrm>
          <a:prstGeom prst="rect">
            <a:avLst/>
          </a:prstGeom>
          <a:noFill/>
          <a:ln w="0">
            <a:noFill/>
          </a:ln>
        </p:spPr>
        <p:style>
          <a:lnRef idx="0"/>
          <a:fillRef idx="0"/>
          <a:effectRef idx="0"/>
          <a:fontRef idx="minor"/>
        </p:style>
      </p:sp>
      <p:sp>
        <p:nvSpPr>
          <p:cNvPr id="153" name=""/>
          <p:cNvSpPr/>
          <p:nvPr/>
        </p:nvSpPr>
        <p:spPr>
          <a:xfrm>
            <a:off x="730080" y="1620000"/>
            <a:ext cx="10789920" cy="12013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May tatlong sakdal laban kay Rizal. Ito ay ang pag-aalsa, sedisyon o gawi na nanghihikayat na mag-alsa, at pagbuo ng ilegal na samahan. Ang lahat ay kaniyang pinabulaanan. Wala siyang kaugnayan sa naganap na himagsikan. Ang </a:t>
            </a:r>
            <a:r>
              <a:rPr b="0" i="1" lang="en-PH" sz="2000" spc="-1" strike="noStrike">
                <a:solidFill>
                  <a:srgbClr val="000000"/>
                </a:solidFill>
                <a:latin typeface="Lato"/>
                <a:ea typeface="Arial;Arial"/>
              </a:rPr>
              <a:t>La Liga Filipina </a:t>
            </a:r>
            <a:r>
              <a:rPr b="0" lang="en-PH" sz="2000" spc="-1" strike="noStrike">
                <a:solidFill>
                  <a:srgbClr val="000000"/>
                </a:solidFill>
                <a:latin typeface="Lato"/>
                <a:ea typeface="Arial;Arial"/>
              </a:rPr>
              <a:t>ay isang pansibikong samahan at agad siyang nadakip pagkatapos mabuo ito at kung nagpatuloy man ay wala na siyang kinalaman dito. At kung ang kaniyang mga sulat at likhang-panulat ay may mabibigat na pananalita, ito ay dahil lamang sa labis na pagdaramdam, paghahangad ng reporma, at hindi upang udyukan na magsagawa ng rebolusyon. </a:t>
            </a:r>
            <a:endParaRPr b="0" lang="en-PH" sz="2000" spc="-1" strike="noStrike">
              <a:latin typeface="Arial"/>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Ang mga pahayag ni Dr. Jose Rizal ay hindi pinakinggan ng hukuman. Noong Disyembre 26, 1896 ay iginawad sa kaniya ang hatol na kamatayan matapos itong lagdaan ni Gobernador-heneral Polavieja. Ang pagbaril kay Rizal ay ginanap sa Bagumbayan noong araw ng Disyembre 30, 1896. Nakatalikod siya nang barilin, ngunit sa pagtama ng mga bala ng mga baril, si Rizal ay humarap sapagkat kailanman ay hindi siya naging taksil sa kaniyang Inang Bayan. </a:t>
            </a:r>
            <a:endParaRPr b="0" lang="en-PH" sz="2000" spc="-1" strike="noStrike">
              <a:latin typeface="Arial"/>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latin typeface="Arial"/>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latin typeface="Arial"/>
            </a:endParaRPr>
          </a:p>
        </p:txBody>
      </p:sp>
      <p:sp>
        <p:nvSpPr>
          <p:cNvPr id="154" name=""/>
          <p:cNvSpPr/>
          <p:nvPr/>
        </p:nvSpPr>
        <p:spPr>
          <a:xfrm>
            <a:off x="15120" y="612360"/>
            <a:ext cx="1219320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TALAMBUHAY NI DR. JOSE P. RIZAL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
          <p:cNvSpPr/>
          <p:nvPr/>
        </p:nvSpPr>
        <p:spPr>
          <a:xfrm>
            <a:off x="379440" y="3600360"/>
            <a:ext cx="10780200" cy="2500200"/>
          </a:xfrm>
          <a:prstGeom prst="rect">
            <a:avLst/>
          </a:prstGeom>
          <a:noFill/>
          <a:ln w="0">
            <a:noFill/>
          </a:ln>
        </p:spPr>
        <p:style>
          <a:lnRef idx="0"/>
          <a:fillRef idx="0"/>
          <a:effectRef idx="0"/>
          <a:fontRef idx="minor"/>
        </p:style>
      </p:sp>
      <p:sp>
        <p:nvSpPr>
          <p:cNvPr id="156" name=""/>
          <p:cNvSpPr/>
          <p:nvPr/>
        </p:nvSpPr>
        <p:spPr>
          <a:xfrm>
            <a:off x="730080" y="1836000"/>
            <a:ext cx="10789920" cy="12013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PH" sz="1800" spc="-1" strike="noStrike">
                <a:solidFill>
                  <a:srgbClr val="000000"/>
                </a:solidFill>
                <a:latin typeface="Lato"/>
                <a:ea typeface="Arial;Arial"/>
              </a:rPr>
              <a:t>Kahulugan </a:t>
            </a:r>
            <a:r>
              <a:rPr b="0" lang="en-PH" sz="1800" spc="-1" strike="noStrike">
                <a:solidFill>
                  <a:srgbClr val="000000"/>
                </a:solidFill>
                <a:latin typeface="Lato"/>
                <a:ea typeface="Arial;Arial"/>
              </a:rPr>
              <a:t>– </a:t>
            </a:r>
            <a:r>
              <a:rPr b="0" i="1" lang="en-PH" sz="1800" spc="-1" strike="noStrike">
                <a:solidFill>
                  <a:srgbClr val="000000"/>
                </a:solidFill>
                <a:latin typeface="Lato"/>
                <a:ea typeface="Arial;Arial"/>
              </a:rPr>
              <a:t>Pilibustero </a:t>
            </a:r>
            <a:r>
              <a:rPr b="0" lang="en-PH" sz="1800" spc="-1" strike="noStrike">
                <a:solidFill>
                  <a:srgbClr val="000000"/>
                </a:solidFill>
                <a:latin typeface="Lato"/>
                <a:ea typeface="Arial;Arial"/>
              </a:rPr>
              <a:t>ang tawag sa mga taong kalaban ng simbahan at pamahalaan. Ang mga pilibustero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ay nanghihikayat na mag-alsa laban sa pang-aabuso at korupsiyon ng mga Espanyol. </a:t>
            </a:r>
            <a:endParaRPr b="0" lang="en-PH" sz="1800" spc="-1" strike="noStrike">
              <a:latin typeface="Arial"/>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PH" sz="1800" spc="-1" strike="noStrike">
                <a:solidFill>
                  <a:srgbClr val="000000"/>
                </a:solidFill>
                <a:latin typeface="Lato"/>
                <a:ea typeface="Arial;Arial"/>
              </a:rPr>
              <a:t>Paksa </a:t>
            </a:r>
            <a:r>
              <a:rPr b="0" lang="en-PH" sz="1800" spc="-1" strike="noStrike">
                <a:solidFill>
                  <a:srgbClr val="000000"/>
                </a:solidFill>
                <a:latin typeface="Lato"/>
                <a:ea typeface="Arial;Arial"/>
              </a:rPr>
              <a:t>– Ang sistemang politikal ay sistema ng politika at pamamahala. Nakapaloob dito ang mga batas,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ekonomiya, at ilang isyung panlipunan. Ang paglikha ng mga batas na ipinatupad noong panahon ng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mga Espanyol ay laman ng </a:t>
            </a:r>
            <a:r>
              <a:rPr b="0" i="1" lang="en-PH" sz="1800" spc="-1" strike="noStrike">
                <a:solidFill>
                  <a:srgbClr val="000000"/>
                </a:solidFill>
                <a:latin typeface="Lato"/>
                <a:ea typeface="Arial;Arial"/>
              </a:rPr>
              <a:t>El Filibusterismo</a:t>
            </a:r>
            <a:r>
              <a:rPr b="0" lang="en-PH" sz="1800" spc="-1" strike="noStrike">
                <a:solidFill>
                  <a:srgbClr val="000000"/>
                </a:solidFill>
                <a:latin typeface="Lato"/>
                <a:ea typeface="Arial;Arial"/>
              </a:rPr>
              <a:t>. </a:t>
            </a:r>
            <a:endParaRPr b="0" lang="en-PH" sz="1800" spc="-1" strike="noStrike">
              <a:latin typeface="Arial"/>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PH" sz="1800" spc="-1" strike="noStrike">
                <a:solidFill>
                  <a:srgbClr val="000000"/>
                </a:solidFill>
                <a:latin typeface="Lato"/>
                <a:ea typeface="Arial;Arial"/>
              </a:rPr>
              <a:t>Pag-aalay </a:t>
            </a:r>
            <a:r>
              <a:rPr b="0" lang="en-PH" sz="1800" spc="-1" strike="noStrike">
                <a:solidFill>
                  <a:srgbClr val="000000"/>
                </a:solidFill>
                <a:latin typeface="Lato"/>
                <a:ea typeface="Arial;Arial"/>
              </a:rPr>
              <a:t>– Inialay ni Dr. Jose P. Rizal ang </a:t>
            </a:r>
            <a:r>
              <a:rPr b="0" i="1" lang="en-PH" sz="1800" spc="-1" strike="noStrike">
                <a:solidFill>
                  <a:srgbClr val="000000"/>
                </a:solidFill>
                <a:latin typeface="Lato"/>
                <a:ea typeface="Arial;Arial"/>
              </a:rPr>
              <a:t>El Filibusterismo </a:t>
            </a:r>
            <a:r>
              <a:rPr b="0" lang="en-PH" sz="1800" spc="-1" strike="noStrike">
                <a:solidFill>
                  <a:srgbClr val="000000"/>
                </a:solidFill>
                <a:latin typeface="Lato"/>
                <a:ea typeface="Arial;Arial"/>
              </a:rPr>
              <a:t>sa tatlong paring martir na sina Mariano Gomez,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Jose Burgos, at Jacinto Zamora sapagkat nais niyang kilalanin at pahalagahan ang kabayanihan na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ipinakita ng tatlong paring martir noong binitay sila sa Cavite. Maidaragdag pa rito na kaibigang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matalik ni Paciano, ang kapatid ni Rizal, si Jose Burgos na aktibo sa sekularisasyon ng simbahang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Katoliko sa San Colegio de San Jose sa Maynila. Napalapit siya sa pari at nagsilbing mensahero nito. </a:t>
            </a:r>
            <a:endParaRPr b="0" lang="en-PH" sz="1800" spc="-1" strike="noStrike">
              <a:latin typeface="Arial"/>
            </a:endParaRPr>
          </a:p>
        </p:txBody>
      </p:sp>
      <p:sp>
        <p:nvSpPr>
          <p:cNvPr id="157" name=""/>
          <p:cNvSpPr/>
          <p:nvPr/>
        </p:nvSpPr>
        <p:spPr>
          <a:xfrm>
            <a:off x="15120" y="612360"/>
            <a:ext cx="1219320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KALIGIRANG KASAYSAYAN </a:t>
            </a:r>
            <a:endParaRPr b="0" lang="en-PH" sz="3600" spc="-1" strike="noStrike">
              <a:latin typeface="Arial"/>
            </a:endParaRPr>
          </a:p>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NG EL FILIBUSTERISMO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8" name=""/>
          <p:cNvSpPr/>
          <p:nvPr/>
        </p:nvSpPr>
        <p:spPr>
          <a:xfrm>
            <a:off x="379440" y="3600360"/>
            <a:ext cx="10780200" cy="2500200"/>
          </a:xfrm>
          <a:prstGeom prst="rect">
            <a:avLst/>
          </a:prstGeom>
          <a:noFill/>
          <a:ln w="0">
            <a:noFill/>
          </a:ln>
        </p:spPr>
        <p:style>
          <a:lnRef idx="0"/>
          <a:fillRef idx="0"/>
          <a:effectRef idx="0"/>
          <a:fontRef idx="minor"/>
        </p:style>
      </p:sp>
      <p:sp>
        <p:nvSpPr>
          <p:cNvPr id="159" name=""/>
          <p:cNvSpPr/>
          <p:nvPr/>
        </p:nvSpPr>
        <p:spPr>
          <a:xfrm>
            <a:off x="730080" y="1836000"/>
            <a:ext cx="10789920" cy="12013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PH" sz="2000" spc="-1" strike="noStrike">
                <a:solidFill>
                  <a:srgbClr val="000000"/>
                </a:solidFill>
                <a:latin typeface="Lato"/>
                <a:ea typeface="Arial;Arial"/>
              </a:rPr>
              <a:t>Panahon kung kailan naisulat </a:t>
            </a:r>
            <a:r>
              <a:rPr b="0" lang="en-PH" sz="2000" spc="-1" strike="noStrike">
                <a:solidFill>
                  <a:srgbClr val="000000"/>
                </a:solidFill>
                <a:latin typeface="Lato"/>
                <a:ea typeface="Arial;Arial"/>
              </a:rPr>
              <a:t>– Sa panahon ng mga Espanyol ay naisulat ang nobela at malaki </a:t>
            </a: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ang kaugnayan ng buhay ni Rizal sa kaniyang obrang </a:t>
            </a:r>
            <a:r>
              <a:rPr b="0" i="1" lang="en-PH" sz="2000" spc="-1" strike="noStrike">
                <a:solidFill>
                  <a:srgbClr val="000000"/>
                </a:solidFill>
                <a:latin typeface="Lato"/>
                <a:ea typeface="Arial;Arial"/>
              </a:rPr>
              <a:t>El Filibusterismo</a:t>
            </a:r>
            <a:r>
              <a:rPr b="0" lang="en-PH" sz="2000" spc="-1" strike="noStrike">
                <a:solidFill>
                  <a:srgbClr val="000000"/>
                </a:solidFill>
                <a:latin typeface="Lato"/>
                <a:ea typeface="Arial;Arial"/>
              </a:rPr>
              <a:t>. Ang kalagayan o </a:t>
            </a: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kondisyon noong panahon ng mga Espanyol ay tumatak sa kaniyang isipan. </a:t>
            </a:r>
            <a:endParaRPr b="0" lang="en-PH" sz="2000" spc="-1" strike="noStrike">
              <a:latin typeface="Arial"/>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PH" sz="2000" spc="-1" strike="noStrike">
                <a:solidFill>
                  <a:srgbClr val="000000"/>
                </a:solidFill>
                <a:latin typeface="Lato"/>
                <a:ea typeface="Arial;Arial"/>
              </a:rPr>
              <a:t>Layunin </a:t>
            </a:r>
            <a:r>
              <a:rPr b="0" lang="en-PH" sz="2000" spc="-1" strike="noStrike">
                <a:solidFill>
                  <a:srgbClr val="000000"/>
                </a:solidFill>
                <a:latin typeface="Lato"/>
                <a:ea typeface="Arial;Arial"/>
              </a:rPr>
              <a:t>– Malinaw na ang paglikha ng obrang </a:t>
            </a:r>
            <a:r>
              <a:rPr b="0" i="1" lang="en-PH" sz="2000" spc="-1" strike="noStrike">
                <a:solidFill>
                  <a:srgbClr val="000000"/>
                </a:solidFill>
                <a:latin typeface="Lato"/>
                <a:ea typeface="Arial;Arial"/>
              </a:rPr>
              <a:t>El Filibusterismo </a:t>
            </a:r>
            <a:r>
              <a:rPr b="0" lang="en-PH" sz="2000" spc="-1" strike="noStrike">
                <a:solidFill>
                  <a:srgbClr val="000000"/>
                </a:solidFill>
                <a:latin typeface="Lato"/>
                <a:ea typeface="Arial;Arial"/>
              </a:rPr>
              <a:t>ay upang imulat ang mga Pilipino </a:t>
            </a: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sa paraan ng pamamalakad ng mga Espanyol sa pamahalaan na nagdulot ng pagdurusa sa </a:t>
            </a: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mga Pilipino. Nais ni Dr. Jose P. Rizal na makita ito ng mga Pilipino para sa kanilang </a:t>
            </a: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kapakanan. </a:t>
            </a:r>
            <a:endParaRPr b="0" lang="en-PH" sz="2000" spc="-1" strike="noStrike">
              <a:latin typeface="Arial"/>
            </a:endParaRPr>
          </a:p>
        </p:txBody>
      </p:sp>
      <p:sp>
        <p:nvSpPr>
          <p:cNvPr id="160" name=""/>
          <p:cNvSpPr/>
          <p:nvPr/>
        </p:nvSpPr>
        <p:spPr>
          <a:xfrm>
            <a:off x="15120" y="612360"/>
            <a:ext cx="1219320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KALIGIRANG KASAYSAYAN </a:t>
            </a:r>
            <a:endParaRPr b="0" lang="en-PH" sz="3600" spc="-1" strike="noStrike">
              <a:latin typeface="Arial"/>
            </a:endParaRPr>
          </a:p>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NG EL FILIBUSTERISMO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1" name=""/>
          <p:cNvSpPr/>
          <p:nvPr/>
        </p:nvSpPr>
        <p:spPr>
          <a:xfrm>
            <a:off x="1522440" y="1798560"/>
            <a:ext cx="9119880" cy="236340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2" name=""/>
          <p:cNvSpPr/>
          <p:nvPr/>
        </p:nvSpPr>
        <p:spPr>
          <a:xfrm>
            <a:off x="-360360" y="2879640"/>
            <a:ext cx="12169440" cy="615600"/>
          </a:xfrm>
          <a:prstGeom prst="rect">
            <a:avLst/>
          </a:prstGeom>
          <a:noFill/>
          <a:ln w="0">
            <a:noFill/>
          </a:ln>
        </p:spPr>
        <p:style>
          <a:lnRef idx="0"/>
          <a:fillRef idx="0"/>
          <a:effectRef idx="0"/>
          <a:fontRef idx="minor"/>
        </p:style>
      </p:sp>
      <p:sp>
        <p:nvSpPr>
          <p:cNvPr id="163" name=""/>
          <p:cNvSpPr/>
          <p:nvPr/>
        </p:nvSpPr>
        <p:spPr>
          <a:xfrm>
            <a:off x="539640" y="3240000"/>
            <a:ext cx="10780560" cy="2500200"/>
          </a:xfrm>
          <a:prstGeom prst="rect">
            <a:avLst/>
          </a:prstGeom>
          <a:noFill/>
          <a:ln w="0">
            <a:noFill/>
          </a:ln>
        </p:spPr>
        <p:style>
          <a:lnRef idx="0"/>
          <a:fillRef idx="0"/>
          <a:effectRef idx="0"/>
          <a:fontRef idx="minor"/>
        </p:style>
      </p:sp>
      <p:sp>
        <p:nvSpPr>
          <p:cNvPr id="164" name=""/>
          <p:cNvSpPr/>
          <p:nvPr/>
        </p:nvSpPr>
        <p:spPr>
          <a:xfrm>
            <a:off x="395640" y="-360360"/>
            <a:ext cx="11518560" cy="5758920"/>
          </a:xfrm>
          <a:prstGeom prst="rect">
            <a:avLst/>
          </a:prstGeom>
          <a:noFill/>
          <a:ln w="0">
            <a:noFill/>
          </a:ln>
        </p:spPr>
        <p:style>
          <a:lnRef idx="0"/>
          <a:fillRef idx="0"/>
          <a:effectRef idx="0"/>
          <a:fontRef idx="minor"/>
        </p:style>
        <p:txBody>
          <a:bodyPr lIns="90000" rIns="90000" tIns="45000" bIns="45000" anchor="ctr">
            <a:noAutofit/>
          </a:bodyPr>
          <a:p>
            <a:pPr algn="ct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latin typeface="Arial"/>
            </a:endParaRPr>
          </a:p>
          <a:p>
            <a:pPr algn="ct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latin typeface="Arial"/>
            </a:endParaRPr>
          </a:p>
          <a:p>
            <a:pP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1" lang="en-US" sz="2000" spc="-1" strike="noStrike">
                <a:solidFill>
                  <a:srgbClr val="000000"/>
                </a:solidFill>
                <a:latin typeface="Lato"/>
                <a:ea typeface="DejaVu Sans"/>
              </a:rPr>
              <a:t>PANUTO: </a:t>
            </a:r>
            <a:r>
              <a:rPr b="0" lang="en-US" sz="2000" spc="-1" strike="noStrike">
                <a:solidFill>
                  <a:srgbClr val="000000"/>
                </a:solidFill>
                <a:latin typeface="Lato"/>
                <a:ea typeface="DejaVu Sans"/>
              </a:rPr>
              <a:t>Sagutin ang mga sumusunod na mga katanungan. Isulat ang iyong sagot sa iyong kuwaderno.</a:t>
            </a:r>
            <a:endParaRPr b="0" lang="en-PH" sz="2000" spc="-1" strike="noStrike">
              <a:latin typeface="Arial"/>
            </a:endParaRPr>
          </a:p>
          <a:p>
            <a:pPr marL="720000">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Lato"/>
                <a:ea typeface="DejaVu Sans"/>
              </a:rPr>
              <a:t> </a:t>
            </a:r>
            <a:endParaRPr b="0" lang="en-PH" sz="1800" spc="-1" strike="noStrike">
              <a:latin typeface="Arial"/>
            </a:endParaRPr>
          </a:p>
          <a:p>
            <a:pPr marL="1080000">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US" sz="2000" spc="-1" strike="noStrike">
                <a:solidFill>
                  <a:srgbClr val="000000"/>
                </a:solidFill>
                <a:latin typeface="Lato"/>
                <a:ea typeface="Arial;Arial"/>
              </a:rPr>
              <a:t>1. Ano ang salin sa Filipino ng </a:t>
            </a:r>
            <a:r>
              <a:rPr b="0" i="1" lang="en-US" sz="2000" spc="-1" strike="noStrike">
                <a:solidFill>
                  <a:srgbClr val="000000"/>
                </a:solidFill>
                <a:latin typeface="Lato"/>
                <a:ea typeface="Arial;Arial"/>
              </a:rPr>
              <a:t>El Filibusterismo</a:t>
            </a:r>
            <a:r>
              <a:rPr b="0" lang="en-US" sz="2000" spc="-1" strike="noStrike">
                <a:solidFill>
                  <a:srgbClr val="000000"/>
                </a:solidFill>
                <a:latin typeface="Lato"/>
                <a:ea typeface="Arial;Arial"/>
              </a:rPr>
              <a:t>? </a:t>
            </a:r>
            <a:endParaRPr b="0" lang="en-PH" sz="2000" spc="-1" strike="noStrike">
              <a:latin typeface="Arial"/>
            </a:endParaRPr>
          </a:p>
          <a:p>
            <a:pPr marL="1080000">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US" sz="2000" spc="-1" strike="noStrike">
                <a:solidFill>
                  <a:srgbClr val="000000"/>
                </a:solidFill>
                <a:latin typeface="Lato"/>
                <a:ea typeface="Arial;Arial"/>
              </a:rPr>
              <a:t>2. Ano ang layunin ni Rizal sa pagsulat ng </a:t>
            </a:r>
            <a:r>
              <a:rPr b="0" i="1" lang="en-US" sz="2000" spc="-1" strike="noStrike">
                <a:solidFill>
                  <a:srgbClr val="000000"/>
                </a:solidFill>
                <a:latin typeface="Lato"/>
                <a:ea typeface="Arial;Arial"/>
              </a:rPr>
              <a:t>El Filibusterismo</a:t>
            </a:r>
            <a:r>
              <a:rPr b="0" lang="en-US" sz="2000" spc="-1" strike="noStrike">
                <a:solidFill>
                  <a:srgbClr val="000000"/>
                </a:solidFill>
                <a:latin typeface="Lato"/>
                <a:ea typeface="Arial;Arial"/>
              </a:rPr>
              <a:t>? </a:t>
            </a:r>
            <a:endParaRPr b="0" lang="en-PH" sz="2000" spc="-1" strike="noStrike">
              <a:latin typeface="Arial"/>
            </a:endParaRPr>
          </a:p>
          <a:p>
            <a:pPr marL="1080000">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US" sz="2000" spc="-1" strike="noStrike">
                <a:solidFill>
                  <a:srgbClr val="000000"/>
                </a:solidFill>
                <a:latin typeface="Lato"/>
                <a:ea typeface="Arial;Arial"/>
              </a:rPr>
              <a:t>3. Kanino inialay ni Rizal ang kaniyang akdang </a:t>
            </a:r>
            <a:r>
              <a:rPr b="0" i="1" lang="en-US" sz="2000" spc="-1" strike="noStrike">
                <a:solidFill>
                  <a:srgbClr val="000000"/>
                </a:solidFill>
                <a:latin typeface="Lato"/>
                <a:ea typeface="Arial;Arial"/>
              </a:rPr>
              <a:t>El Filibusterismo</a:t>
            </a:r>
            <a:r>
              <a:rPr b="0" lang="en-US" sz="2000" spc="-1" strike="noStrike">
                <a:solidFill>
                  <a:srgbClr val="000000"/>
                </a:solidFill>
                <a:latin typeface="Lato"/>
                <a:ea typeface="Arial;Arial"/>
              </a:rPr>
              <a:t>? </a:t>
            </a:r>
            <a:endParaRPr b="0" lang="en-PH" sz="2000" spc="-1" strike="noStrike">
              <a:latin typeface="Arial"/>
            </a:endParaRPr>
          </a:p>
        </p:txBody>
      </p:sp>
      <p:sp>
        <p:nvSpPr>
          <p:cNvPr id="165" name=""/>
          <p:cNvSpPr/>
          <p:nvPr/>
        </p:nvSpPr>
        <p:spPr>
          <a:xfrm>
            <a:off x="546120" y="900000"/>
            <a:ext cx="11332800" cy="337464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latin typeface="Arial"/>
            </a:endParaRPr>
          </a:p>
          <a:p>
            <a:pPr>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latin typeface="Arial"/>
            </a:endParaRPr>
          </a:p>
        </p:txBody>
      </p:sp>
      <p:sp>
        <p:nvSpPr>
          <p:cNvPr id="166" name=""/>
          <p:cNvSpPr/>
          <p:nvPr/>
        </p:nvSpPr>
        <p:spPr>
          <a:xfrm>
            <a:off x="360360" y="1800360"/>
            <a:ext cx="9716760" cy="43189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latin typeface="Arial"/>
            </a:endParaRPr>
          </a:p>
        </p:txBody>
      </p:sp>
      <p:sp>
        <p:nvSpPr>
          <p:cNvPr id="167" name=""/>
          <p:cNvSpPr/>
          <p:nvPr/>
        </p:nvSpPr>
        <p:spPr>
          <a:xfrm>
            <a:off x="-312840" y="2536920"/>
            <a:ext cx="12191760" cy="70272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
          <p:cNvSpPr/>
          <p:nvPr/>
        </p:nvSpPr>
        <p:spPr>
          <a:xfrm>
            <a:off x="379440" y="3600360"/>
            <a:ext cx="10780200" cy="2500200"/>
          </a:xfrm>
          <a:prstGeom prst="rect">
            <a:avLst/>
          </a:prstGeom>
          <a:noFill/>
          <a:ln w="0">
            <a:noFill/>
          </a:ln>
        </p:spPr>
        <p:style>
          <a:lnRef idx="0"/>
          <a:fillRef idx="0"/>
          <a:effectRef idx="0"/>
          <a:fontRef idx="minor"/>
        </p:style>
      </p:sp>
      <p:sp>
        <p:nvSpPr>
          <p:cNvPr id="126" name=""/>
          <p:cNvSpPr/>
          <p:nvPr/>
        </p:nvSpPr>
        <p:spPr>
          <a:xfrm>
            <a:off x="576000" y="1678320"/>
            <a:ext cx="10980000" cy="44222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DejaVu Sans"/>
              </a:rPr>
              <a:t>	</a:t>
            </a:r>
            <a:r>
              <a:rPr b="0" lang="en-PH" sz="2000" spc="-1" strike="noStrike">
                <a:solidFill>
                  <a:srgbClr val="000000"/>
                </a:solidFill>
                <a:latin typeface="Lato"/>
                <a:ea typeface="Arial;Arial"/>
              </a:rPr>
              <a:t>Buhay si Jose Rizal! Siglo man ang lumipas, nananatili pa rin ang katotohanan ng kaniyang kabayanihan sa salin-saling henerasyon ng lahing Pilipino. Ang kabayanihan ay may iba’t ibang pagkaganap sa kani-kaniyang panahon. Mula pa sa kamusmusan, ang mapandarayang pananakop at ang pang-aaliping umabot sa pambubusabos ay hindi na lingid kay Rizal. Ang lugmok na kalagayan ng kaniyang kalahi ay umantig sa kaniyang damdamin. Pilit siyang kumawala sa pagkakagapos ng maraming ipinakong likas na karapatan. Isinantabi niya ang personal na interes at ang pagliligtas ng sarili. Sa halip, buong talino at sikap niyang hinanap ang kalutasan sa tinawag niyang kanser ng lipunan. Lubha mang mapanganib, sinimulan niya ang paggamit ng kaniyang karunungan at karapatan na makapagpahayag. </a:t>
            </a:r>
            <a:endParaRPr b="0" lang="en-PH" sz="2000" spc="-1" strike="noStrike">
              <a:latin typeface="Arial"/>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latin typeface="Arial"/>
            </a:endParaRPr>
          </a:p>
        </p:txBody>
      </p:sp>
      <p:sp>
        <p:nvSpPr>
          <p:cNvPr id="127" name=""/>
          <p:cNvSpPr/>
          <p:nvPr/>
        </p:nvSpPr>
        <p:spPr>
          <a:xfrm>
            <a:off x="15120" y="951840"/>
            <a:ext cx="1219320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TALAMBUHAY NI DR. JOSE P. RIZAL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
          <p:cNvSpPr/>
          <p:nvPr/>
        </p:nvSpPr>
        <p:spPr>
          <a:xfrm>
            <a:off x="379440" y="3600360"/>
            <a:ext cx="10780200" cy="2500200"/>
          </a:xfrm>
          <a:prstGeom prst="rect">
            <a:avLst/>
          </a:prstGeom>
          <a:noFill/>
          <a:ln w="0">
            <a:noFill/>
          </a:ln>
        </p:spPr>
        <p:style>
          <a:lnRef idx="0"/>
          <a:fillRef idx="0"/>
          <a:effectRef idx="0"/>
          <a:fontRef idx="minor"/>
        </p:style>
      </p:sp>
      <p:sp>
        <p:nvSpPr>
          <p:cNvPr id="129" name=""/>
          <p:cNvSpPr/>
          <p:nvPr/>
        </p:nvSpPr>
        <p:spPr>
          <a:xfrm>
            <a:off x="730080" y="1723320"/>
            <a:ext cx="10789920" cy="12013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Mula sa Laguna ay ipinagpatuloy niya ang pag-aaral sa Ateneo Municipal. Sa payo ng tanging kapatid na lalaki na si Paciano, hindi niya ginamit ang apelyidong Mercado at sa halip, nakilala siya bilang si Jose Rizal. Sa panahon ng kaniyang pag-aaral ay naging biktima siya ng kawalan ng hustisya: ang kaniyang ina ay nabilanggo sa bintang na tangkang paglason sa asawa ni Jose Alberto na kaniyang tiyuhin. Ang malungkot na pangyayaring ito ay sumugat sa puso ng batang si Rizal. Nang ang ina ay unti-unting nabulag, nagkaroon siya ng hangaring maging manggagamot upang mabigyang-lunas ang sakit sa mata ng ina. Siya ay kumuha ng kursong medisina sa Unibersidad ng Santo Tomas at doon ay nasaksihan at naranasan niya ang diskriminasyon. </a:t>
            </a:r>
            <a:endParaRPr b="0" lang="en-PH" sz="2000" spc="-1" strike="noStrike">
              <a:latin typeface="Arial"/>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latin typeface="Arial"/>
            </a:endParaRPr>
          </a:p>
        </p:txBody>
      </p:sp>
      <p:sp>
        <p:nvSpPr>
          <p:cNvPr id="130" name=""/>
          <p:cNvSpPr/>
          <p:nvPr/>
        </p:nvSpPr>
        <p:spPr>
          <a:xfrm>
            <a:off x="15120" y="951840"/>
            <a:ext cx="1219320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TALAMBUHAY NI DR. JOSE P. RIZAL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
          <p:cNvSpPr/>
          <p:nvPr/>
        </p:nvSpPr>
        <p:spPr>
          <a:xfrm>
            <a:off x="379440" y="3600360"/>
            <a:ext cx="10780200" cy="2500200"/>
          </a:xfrm>
          <a:prstGeom prst="rect">
            <a:avLst/>
          </a:prstGeom>
          <a:noFill/>
          <a:ln w="0">
            <a:noFill/>
          </a:ln>
        </p:spPr>
        <p:style>
          <a:lnRef idx="0"/>
          <a:fillRef idx="0"/>
          <a:effectRef idx="0"/>
          <a:fontRef idx="minor"/>
        </p:style>
      </p:sp>
      <p:sp>
        <p:nvSpPr>
          <p:cNvPr id="132" name=""/>
          <p:cNvSpPr/>
          <p:nvPr/>
        </p:nvSpPr>
        <p:spPr>
          <a:xfrm>
            <a:off x="730080" y="2139480"/>
            <a:ext cx="10789920" cy="12013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Sa panahon ng kaniyang pag-aaral, lumahok siya sa paligsahan ng pagsulat kasama ng mga mag-aaral na Espanyol. Nagwagi siya ng unang gantimpala sa tulang “</a:t>
            </a:r>
            <a:r>
              <a:rPr b="0" i="1" lang="en-PH" sz="2000" spc="-1" strike="noStrike">
                <a:solidFill>
                  <a:srgbClr val="000000"/>
                </a:solidFill>
                <a:latin typeface="Lato"/>
                <a:ea typeface="Arial;Arial"/>
              </a:rPr>
              <a:t>A la Juventud Filipina” </a:t>
            </a:r>
            <a:r>
              <a:rPr b="0" lang="en-PH" sz="2000" spc="-1" strike="noStrike">
                <a:solidFill>
                  <a:srgbClr val="000000"/>
                </a:solidFill>
                <a:latin typeface="Lato"/>
                <a:ea typeface="Arial;Arial"/>
              </a:rPr>
              <a:t>na nagpapaalala na ang kabataan ang pag-asa ng bayan. Ang kaniyang lahok na alegorya o talinghaga na “</a:t>
            </a:r>
            <a:r>
              <a:rPr b="0" i="1" lang="en-PH" sz="2000" spc="-1" strike="noStrike">
                <a:solidFill>
                  <a:srgbClr val="000000"/>
                </a:solidFill>
                <a:latin typeface="Lato"/>
                <a:ea typeface="Arial;Arial"/>
              </a:rPr>
              <a:t>El Consejo de los Dioses” </a:t>
            </a:r>
            <a:r>
              <a:rPr b="0" lang="en-PH" sz="2000" spc="-1" strike="noStrike">
                <a:solidFill>
                  <a:srgbClr val="000000"/>
                </a:solidFill>
                <a:latin typeface="Lato"/>
                <a:ea typeface="Arial;Arial"/>
              </a:rPr>
              <a:t>ay kinilalang pinakamahusay na lahok sa paligsahan ngunit nang malamang isang Pilipino ang sumulat, ang unang gantimpala ay hindi ipinagkaloob sa kaniya. </a:t>
            </a:r>
            <a:endParaRPr b="0" lang="en-PH" sz="2000" spc="-1" strike="noStrike">
              <a:latin typeface="Arial"/>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latin typeface="Arial"/>
            </a:endParaRPr>
          </a:p>
        </p:txBody>
      </p:sp>
      <p:sp>
        <p:nvSpPr>
          <p:cNvPr id="133" name=""/>
          <p:cNvSpPr/>
          <p:nvPr/>
        </p:nvSpPr>
        <p:spPr>
          <a:xfrm>
            <a:off x="15120" y="1260000"/>
            <a:ext cx="1219320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TALAMBUHAY NI DR. JOSE P. RIZAL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
          <p:cNvSpPr/>
          <p:nvPr/>
        </p:nvSpPr>
        <p:spPr>
          <a:xfrm>
            <a:off x="379440" y="3600360"/>
            <a:ext cx="10780200" cy="2500200"/>
          </a:xfrm>
          <a:prstGeom prst="rect">
            <a:avLst/>
          </a:prstGeom>
          <a:noFill/>
          <a:ln w="0">
            <a:noFill/>
          </a:ln>
        </p:spPr>
        <p:style>
          <a:lnRef idx="0"/>
          <a:fillRef idx="0"/>
          <a:effectRef idx="0"/>
          <a:fontRef idx="minor"/>
        </p:style>
      </p:sp>
      <p:sp>
        <p:nvSpPr>
          <p:cNvPr id="135" name=""/>
          <p:cNvSpPr/>
          <p:nvPr/>
        </p:nvSpPr>
        <p:spPr>
          <a:xfrm>
            <a:off x="730080" y="1678320"/>
            <a:ext cx="10789920" cy="12013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Taong 1882, sa gulang na 21, nilisan ni Jose Rizal ang Pilipinas at nagtungo sa Espanya. Malayo man sa Inang Bayan, ang kaniyang pagtatanggol sa paghamak sa mga Pilipino at ang hangarin sa kabutihang-pambayan ay nagpatuloy sa kaniyang pagsulat at maging sa pagtatalumpati. Noong Disyembre 1886, sa dayuhang lupain ng Espanya at Alemanya niya sinimulan at natapos ang kaniyang unang nobela na may pamagat na </a:t>
            </a:r>
            <a:r>
              <a:rPr b="0" i="1" lang="en-PH" sz="2000" spc="-1" strike="noStrike">
                <a:solidFill>
                  <a:srgbClr val="000000"/>
                </a:solidFill>
                <a:latin typeface="Lato"/>
                <a:ea typeface="Arial;Arial"/>
              </a:rPr>
              <a:t>Noli Me Tangere</a:t>
            </a:r>
            <a:r>
              <a:rPr b="0" lang="en-PH" sz="2000" spc="-1" strike="noStrike">
                <a:solidFill>
                  <a:srgbClr val="000000"/>
                </a:solidFill>
                <a:latin typeface="Lato"/>
                <a:ea typeface="Arial;Arial"/>
              </a:rPr>
              <a:t>. Ang aklat na ito ay naglalaman ng mga sensitibong paksa na walang sinumang nagkalakas-loob na talakayin at kaniya ring sinabi na ang mga pangyayaring isinasalaysay ay pawang katotohanan, sadyang naganap, at kaniyang mapatutunayan. May kahirapan siya sa pananalapi kung kaya’t hindi maipalimbag ang aklat at binalak niyang sunugin na lamang ito sa kaniyang kabiguan. Sa kabutihang palad, isang kaibigan, si Dr. Maximo Viola, manggagamot at tagasuporta ng kilusang propaganda, ang nagpahiram sa kaniya ng salapi upang makapagpalimbag ng mga kopya ng aklat noong 1887. </a:t>
            </a:r>
            <a:endParaRPr b="0" lang="en-PH" sz="2000" spc="-1" strike="noStrike">
              <a:latin typeface="Arial"/>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latin typeface="Arial"/>
            </a:endParaRPr>
          </a:p>
        </p:txBody>
      </p:sp>
      <p:sp>
        <p:nvSpPr>
          <p:cNvPr id="136" name=""/>
          <p:cNvSpPr/>
          <p:nvPr/>
        </p:nvSpPr>
        <p:spPr>
          <a:xfrm>
            <a:off x="15120" y="792360"/>
            <a:ext cx="1219320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TALAMBUHAY NI DR. JOSE P. RIZAL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7" name=""/>
          <p:cNvSpPr/>
          <p:nvPr/>
        </p:nvSpPr>
        <p:spPr>
          <a:xfrm>
            <a:off x="379440" y="3600360"/>
            <a:ext cx="10780200" cy="2500200"/>
          </a:xfrm>
          <a:prstGeom prst="rect">
            <a:avLst/>
          </a:prstGeom>
          <a:noFill/>
          <a:ln w="0">
            <a:noFill/>
          </a:ln>
        </p:spPr>
        <p:style>
          <a:lnRef idx="0"/>
          <a:fillRef idx="0"/>
          <a:effectRef idx="0"/>
          <a:fontRef idx="minor"/>
        </p:style>
      </p:sp>
      <p:sp>
        <p:nvSpPr>
          <p:cNvPr id="138" name=""/>
          <p:cNvSpPr/>
          <p:nvPr/>
        </p:nvSpPr>
        <p:spPr>
          <a:xfrm>
            <a:off x="730080" y="1678320"/>
            <a:ext cx="10789920" cy="12013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Umani agad ng popularidad ang nobela ngunit ilang sipi lamang ng aklat ang nakapasok sa Pilipinas sapagkat madaling pinigil ang distribusyon ng aklat ng mga prayle at binatikos ang nilalaman nito. Ipinagbawal ang pagbasa nito at ang mahuling nagbabasa ay nilapatan ng malupit na kaparusahan. Ninais ni Rizal na masaksihan ang nagaganap sa bayang sinilangan kaya siya ay umuwi sa Pilipinas noong Agosto 6, 1887. Namalagi muna siya sa Maynila at pagkaraan ng dalawang araw, umuwi siya ng Calamba. Nagtayo siya ng klinika at naging unang pasyente ang sariling ina. Dumami ang kaniyang pasyente dahil sa husay niya sa larang ng panggagamot. </a:t>
            </a:r>
            <a:endParaRPr b="0" lang="en-PH" sz="2000" spc="-1" strike="noStrike">
              <a:latin typeface="Arial"/>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latin typeface="Arial"/>
            </a:endParaRPr>
          </a:p>
        </p:txBody>
      </p:sp>
      <p:sp>
        <p:nvSpPr>
          <p:cNvPr id="139" name=""/>
          <p:cNvSpPr/>
          <p:nvPr/>
        </p:nvSpPr>
        <p:spPr>
          <a:xfrm>
            <a:off x="15120" y="792360"/>
            <a:ext cx="1219320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TALAMBUHAY NI DR. JOSE P. RIZAL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
          <p:cNvSpPr/>
          <p:nvPr/>
        </p:nvSpPr>
        <p:spPr>
          <a:xfrm>
            <a:off x="379440" y="3600360"/>
            <a:ext cx="10780200" cy="2500200"/>
          </a:xfrm>
          <a:prstGeom prst="rect">
            <a:avLst/>
          </a:prstGeom>
          <a:noFill/>
          <a:ln w="0">
            <a:noFill/>
          </a:ln>
        </p:spPr>
        <p:style>
          <a:lnRef idx="0"/>
          <a:fillRef idx="0"/>
          <a:effectRef idx="0"/>
          <a:fontRef idx="minor"/>
        </p:style>
      </p:sp>
      <p:sp>
        <p:nvSpPr>
          <p:cNvPr id="141" name=""/>
          <p:cNvSpPr/>
          <p:nvPr/>
        </p:nvSpPr>
        <p:spPr>
          <a:xfrm>
            <a:off x="730080" y="1678320"/>
            <a:ext cx="10789920" cy="12013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Umani agad ng popularidad ang nobela ngunit ilang sipi lamang ng aklat ang nakapasok sa Pilipinas sapagkat madaling pinigil ang distribusyon ng aklat ng mga prayle at binatikos ang nilalaman nito. Ipinagbawal ang pagbasa nito at ang mahuling nagbabasa ay nilapatan ng malupit na kaparusahan. Ninais ni Rizal na masaksihan ang nagaganap sa bayang sinilangan kaya siya ay umuwi sa Pilipinas noong Agosto 6, 1887. Namalagi muna siya sa Maynila at pagkaraan ng dalawang araw, umuwi siya ng Calamba. Nagtayo siya ng klinika at naging unang pasyente ang sariling ina. Dumami ang kaniyang pasyente dahil sa husay niya sa larang ng panggagamot. </a:t>
            </a:r>
            <a:endParaRPr b="0" lang="en-PH" sz="2000" spc="-1" strike="noStrike">
              <a:latin typeface="Arial"/>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latin typeface="Arial"/>
            </a:endParaRPr>
          </a:p>
        </p:txBody>
      </p:sp>
      <p:sp>
        <p:nvSpPr>
          <p:cNvPr id="142" name=""/>
          <p:cNvSpPr/>
          <p:nvPr/>
        </p:nvSpPr>
        <p:spPr>
          <a:xfrm>
            <a:off x="15120" y="792360"/>
            <a:ext cx="1219320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TALAMBUHAY NI DR. JOSE P. RIZAL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 name=""/>
          <p:cNvSpPr/>
          <p:nvPr/>
        </p:nvSpPr>
        <p:spPr>
          <a:xfrm>
            <a:off x="379440" y="3600360"/>
            <a:ext cx="10780200" cy="2500200"/>
          </a:xfrm>
          <a:prstGeom prst="rect">
            <a:avLst/>
          </a:prstGeom>
          <a:noFill/>
          <a:ln w="0">
            <a:noFill/>
          </a:ln>
        </p:spPr>
        <p:style>
          <a:lnRef idx="0"/>
          <a:fillRef idx="0"/>
          <a:effectRef idx="0"/>
          <a:fontRef idx="minor"/>
        </p:style>
      </p:sp>
      <p:sp>
        <p:nvSpPr>
          <p:cNvPr id="144" name=""/>
          <p:cNvSpPr/>
          <p:nvPr/>
        </p:nvSpPr>
        <p:spPr>
          <a:xfrm>
            <a:off x="730080" y="1678320"/>
            <a:ext cx="10789920" cy="12013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Ngunit sadyang lumikha ng malaking kontrobersiya ang kaniyang nobela at siya ay inireklamo kay Gobernador-heneral Emilio Terrero. Sa kabutihang-palad, ang gobernador-heneral ay liberal at sinabing wala siyang makitang kamalian sa aklat maliban sa paglalaman nito ng katotohanan. Naramdaman ng gobernador-heneral ang malaking panganib na nakaamba kay Rizal kung kaya’t inatasan niya si Tenyente Jose Taviel de Andrade na pangalagaan ang kaligtasan ng binata. Marami pang paratang laban kay Rizal at sa kaniyang nobela. Naroong sabihin na ang nobela ay isinulat ng isang lapastangan, erehe, at subersibo. Sa payo ng mga kaanak at kaibigan, at para hindi malagay sa panganib ang buhay ng mga minamahal sa buhay, noong Pebrero 3, 1888 ay muling nilisan ni Jose Rizal ang Pilipinas. </a:t>
            </a:r>
            <a:endParaRPr b="0" lang="en-PH" sz="2000" spc="-1" strike="noStrike">
              <a:latin typeface="Arial"/>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latin typeface="Arial"/>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latin typeface="Arial"/>
            </a:endParaRPr>
          </a:p>
        </p:txBody>
      </p:sp>
      <p:sp>
        <p:nvSpPr>
          <p:cNvPr id="145" name=""/>
          <p:cNvSpPr/>
          <p:nvPr/>
        </p:nvSpPr>
        <p:spPr>
          <a:xfrm>
            <a:off x="15120" y="792360"/>
            <a:ext cx="1219320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TALAMBUHAY NI DR. JOSE P. RIZAL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
          <p:cNvSpPr/>
          <p:nvPr/>
        </p:nvSpPr>
        <p:spPr>
          <a:xfrm>
            <a:off x="379440" y="3600360"/>
            <a:ext cx="10780200" cy="2500200"/>
          </a:xfrm>
          <a:prstGeom prst="rect">
            <a:avLst/>
          </a:prstGeom>
          <a:noFill/>
          <a:ln w="0">
            <a:noFill/>
          </a:ln>
        </p:spPr>
        <p:style>
          <a:lnRef idx="0"/>
          <a:fillRef idx="0"/>
          <a:effectRef idx="0"/>
          <a:fontRef idx="minor"/>
        </p:style>
      </p:sp>
      <p:sp>
        <p:nvSpPr>
          <p:cNvPr id="147" name=""/>
          <p:cNvSpPr/>
          <p:nvPr/>
        </p:nvSpPr>
        <p:spPr>
          <a:xfrm>
            <a:off x="730080" y="1318320"/>
            <a:ext cx="10789920" cy="12013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Ngunit hindi rito nagtapos ang paghawak ni Rizal sa kaniyang pluma. Lumabas sa pahayagang </a:t>
            </a:r>
            <a:r>
              <a:rPr b="0" i="1" lang="en-PH" sz="1800" spc="-1" strike="noStrike">
                <a:solidFill>
                  <a:srgbClr val="000000"/>
                </a:solidFill>
                <a:latin typeface="Lato"/>
                <a:ea typeface="Arial;Arial"/>
              </a:rPr>
              <a:t>La Solidaridad </a:t>
            </a:r>
            <a:r>
              <a:rPr b="0" lang="en-PH" sz="1800" spc="-1" strike="noStrike">
                <a:solidFill>
                  <a:srgbClr val="000000"/>
                </a:solidFill>
                <a:latin typeface="Lato"/>
                <a:ea typeface="Arial;Arial"/>
              </a:rPr>
              <a:t>ang kaniyang mga isinulat. Sinimulan niyang isulat ang kaniyang pangalawang nobela sa Calamba noong Oktubre 1887. Panahon ito na nakararanas siya ng napakaraming kaguluhan at usapin. Kabilang sa mga ito ay pagbibintang at pagbabanta laban sa kaniya at sa kaniyang pamilya. Habang nasa Britanya, gumawa siya ng rebisyon sa banghay at isinaayos ang ilang mga kabanata. Ipinagpatuloy niya ang pagsusulat ng kaniyang manuskrito habang nasa Paris, Madrid, at Brussels. Nang siya ay nasa Biarritz, Pransiya noong Marso 29,1891, natapos niya ang ikalawang nobela. </a:t>
            </a:r>
            <a:endParaRPr b="0" lang="en-PH" sz="1800" spc="-1" strike="noStrike">
              <a:latin typeface="Arial"/>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Wala mang salapi, sa tulong ng kaibigang si Valentin Ventura, isang repormista noong panahong rebolusyonaryo, ang nobela ay nailathala noong 1888. Ito ay may pamagat na </a:t>
            </a:r>
            <a:r>
              <a:rPr b="0" i="1" lang="en-PH" sz="1800" spc="-1" strike="noStrike">
                <a:solidFill>
                  <a:srgbClr val="000000"/>
                </a:solidFill>
                <a:latin typeface="Lato"/>
                <a:ea typeface="Arial;Arial"/>
              </a:rPr>
              <a:t>El Filibusterismo</a:t>
            </a:r>
            <a:r>
              <a:rPr b="0" lang="en-PH" sz="1800" spc="-1" strike="noStrike">
                <a:solidFill>
                  <a:srgbClr val="000000"/>
                </a:solidFill>
                <a:latin typeface="Lato"/>
                <a:ea typeface="Arial;Arial"/>
              </a:rPr>
              <a:t>, na ang salin sa Filipino ay nangangahulugang </a:t>
            </a:r>
            <a:r>
              <a:rPr b="0" i="1" lang="en-PH" sz="1800" spc="-1" strike="noStrike">
                <a:solidFill>
                  <a:srgbClr val="000000"/>
                </a:solidFill>
                <a:latin typeface="Lato"/>
                <a:ea typeface="Arial;Arial"/>
              </a:rPr>
              <a:t>Ang Manghihimagsik</a:t>
            </a:r>
            <a:r>
              <a:rPr b="0" lang="en-PH" sz="1800" spc="-1" strike="noStrike">
                <a:solidFill>
                  <a:srgbClr val="000000"/>
                </a:solidFill>
                <a:latin typeface="Lato"/>
                <a:ea typeface="Arial;Arial"/>
              </a:rPr>
              <a:t>. Tumatalakay sa suliraning panlipunan ang </a:t>
            </a:r>
            <a:r>
              <a:rPr b="0" i="1" lang="en-PH" sz="1800" spc="-1" strike="noStrike">
                <a:solidFill>
                  <a:srgbClr val="000000"/>
                </a:solidFill>
                <a:latin typeface="Lato"/>
                <a:ea typeface="Arial;Arial"/>
              </a:rPr>
              <a:t>Noli Me Tangere</a:t>
            </a:r>
            <a:r>
              <a:rPr b="0" lang="en-PH" sz="1800" spc="-1" strike="noStrike">
                <a:solidFill>
                  <a:srgbClr val="000000"/>
                </a:solidFill>
                <a:latin typeface="Lato"/>
                <a:ea typeface="Arial;Arial"/>
              </a:rPr>
              <a:t>, ang unang nobela niya, samantalang tumalakay naman sa sistemang politikal ang </a:t>
            </a:r>
            <a:r>
              <a:rPr b="0" i="1" lang="en-PH" sz="1800" spc="-1" strike="noStrike">
                <a:solidFill>
                  <a:srgbClr val="000000"/>
                </a:solidFill>
                <a:latin typeface="Lato"/>
                <a:ea typeface="Arial;Arial"/>
              </a:rPr>
              <a:t>El Filibusterismo</a:t>
            </a:r>
            <a:r>
              <a:rPr b="0" lang="en-PH" sz="1800" spc="-1" strike="noStrike">
                <a:solidFill>
                  <a:srgbClr val="000000"/>
                </a:solidFill>
                <a:latin typeface="Lato"/>
                <a:ea typeface="Arial;Arial"/>
              </a:rPr>
              <a:t>. </a:t>
            </a:r>
            <a:endParaRPr b="0" lang="en-PH" sz="1800" spc="-1" strike="noStrike">
              <a:latin typeface="Arial"/>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latin typeface="Arial"/>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latin typeface="Arial"/>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latin typeface="Arial"/>
            </a:endParaRPr>
          </a:p>
        </p:txBody>
      </p:sp>
      <p:sp>
        <p:nvSpPr>
          <p:cNvPr id="148" name=""/>
          <p:cNvSpPr/>
          <p:nvPr/>
        </p:nvSpPr>
        <p:spPr>
          <a:xfrm>
            <a:off x="15120" y="612360"/>
            <a:ext cx="12193200" cy="1187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TALAMBUHAY NI DR. JOSE P. RIZAL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9917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2023-09-19T16:38:47Z</dcterms:modified>
  <cp:revision>434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