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160" cy="3367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30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Saving Birds and Trees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080000" y="721800"/>
            <a:ext cx="9539640" cy="51487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buNone/>
            </a:pPr>
            <a:r>
              <a:rPr b="1" lang="en-PH" sz="2400" spc="-1" strike="noStrike">
                <a:highlight>
                  <a:srgbClr val="dde8cb"/>
                </a:highlight>
                <a:latin typeface="Lato"/>
              </a:rPr>
              <a:t>Oral Language</a:t>
            </a:r>
            <a:endParaRPr b="0" lang="en-PH" sz="2400" spc="-1" strike="noStrike">
              <a:latin typeface="Arial"/>
            </a:endParaRPr>
          </a:p>
          <a:p>
            <a:pPr algn="just">
              <a:lnSpc>
                <a:spcPct val="200000"/>
              </a:lnSpc>
              <a:buNone/>
            </a:pPr>
            <a:r>
              <a:rPr b="0" lang="en-PH" sz="2000" spc="-1" strike="noStrike">
                <a:latin typeface="Lato"/>
              </a:rPr>
              <a:t>	</a:t>
            </a:r>
            <a:r>
              <a:rPr b="0" lang="en-PH" sz="2000" spc="-1" strike="noStrike">
                <a:latin typeface="Lato"/>
              </a:rPr>
              <a:t>	</a:t>
            </a:r>
            <a:r>
              <a:rPr b="0" lang="en-PH" sz="2000" spc="-1" strike="noStrike">
                <a:latin typeface="Lato"/>
              </a:rPr>
              <a:t>With your group mates, talk about your activities and responsibilities at home. Below are some groups of words that you can use:</a:t>
            </a:r>
            <a:endParaRPr b="0" lang="en-PH" sz="2000" spc="-1" strike="noStrike">
              <a:latin typeface="Arial"/>
            </a:endParaRPr>
          </a:p>
          <a:p>
            <a:pPr algn="just">
              <a:lnSpc>
                <a:spcPct val="200000"/>
              </a:lnSpc>
              <a:buNone/>
            </a:pPr>
            <a:r>
              <a:rPr b="0" lang="en-PH" sz="2000" spc="-1" strike="noStrike">
                <a:latin typeface="Lato"/>
              </a:rPr>
              <a:t>	</a:t>
            </a:r>
            <a:r>
              <a:rPr b="0" lang="en-PH" sz="2000" spc="-1" strike="noStrike">
                <a:latin typeface="Lato"/>
              </a:rPr>
              <a:t>	</a:t>
            </a:r>
            <a:r>
              <a:rPr b="0" lang="en-PH" sz="2000" spc="-1" strike="noStrike">
                <a:latin typeface="Lato"/>
              </a:rPr>
              <a:t>do my homework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play with my brother/sister</a:t>
            </a:r>
            <a:endParaRPr b="0" lang="en-PH" sz="2000" spc="-1" strike="noStrike">
              <a:latin typeface="Arial"/>
            </a:endParaRPr>
          </a:p>
          <a:p>
            <a:pPr algn="just">
              <a:lnSpc>
                <a:spcPct val="200000"/>
              </a:lnSpc>
              <a:buNone/>
            </a:pPr>
            <a:r>
              <a:rPr b="0" lang="en-PH" sz="2000" spc="-1" strike="noStrike">
                <a:latin typeface="Lato"/>
              </a:rPr>
              <a:t>	</a:t>
            </a:r>
            <a:r>
              <a:rPr b="0" lang="en-PH" sz="2000" spc="-1" strike="noStrike">
                <a:latin typeface="Lato"/>
              </a:rPr>
              <a:t>	</a:t>
            </a:r>
            <a:r>
              <a:rPr b="0" lang="en-PH" sz="2000" spc="-1" strike="noStrike">
                <a:latin typeface="Lato"/>
              </a:rPr>
              <a:t>wash the dishes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set the table</a:t>
            </a:r>
            <a:endParaRPr b="0" lang="en-PH" sz="2000" spc="-1" strike="noStrike">
              <a:latin typeface="Arial"/>
            </a:endParaRPr>
          </a:p>
          <a:p>
            <a:pPr algn="just">
              <a:lnSpc>
                <a:spcPct val="200000"/>
              </a:lnSpc>
              <a:buNone/>
            </a:pPr>
            <a:r>
              <a:rPr b="0" lang="en-PH" sz="2000" spc="-1" strike="noStrike">
                <a:latin typeface="Lato"/>
              </a:rPr>
              <a:t>	</a:t>
            </a:r>
            <a:r>
              <a:rPr b="0" lang="en-PH" sz="2000" spc="-1" strike="noStrike">
                <a:latin typeface="Lato"/>
              </a:rPr>
              <a:t>	</a:t>
            </a:r>
            <a:r>
              <a:rPr b="0" lang="en-PH" sz="2000" spc="-1" strike="noStrike">
                <a:latin typeface="Lato"/>
              </a:rPr>
              <a:t>watch television shows with my family </a:t>
            </a:r>
            <a:r>
              <a:rPr b="0" lang="en-PH" sz="2000" spc="-1" strike="noStrike">
                <a:latin typeface="Lato"/>
              </a:rPr>
              <a:t>	</a:t>
            </a:r>
            <a:r>
              <a:rPr b="0" lang="en-PH" sz="2000" spc="-1" strike="noStrike">
                <a:latin typeface="Lato"/>
              </a:rPr>
              <a:t>	</a:t>
            </a:r>
            <a:r>
              <a:rPr b="0" lang="en-PH" sz="2000" spc="-1" strike="noStrike">
                <a:latin typeface="Lato"/>
              </a:rPr>
              <a:t>help Mother cook</a:t>
            </a:r>
            <a:endParaRPr b="0" lang="en-PH" sz="2000" spc="-1" strike="noStrike">
              <a:latin typeface="Arial"/>
            </a:endParaRPr>
          </a:p>
          <a:p>
            <a:pPr algn="just">
              <a:lnSpc>
                <a:spcPct val="200000"/>
              </a:lnSpc>
              <a:buNone/>
            </a:pPr>
            <a:r>
              <a:rPr b="0" lang="en-PH" sz="2000" spc="-1" strike="noStrike">
                <a:latin typeface="Lato"/>
              </a:rPr>
              <a:t>	</a:t>
            </a:r>
            <a:r>
              <a:rPr b="0" lang="en-PH" sz="2000" spc="-1" strike="noStrike">
                <a:latin typeface="Lato"/>
              </a:rPr>
              <a:t>	</a:t>
            </a:r>
            <a:r>
              <a:rPr b="0" lang="en-PH" sz="2000" spc="-1" strike="noStrike">
                <a:latin typeface="Lato"/>
              </a:rPr>
              <a:t>water the plants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play with my toys</a:t>
            </a:r>
            <a:endParaRPr b="0" lang="en-PH" sz="2000" spc="-1" strike="noStrike">
              <a:latin typeface="Arial"/>
            </a:endParaRPr>
          </a:p>
          <a:p>
            <a:pPr algn="just">
              <a:lnSpc>
                <a:spcPct val="200000"/>
              </a:lnSpc>
              <a:buNone/>
            </a:pPr>
            <a:r>
              <a:rPr b="0" lang="en-PH" sz="2000" spc="-1" strike="noStrike">
                <a:latin typeface="Lato"/>
              </a:rPr>
              <a:t>	</a:t>
            </a:r>
            <a:r>
              <a:rPr b="0" lang="en-PH" sz="2000" spc="-1" strike="noStrike">
                <a:latin typeface="Lato"/>
              </a:rPr>
              <a:t>	</a:t>
            </a:r>
            <a:r>
              <a:rPr b="0" lang="en-PH" sz="2000" spc="-1" strike="noStrike">
                <a:latin typeface="Lato"/>
              </a:rPr>
              <a:t>read books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044000" y="720000"/>
            <a:ext cx="9719640" cy="527040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1" lang="en-PH" sz="2400" spc="-1" strike="noStrike">
                <a:highlight>
                  <a:srgbClr val="dde8cb"/>
                </a:highlight>
                <a:latin typeface="Lato"/>
              </a:rPr>
              <a:t>Grammar</a:t>
            </a:r>
            <a:endParaRPr b="0" lang="en-PH" sz="24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Recall the story, “First Day in School” that you listened to. Here’s a</a:t>
            </a:r>
            <a:endParaRPr b="0" lang="en-PH" sz="2000" spc="-1" strike="noStrike">
              <a:latin typeface="Arial"/>
            </a:endParaRPr>
          </a:p>
          <a:p>
            <a:pPr algn="just">
              <a:lnSpc>
                <a:spcPct val="150000"/>
              </a:lnSpc>
              <a:buNone/>
            </a:pPr>
            <a:r>
              <a:rPr b="0" lang="en-PH" sz="2000" spc="-1" strike="noStrike">
                <a:latin typeface="Lato"/>
              </a:rPr>
              <a:t>conversation in the story between Deanne and her mother:</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Deanne </a:t>
            </a:r>
            <a:r>
              <a:rPr b="1" lang="en-PH" sz="2000" spc="-1" strike="noStrike" u="heavy">
                <a:uFillTx/>
                <a:latin typeface="Lato"/>
              </a:rPr>
              <a:t>asks</a:t>
            </a:r>
            <a:r>
              <a:rPr b="0" lang="en-PH" sz="2000" spc="-1" strike="noStrike">
                <a:latin typeface="Lato"/>
              </a:rPr>
              <a:t>, “What if the kids will not </a:t>
            </a:r>
            <a:r>
              <a:rPr b="1" lang="en-PH" sz="2000" spc="-1" strike="noStrike" u="heavy">
                <a:uFillTx/>
                <a:latin typeface="Lato"/>
              </a:rPr>
              <a:t>play</a:t>
            </a:r>
            <a:r>
              <a:rPr b="0" lang="en-PH" sz="2000" spc="-1" strike="noStrike">
                <a:latin typeface="Lato"/>
              </a:rPr>
              <a:t> with me?”</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a:t>
            </a:r>
            <a:r>
              <a:rPr b="0" lang="en-PH" sz="2000" spc="-1" strike="noStrike">
                <a:latin typeface="Lato"/>
              </a:rPr>
              <a:t>When you </a:t>
            </a:r>
            <a:r>
              <a:rPr b="1" lang="en-PH" sz="2000" spc="-1" strike="noStrike" u="heavy">
                <a:uFillTx/>
                <a:latin typeface="Lato"/>
              </a:rPr>
              <a:t>go</a:t>
            </a:r>
            <a:r>
              <a:rPr b="0" lang="en-PH" sz="2000" spc="-1" strike="noStrike">
                <a:latin typeface="Lato"/>
              </a:rPr>
              <a:t> to school, you will really like it. “</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Mom </a:t>
            </a:r>
            <a:r>
              <a:rPr b="1" lang="en-PH" sz="2000" spc="-1" strike="noStrike" u="heavy">
                <a:uFillTx/>
                <a:latin typeface="Lato"/>
              </a:rPr>
              <a:t>answers</a:t>
            </a:r>
            <a:r>
              <a:rPr b="0" lang="en-PH" sz="2000" spc="-1" strike="noStrike">
                <a:latin typeface="Lato"/>
              </a:rPr>
              <a:t>, “You will </a:t>
            </a:r>
            <a:r>
              <a:rPr b="1" lang="en-PH" sz="2000" spc="-1" strike="noStrike" u="heavy">
                <a:uFillTx/>
                <a:latin typeface="Lato"/>
              </a:rPr>
              <a:t>meet</a:t>
            </a:r>
            <a:r>
              <a:rPr b="0" lang="en-PH" sz="2000" spc="-1" strike="noStrike">
                <a:latin typeface="Lato"/>
              </a:rPr>
              <a:t> lots of new friends and learn many new things.”</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a:t>
            </a:r>
            <a:r>
              <a:rPr b="0" lang="en-PH" sz="2000" spc="-1" strike="noStrike">
                <a:latin typeface="Lato"/>
              </a:rPr>
              <a:t>When you </a:t>
            </a:r>
            <a:r>
              <a:rPr b="1" lang="en-PH" sz="2000" spc="-1" strike="noStrike" u="heavy">
                <a:uFillTx/>
                <a:latin typeface="Lato"/>
              </a:rPr>
              <a:t>go</a:t>
            </a:r>
            <a:r>
              <a:rPr b="0" lang="en-PH" sz="2000" spc="-1" strike="noStrike">
                <a:latin typeface="Lato"/>
              </a:rPr>
              <a:t> to school, </a:t>
            </a:r>
            <a:r>
              <a:rPr b="1" lang="en-PH" sz="2000" spc="-1" strike="noStrike" u="heavy">
                <a:uFillTx/>
                <a:latin typeface="Lato"/>
                <a:ea typeface="€NÓãþ"/>
              </a:rPr>
              <a:t>find</a:t>
            </a:r>
            <a:r>
              <a:rPr b="0" lang="en-PH" sz="2000" spc="-1" strike="noStrike">
                <a:latin typeface="Lato"/>
                <a:ea typeface="€NÓãþ"/>
              </a:rPr>
              <a:t> another little girl who </a:t>
            </a:r>
            <a:r>
              <a:rPr b="1" lang="en-PH" sz="2000" spc="-1" strike="noStrike" u="heavy">
                <a:uFillTx/>
                <a:latin typeface="Lato"/>
                <a:ea typeface="€NÓãþ"/>
              </a:rPr>
              <a:t>looks</a:t>
            </a:r>
            <a:r>
              <a:rPr b="0" lang="en-PH" sz="2000" spc="-1" strike="noStrike">
                <a:latin typeface="Lato"/>
                <a:ea typeface="€NÓãþ"/>
              </a:rPr>
              <a:t> scared and </a:t>
            </a:r>
            <a:r>
              <a:rPr b="1" lang="en-PH" sz="2000" spc="-1" strike="noStrike" u="heavy">
                <a:uFillTx/>
                <a:latin typeface="Lato"/>
                <a:ea typeface="€NÓãþ"/>
              </a:rPr>
              <a:t>try</a:t>
            </a:r>
            <a:r>
              <a:rPr b="0" lang="en-PH" sz="2000" spc="-1" strike="noStrike">
                <a:latin typeface="Lato"/>
                <a:ea typeface="€NÓãþ"/>
              </a:rPr>
              <a:t> to</a:t>
            </a:r>
            <a:endParaRPr b="0" lang="en-PH" sz="2000" spc="-1" strike="noStrike">
              <a:latin typeface="Arial"/>
            </a:endParaRPr>
          </a:p>
          <a:p>
            <a:pPr algn="just">
              <a:lnSpc>
                <a:spcPct val="150000"/>
              </a:lnSpc>
              <a:buNone/>
            </a:pPr>
            <a:r>
              <a:rPr b="0" lang="en-PH" sz="2000" spc="-1" strike="noStrike">
                <a:latin typeface="Lato"/>
                <a:ea typeface="€NÓãþ"/>
              </a:rPr>
              <a:t>	</a:t>
            </a:r>
            <a:r>
              <a:rPr b="0" lang="en-PH" sz="2000" spc="-1" strike="noStrike">
                <a:latin typeface="Lato"/>
                <a:ea typeface="€NÓãþ"/>
              </a:rPr>
              <a:t>	</a:t>
            </a:r>
            <a:r>
              <a:rPr b="0" lang="en-PH" sz="2000" spc="-1" strike="noStrike">
                <a:latin typeface="Lato"/>
                <a:ea typeface="€NÓãþ"/>
              </a:rPr>
              <a:t> </a:t>
            </a:r>
            <a:r>
              <a:rPr b="1" lang="en-PH" sz="2000" spc="-1" strike="noStrike" u="heavy">
                <a:uFillTx/>
                <a:latin typeface="Lato"/>
                <a:ea typeface="€NÓãþ"/>
              </a:rPr>
              <a:t>help</a:t>
            </a:r>
            <a:r>
              <a:rPr b="0" lang="en-PH" sz="2000" spc="-1" strike="noStrike">
                <a:latin typeface="Lato"/>
                <a:ea typeface="€NÓãþ"/>
              </a:rPr>
              <a:t> her </a:t>
            </a:r>
            <a:r>
              <a:rPr b="1" lang="en-PH" sz="2000" spc="-1" strike="noStrike" u="heavy">
                <a:uFillTx/>
                <a:latin typeface="Lato"/>
                <a:ea typeface="€NÓãþ"/>
              </a:rPr>
              <a:t>feel</a:t>
            </a:r>
            <a:r>
              <a:rPr b="0" lang="en-PH" sz="2000" spc="-1" strike="noStrike">
                <a:latin typeface="Lato"/>
                <a:ea typeface="€NÓãþ"/>
              </a:rPr>
              <a:t> better. If you </a:t>
            </a:r>
            <a:r>
              <a:rPr b="1" lang="en-PH" sz="2000" spc="-1" strike="noStrike" u="heavy">
                <a:uFillTx/>
                <a:latin typeface="Lato"/>
                <a:ea typeface="€NÓãþ"/>
              </a:rPr>
              <a:t>do</a:t>
            </a:r>
            <a:r>
              <a:rPr b="0" lang="en-PH" sz="2000" spc="-1" strike="noStrike">
                <a:latin typeface="Lato"/>
                <a:ea typeface="€NÓãþ"/>
              </a:rPr>
              <a:t> that,” her mother says, “you will </a:t>
            </a:r>
            <a:r>
              <a:rPr b="1" lang="en-PH" sz="2000" spc="-1" strike="noStrike" u="heavy">
                <a:uFillTx/>
                <a:latin typeface="Lato"/>
                <a:ea typeface="€NÓãþ"/>
              </a:rPr>
              <a:t>feel</a:t>
            </a:r>
            <a:r>
              <a:rPr b="0" lang="en-PH" sz="2000" spc="-1" strike="noStrike">
                <a:latin typeface="Lato"/>
                <a:ea typeface="€NÓãþ"/>
              </a:rPr>
              <a:t> happy</a:t>
            </a:r>
            <a:endParaRPr b="0" lang="en-PH" sz="2000" spc="-1" strike="noStrike">
              <a:latin typeface="Arial"/>
            </a:endParaRPr>
          </a:p>
          <a:p>
            <a:pPr algn="just">
              <a:lnSpc>
                <a:spcPct val="150000"/>
              </a:lnSpc>
              <a:buNone/>
            </a:pPr>
            <a:r>
              <a:rPr b="0" lang="en-PH" sz="2000" spc="-1" strike="noStrike">
                <a:latin typeface="Lato"/>
                <a:ea typeface="€NÓãþ"/>
              </a:rPr>
              <a:t>	</a:t>
            </a:r>
            <a:r>
              <a:rPr b="0" lang="en-PH" sz="2000" spc="-1" strike="noStrike">
                <a:latin typeface="Lato"/>
                <a:ea typeface="€NÓãþ"/>
              </a:rPr>
              <a:t>	</a:t>
            </a:r>
            <a:r>
              <a:rPr b="0" lang="en-PH" sz="2000" spc="-1" strike="noStrike">
                <a:latin typeface="Lato"/>
                <a:ea typeface="€NÓãþ"/>
              </a:rPr>
              <a:t>because you </a:t>
            </a:r>
            <a:r>
              <a:rPr b="1" lang="en-PH" sz="2000" spc="-1" strike="noStrike" u="heavy">
                <a:uFillTx/>
                <a:latin typeface="Lato"/>
                <a:ea typeface="€NÓãþ"/>
              </a:rPr>
              <a:t>helped</a:t>
            </a:r>
            <a:r>
              <a:rPr b="0" lang="en-PH" sz="2000" spc="-1" strike="noStrike">
                <a:latin typeface="Lato"/>
                <a:ea typeface="€NÓãþ"/>
              </a:rPr>
              <a:t> someone.”</a:t>
            </a:r>
            <a:endParaRPr b="0" lang="en-PH" sz="2000" spc="-1" strike="noStrike">
              <a:latin typeface="Arial"/>
            </a:endParaRPr>
          </a:p>
          <a:p>
            <a:pPr algn="just">
              <a:lnSpc>
                <a:spcPct val="150000"/>
              </a:lnSpc>
              <a:buNone/>
            </a:pPr>
            <a:r>
              <a:rPr b="0" lang="en-PH" sz="2000" spc="-1" strike="noStrike">
                <a:latin typeface="Lato"/>
                <a:ea typeface="€NÓãþ"/>
              </a:rPr>
              <a:t>	</a:t>
            </a:r>
            <a:r>
              <a:rPr b="0" lang="en-PH" sz="2000" spc="-1" strike="noStrike">
                <a:latin typeface="Lato"/>
                <a:ea typeface="€NÓãþ"/>
              </a:rPr>
              <a:t>	</a:t>
            </a:r>
            <a:r>
              <a:rPr b="0" lang="en-PH" sz="2000" spc="-1" strike="noStrike">
                <a:latin typeface="Lato"/>
                <a:ea typeface="€NÓãþ"/>
              </a:rPr>
              <a:t>Look at the underlined words in the story. These words show action. These are called </a:t>
            </a:r>
            <a:r>
              <a:rPr b="1" lang="en-PH" sz="2000" spc="-1" strike="noStrike">
                <a:latin typeface="Lato"/>
                <a:ea typeface="€NÓãþ"/>
              </a:rPr>
              <a:t>action words</a:t>
            </a:r>
            <a:r>
              <a:rPr b="0" lang="en-PH" sz="2000" spc="-1" strike="noStrike">
                <a:latin typeface="Lato"/>
                <a:ea typeface="€NÓãþ"/>
              </a:rPr>
              <a:t> or </a:t>
            </a:r>
            <a:r>
              <a:rPr b="1" lang="en-PH" sz="2000" spc="-1" strike="noStrike">
                <a:latin typeface="Lato"/>
                <a:ea typeface="€NÓãþ"/>
              </a:rPr>
              <a:t>verbs</a:t>
            </a:r>
            <a:r>
              <a:rPr b="0" lang="en-PH" sz="2000" spc="-1" strike="noStrike">
                <a:latin typeface="Lato"/>
                <a:ea typeface="€NÓãþ"/>
              </a:rPr>
              <a: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080000" y="396000"/>
            <a:ext cx="9719640" cy="10980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2400" spc="-1" strike="noStrike">
                <a:highlight>
                  <a:srgbClr val="dde8cb"/>
                </a:highlight>
                <a:latin typeface="Lato"/>
              </a:rPr>
              <a:t>Writing</a:t>
            </a:r>
            <a:endParaRPr b="0" lang="en-PH" sz="2400" spc="-1" strike="noStrike">
              <a:latin typeface="Arial"/>
            </a:endParaRPr>
          </a:p>
          <a:p>
            <a:pPr algn="just">
              <a:lnSpc>
                <a:spcPct val="150000"/>
              </a:lnSpc>
              <a:buNone/>
            </a:pPr>
            <a:r>
              <a:rPr b="0" lang="en-PH" sz="2000" spc="-1" strike="noStrike">
                <a:latin typeface="Lato"/>
              </a:rPr>
              <a:t>Copy the letters carefully and follow the given strokes.</a:t>
            </a:r>
            <a:endParaRPr b="0" lang="en-PH" sz="2000" spc="-1" strike="noStrike">
              <a:latin typeface="Arial"/>
            </a:endParaRPr>
          </a:p>
        </p:txBody>
      </p:sp>
      <p:pic>
        <p:nvPicPr>
          <p:cNvPr id="160" name="" descr=""/>
          <p:cNvPicPr/>
          <p:nvPr/>
        </p:nvPicPr>
        <p:blipFill>
          <a:blip r:embed="rId1"/>
          <a:stretch/>
        </p:blipFill>
        <p:spPr>
          <a:xfrm>
            <a:off x="1080000" y="1548000"/>
            <a:ext cx="9359640" cy="44287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224000" y="1080000"/>
            <a:ext cx="9899640" cy="467856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buNone/>
            </a:pPr>
            <a:r>
              <a:rPr b="1" lang="en-PH" sz="2000" spc="-1" strike="noStrike">
                <a:solidFill>
                  <a:srgbClr val="000000"/>
                </a:solidFill>
                <a:latin typeface="Lato"/>
                <a:ea typeface="DejaVu Sans"/>
              </a:rPr>
              <a:t>Elements of the story</a:t>
            </a:r>
            <a:r>
              <a:rPr b="0" lang="en-PH" sz="2000" spc="-1" strike="noStrike">
                <a:solidFill>
                  <a:srgbClr val="000000"/>
                </a:solidFill>
                <a:latin typeface="Lato"/>
                <a:ea typeface="DejaVu Sans"/>
              </a:rPr>
              <a:t> are things that make up a story.</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a:t>
            </a:r>
            <a:r>
              <a:rPr b="1" lang="en-PH" sz="2000" spc="-1" strike="noStrike">
                <a:solidFill>
                  <a:srgbClr val="000000"/>
                </a:solidFill>
                <a:latin typeface="Lato"/>
                <a:ea typeface="DejaVu Sans"/>
              </a:rPr>
              <a:t>theme</a:t>
            </a:r>
            <a:r>
              <a:rPr b="0" lang="en-PH" sz="2000" spc="-1" strike="noStrike">
                <a:solidFill>
                  <a:srgbClr val="000000"/>
                </a:solidFill>
                <a:latin typeface="Lato"/>
                <a:ea typeface="DejaVu Sans"/>
              </a:rPr>
              <a:t> tells what the story is about.</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a:t>
            </a:r>
            <a:r>
              <a:rPr b="1" lang="en-PH" sz="2000" spc="-1" strike="noStrike">
                <a:solidFill>
                  <a:srgbClr val="000000"/>
                </a:solidFill>
                <a:latin typeface="Lato"/>
                <a:ea typeface="€NÓãþ"/>
              </a:rPr>
              <a:t>setting</a:t>
            </a:r>
            <a:r>
              <a:rPr b="0" lang="en-PH" sz="2000" spc="-1" strike="noStrike">
                <a:solidFill>
                  <a:srgbClr val="000000"/>
                </a:solidFill>
                <a:latin typeface="Lato"/>
                <a:ea typeface="€NÓãþ"/>
              </a:rPr>
              <a:t> </a:t>
            </a:r>
            <a:r>
              <a:rPr b="0" lang="en-PH" sz="2000" spc="-1" strike="noStrike">
                <a:solidFill>
                  <a:srgbClr val="000000"/>
                </a:solidFill>
                <a:latin typeface="Lato"/>
                <a:ea typeface="DejaVu Sans"/>
              </a:rPr>
              <a:t>tells where and when the story took place.</a:t>
            </a:r>
            <a:endParaRPr b="0" lang="en-PH" sz="2000" spc="-1" strike="noStrike">
              <a:latin typeface="Arial"/>
            </a:endParaRPr>
          </a:p>
          <a:p>
            <a:pPr algn="just">
              <a:lnSpc>
                <a:spcPct val="2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a:t>
            </a:r>
            <a:r>
              <a:rPr b="1" lang="en-PH" sz="2000" spc="-1" strike="noStrike">
                <a:solidFill>
                  <a:srgbClr val="000000"/>
                </a:solidFill>
                <a:latin typeface="Lato"/>
                <a:ea typeface="DejaVu Sans"/>
              </a:rPr>
              <a:t>characters</a:t>
            </a:r>
            <a:r>
              <a:rPr b="0" lang="en-PH" sz="2000" spc="-1" strike="noStrike">
                <a:solidFill>
                  <a:srgbClr val="000000"/>
                </a:solidFill>
                <a:latin typeface="Lato"/>
                <a:ea typeface="DejaVu Sans"/>
              </a:rPr>
              <a:t> are the people, animals, or objects that talk and </a:t>
            </a:r>
            <a:endParaRPr b="0" lang="en-PH" sz="2000" spc="-1" strike="noStrike">
              <a:latin typeface="Arial"/>
            </a:endParaRPr>
          </a:p>
          <a:p>
            <a:pPr marL="324000" algn="just">
              <a:lnSpc>
                <a:spcPct val="200000"/>
              </a:lnSpc>
              <a:buNone/>
            </a:pPr>
            <a:r>
              <a:rPr b="0" lang="en-PH" sz="2000" spc="-1" strike="noStrike">
                <a:solidFill>
                  <a:srgbClr val="000000"/>
                </a:solidFill>
                <a:latin typeface="Lato"/>
                <a:ea typeface="DejaVu Sans"/>
              </a:rPr>
              <a:t>act in </a:t>
            </a:r>
            <a:r>
              <a:rPr b="0" lang="en-PH" sz="2000" spc="-1" strike="noStrike">
                <a:solidFill>
                  <a:srgbClr val="000000"/>
                </a:solidFill>
                <a:latin typeface="Lato"/>
                <a:ea typeface="AppleSystemUIFont"/>
              </a:rPr>
              <a:t>the story.</a:t>
            </a:r>
            <a:endParaRPr b="0" lang="en-PH" sz="2000" spc="-1" strike="noStrike">
              <a:latin typeface="Arial"/>
            </a:endParaRPr>
          </a:p>
          <a:p>
            <a:pPr marL="288000" indent="-288000" algn="just">
              <a:lnSpc>
                <a:spcPct val="200000"/>
              </a:lnSpc>
              <a:buNone/>
              <a:tabLst>
                <a:tab algn="l" pos="0"/>
              </a:tabLst>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a:t>
            </a:r>
            <a:r>
              <a:rPr b="1" lang="en-PH" sz="2000" spc="-1" strike="noStrike">
                <a:solidFill>
                  <a:srgbClr val="000000"/>
                </a:solidFill>
                <a:latin typeface="Lato"/>
                <a:ea typeface="DejaVu Sans"/>
              </a:rPr>
              <a:t>plot</a:t>
            </a:r>
            <a:r>
              <a:rPr b="0" lang="en-PH" sz="2000" spc="-1" strike="noStrike">
                <a:solidFill>
                  <a:srgbClr val="000000"/>
                </a:solidFill>
                <a:latin typeface="Lato"/>
                <a:ea typeface="DejaVu Sans"/>
              </a:rPr>
              <a:t> is made up of the events that happened from the </a:t>
            </a:r>
            <a:endParaRPr b="0" lang="en-PH" sz="2000" spc="-1" strike="noStrike">
              <a:latin typeface="Arial"/>
            </a:endParaRPr>
          </a:p>
          <a:p>
            <a:pPr marL="576000" indent="-288000" algn="just">
              <a:lnSpc>
                <a:spcPct val="200000"/>
              </a:lnSpc>
              <a:buNone/>
              <a:tabLst>
                <a:tab algn="l" pos="0"/>
              </a:tabLst>
            </a:pPr>
            <a:r>
              <a:rPr b="0" lang="en-PH" sz="2000" spc="-1" strike="noStrike">
                <a:solidFill>
                  <a:srgbClr val="000000"/>
                </a:solidFill>
                <a:latin typeface="Lato"/>
                <a:ea typeface="DejaVu Sans"/>
              </a:rPr>
              <a:t>start up to </a:t>
            </a:r>
            <a:r>
              <a:rPr b="0" lang="en-PH" sz="2000" spc="-1" strike="noStrike">
                <a:solidFill>
                  <a:srgbClr val="000000"/>
                </a:solidFill>
                <a:latin typeface="Lato"/>
                <a:ea typeface="AppleSystemUIFont"/>
              </a:rPr>
              <a:t>the end of the story.</a:t>
            </a:r>
            <a:endParaRPr b="0" lang="en-PH" sz="2000" spc="-1" strike="noStrike">
              <a:latin typeface="Arial"/>
            </a:endParaRPr>
          </a:p>
        </p:txBody>
      </p:sp>
      <p:pic>
        <p:nvPicPr>
          <p:cNvPr id="126" name="" descr=""/>
          <p:cNvPicPr/>
          <p:nvPr/>
        </p:nvPicPr>
        <p:blipFill>
          <a:blip r:embed="rId1"/>
          <a:stretch/>
        </p:blipFill>
        <p:spPr>
          <a:xfrm>
            <a:off x="8511840" y="3420000"/>
            <a:ext cx="3679920" cy="2699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1260000" y="1260000"/>
            <a:ext cx="9539640" cy="3779640"/>
          </a:xfrm>
          <a:prstGeom prst="rect">
            <a:avLst/>
          </a:prstGeom>
          <a:noFill/>
          <a:ln w="38160">
            <a:solidFill>
              <a:srgbClr val="ff0000"/>
            </a:solidFill>
            <a:prstDash val="lgDash"/>
            <a:round/>
          </a:ln>
        </p:spPr>
        <p:style>
          <a:lnRef idx="0"/>
          <a:fillRef idx="0"/>
          <a:effectRef idx="0"/>
          <a:fontRef idx="minor"/>
        </p:style>
        <p:txBody>
          <a:bodyPr lIns="109080" rIns="109080" tIns="64080" bIns="64080" anchor="t">
            <a:noAutofit/>
          </a:bodyPr>
          <a:p>
            <a:pPr algn="just">
              <a:lnSpc>
                <a:spcPct val="200000"/>
              </a:lnSpc>
              <a:spcBef>
                <a:spcPts val="850"/>
              </a:spcBef>
              <a:spcAft>
                <a:spcPts val="850"/>
              </a:spcAft>
              <a:buNone/>
            </a:pPr>
            <a:r>
              <a:rPr b="0" lang="en-PH" sz="2000" spc="-1" strike="noStrike">
                <a:highlight>
                  <a:srgbClr val="dde8cb"/>
                </a:highlight>
                <a:latin typeface="Lato"/>
              </a:rPr>
              <a:t>Book and Print Knowledge</a:t>
            </a:r>
            <a:endParaRPr b="0" lang="en-PH" sz="2000" spc="-1" strike="noStrike">
              <a:latin typeface="Arial"/>
            </a:endParaRPr>
          </a:p>
          <a:p>
            <a:pPr algn="just">
              <a:lnSpc>
                <a:spcPct val="200000"/>
              </a:lnSpc>
              <a:spcBef>
                <a:spcPts val="850"/>
              </a:spcBef>
              <a:spcAft>
                <a:spcPts val="850"/>
              </a:spcAft>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Not everything around you is considered a part of nature. There are those that are man made. Can you recall the names of some stores and restaurants that you see in malls or along roads? Get a partner and name these manmade things together.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900000" y="684000"/>
            <a:ext cx="9719640" cy="1965600"/>
          </a:xfrm>
          <a:prstGeom prst="rect">
            <a:avLst/>
          </a:prstGeom>
          <a:noFill/>
          <a:ln w="38160">
            <a:solidFill>
              <a:srgbClr val="ff0000"/>
            </a:solidFill>
            <a:prstDash val="lgDash"/>
            <a:round/>
          </a:ln>
        </p:spPr>
        <p:style>
          <a:lnRef idx="0"/>
          <a:fillRef idx="0"/>
          <a:effectRef idx="0"/>
          <a:fontRef idx="minor"/>
        </p:style>
        <p:txBody>
          <a:bodyPr lIns="109080" rIns="109080" tIns="64080" bIns="64080" anchor="t">
            <a:noAutofit/>
          </a:bodyPr>
          <a:p>
            <a:pPr algn="just">
              <a:lnSpc>
                <a:spcPct val="150000"/>
              </a:lnSpc>
              <a:buNone/>
            </a:pPr>
            <a:r>
              <a:rPr b="0" lang="en-PH" sz="2000" spc="-1" strike="noStrike">
                <a:highlight>
                  <a:srgbClr val="dde8cb"/>
                </a:highlight>
                <a:latin typeface="Lato"/>
              </a:rPr>
              <a:t>Vocabulary</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Fruits and vegetables come from plants and trees. They are part of nature. Classify these words into fruits and vegetables. Name each fruit and each vegetable.</a:t>
            </a:r>
            <a:endParaRPr b="0" lang="en-PH" sz="2000" spc="-1" strike="noStrike">
              <a:latin typeface="Arial"/>
            </a:endParaRPr>
          </a:p>
        </p:txBody>
      </p:sp>
      <p:pic>
        <p:nvPicPr>
          <p:cNvPr id="129" name="" descr=""/>
          <p:cNvPicPr/>
          <p:nvPr/>
        </p:nvPicPr>
        <p:blipFill>
          <a:blip r:embed="rId1"/>
          <a:stretch/>
        </p:blipFill>
        <p:spPr>
          <a:xfrm>
            <a:off x="504000" y="2964600"/>
            <a:ext cx="3419640" cy="2795040"/>
          </a:xfrm>
          <a:prstGeom prst="rect">
            <a:avLst/>
          </a:prstGeom>
          <a:ln w="0">
            <a:noFill/>
          </a:ln>
        </p:spPr>
      </p:pic>
      <p:pic>
        <p:nvPicPr>
          <p:cNvPr id="130" name="" descr=""/>
          <p:cNvPicPr/>
          <p:nvPr/>
        </p:nvPicPr>
        <p:blipFill>
          <a:blip r:embed="rId2"/>
          <a:stretch/>
        </p:blipFill>
        <p:spPr>
          <a:xfrm>
            <a:off x="4068000" y="3259440"/>
            <a:ext cx="3779640" cy="2140200"/>
          </a:xfrm>
          <a:prstGeom prst="rect">
            <a:avLst/>
          </a:prstGeom>
          <a:ln w="0">
            <a:noFill/>
          </a:ln>
        </p:spPr>
      </p:pic>
      <p:pic>
        <p:nvPicPr>
          <p:cNvPr id="131" name="" descr=""/>
          <p:cNvPicPr/>
          <p:nvPr/>
        </p:nvPicPr>
        <p:blipFill>
          <a:blip r:embed="rId3"/>
          <a:stretch/>
        </p:blipFill>
        <p:spPr>
          <a:xfrm>
            <a:off x="7848000" y="3175560"/>
            <a:ext cx="3671640" cy="2548080"/>
          </a:xfrm>
          <a:prstGeom prst="rect">
            <a:avLst/>
          </a:prstGeom>
          <a:ln w="0">
            <a:noFill/>
          </a:ln>
        </p:spPr>
      </p:pic>
      <p:sp>
        <p:nvSpPr>
          <p:cNvPr id="132" name=""/>
          <p:cNvSpPr/>
          <p:nvPr/>
        </p:nvSpPr>
        <p:spPr>
          <a:xfrm>
            <a:off x="1425960" y="5652000"/>
            <a:ext cx="109368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mango</a:t>
            </a:r>
            <a:endParaRPr b="0" lang="en-PH" sz="2000" spc="-1" strike="noStrike">
              <a:latin typeface="Arial"/>
            </a:endParaRPr>
          </a:p>
        </p:txBody>
      </p:sp>
      <p:sp>
        <p:nvSpPr>
          <p:cNvPr id="133" name=""/>
          <p:cNvSpPr/>
          <p:nvPr/>
        </p:nvSpPr>
        <p:spPr>
          <a:xfrm>
            <a:off x="5039280" y="5616000"/>
            <a:ext cx="255636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papaya</a:t>
            </a:r>
            <a:endParaRPr b="0" lang="en-PH" sz="2000" spc="-1" strike="noStrike">
              <a:latin typeface="Arial"/>
            </a:endParaRPr>
          </a:p>
        </p:txBody>
      </p:sp>
      <p:sp>
        <p:nvSpPr>
          <p:cNvPr id="134" name=""/>
          <p:cNvSpPr/>
          <p:nvPr/>
        </p:nvSpPr>
        <p:spPr>
          <a:xfrm>
            <a:off x="8729280" y="5580000"/>
            <a:ext cx="192636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cabbage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 descr=""/>
          <p:cNvPicPr/>
          <p:nvPr/>
        </p:nvPicPr>
        <p:blipFill>
          <a:blip r:embed="rId1"/>
          <a:stretch/>
        </p:blipFill>
        <p:spPr>
          <a:xfrm>
            <a:off x="1080000" y="320400"/>
            <a:ext cx="2879640" cy="2436480"/>
          </a:xfrm>
          <a:prstGeom prst="rect">
            <a:avLst/>
          </a:prstGeom>
          <a:ln w="0">
            <a:noFill/>
          </a:ln>
        </p:spPr>
      </p:pic>
      <p:pic>
        <p:nvPicPr>
          <p:cNvPr id="136" name="" descr=""/>
          <p:cNvPicPr/>
          <p:nvPr/>
        </p:nvPicPr>
        <p:blipFill>
          <a:blip r:embed="rId2"/>
          <a:stretch/>
        </p:blipFill>
        <p:spPr>
          <a:xfrm>
            <a:off x="4125960" y="396000"/>
            <a:ext cx="2533680" cy="2339640"/>
          </a:xfrm>
          <a:prstGeom prst="rect">
            <a:avLst/>
          </a:prstGeom>
          <a:ln w="0">
            <a:noFill/>
          </a:ln>
        </p:spPr>
      </p:pic>
      <p:pic>
        <p:nvPicPr>
          <p:cNvPr id="137" name="" descr=""/>
          <p:cNvPicPr/>
          <p:nvPr/>
        </p:nvPicPr>
        <p:blipFill>
          <a:blip r:embed="rId3"/>
          <a:stretch/>
        </p:blipFill>
        <p:spPr>
          <a:xfrm>
            <a:off x="7173720" y="216000"/>
            <a:ext cx="2509920" cy="2339640"/>
          </a:xfrm>
          <a:prstGeom prst="rect">
            <a:avLst/>
          </a:prstGeom>
          <a:ln w="0">
            <a:noFill/>
          </a:ln>
        </p:spPr>
      </p:pic>
      <p:pic>
        <p:nvPicPr>
          <p:cNvPr id="138" name="" descr=""/>
          <p:cNvPicPr/>
          <p:nvPr/>
        </p:nvPicPr>
        <p:blipFill>
          <a:blip r:embed="rId4"/>
          <a:stretch/>
        </p:blipFill>
        <p:spPr>
          <a:xfrm>
            <a:off x="720000" y="3008520"/>
            <a:ext cx="2560680" cy="2787120"/>
          </a:xfrm>
          <a:prstGeom prst="rect">
            <a:avLst/>
          </a:prstGeom>
          <a:ln w="0">
            <a:noFill/>
          </a:ln>
        </p:spPr>
      </p:pic>
      <p:pic>
        <p:nvPicPr>
          <p:cNvPr id="139" name="" descr=""/>
          <p:cNvPicPr/>
          <p:nvPr/>
        </p:nvPicPr>
        <p:blipFill>
          <a:blip r:embed="rId5"/>
          <a:stretch/>
        </p:blipFill>
        <p:spPr>
          <a:xfrm>
            <a:off x="3137040" y="3204000"/>
            <a:ext cx="2658600" cy="2339640"/>
          </a:xfrm>
          <a:prstGeom prst="rect">
            <a:avLst/>
          </a:prstGeom>
          <a:ln w="0">
            <a:noFill/>
          </a:ln>
        </p:spPr>
      </p:pic>
      <p:pic>
        <p:nvPicPr>
          <p:cNvPr id="140" name="" descr=""/>
          <p:cNvPicPr/>
          <p:nvPr/>
        </p:nvPicPr>
        <p:blipFill>
          <a:blip r:embed="rId6"/>
          <a:stretch/>
        </p:blipFill>
        <p:spPr>
          <a:xfrm>
            <a:off x="5688000" y="2952000"/>
            <a:ext cx="2915640" cy="2619720"/>
          </a:xfrm>
          <a:prstGeom prst="rect">
            <a:avLst/>
          </a:prstGeom>
          <a:ln w="0">
            <a:noFill/>
          </a:ln>
        </p:spPr>
      </p:pic>
      <p:pic>
        <p:nvPicPr>
          <p:cNvPr id="141" name="" descr=""/>
          <p:cNvPicPr/>
          <p:nvPr/>
        </p:nvPicPr>
        <p:blipFill>
          <a:blip r:embed="rId7"/>
          <a:stretch/>
        </p:blipFill>
        <p:spPr>
          <a:xfrm>
            <a:off x="8640000" y="3060000"/>
            <a:ext cx="2519640" cy="2339640"/>
          </a:xfrm>
          <a:prstGeom prst="rect">
            <a:avLst/>
          </a:prstGeom>
          <a:ln w="0">
            <a:noFill/>
          </a:ln>
        </p:spPr>
      </p:pic>
      <p:sp>
        <p:nvSpPr>
          <p:cNvPr id="142" name=""/>
          <p:cNvSpPr/>
          <p:nvPr/>
        </p:nvSpPr>
        <p:spPr>
          <a:xfrm>
            <a:off x="1800000" y="2476080"/>
            <a:ext cx="107964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apple</a:t>
            </a:r>
            <a:endParaRPr b="0" lang="en-PH" sz="2000" spc="-1" strike="noStrike">
              <a:latin typeface="Arial"/>
            </a:endParaRPr>
          </a:p>
        </p:txBody>
      </p:sp>
      <p:sp>
        <p:nvSpPr>
          <p:cNvPr id="143" name=""/>
          <p:cNvSpPr/>
          <p:nvPr/>
        </p:nvSpPr>
        <p:spPr>
          <a:xfrm>
            <a:off x="4463280" y="2491560"/>
            <a:ext cx="1296360" cy="70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pechay</a:t>
            </a:r>
            <a:endParaRPr b="0" lang="en-PH" sz="2000" spc="-1" strike="noStrike">
              <a:latin typeface="Arial"/>
            </a:endParaRPr>
          </a:p>
        </p:txBody>
      </p:sp>
      <p:sp>
        <p:nvSpPr>
          <p:cNvPr id="144" name=""/>
          <p:cNvSpPr/>
          <p:nvPr/>
        </p:nvSpPr>
        <p:spPr>
          <a:xfrm>
            <a:off x="8352000" y="2520000"/>
            <a:ext cx="125964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kangkong</a:t>
            </a:r>
            <a:endParaRPr b="0" lang="en-PH" sz="2000" spc="-1" strike="noStrike">
              <a:latin typeface="Arial"/>
            </a:endParaRPr>
          </a:p>
        </p:txBody>
      </p:sp>
      <p:sp>
        <p:nvSpPr>
          <p:cNvPr id="145" name=""/>
          <p:cNvSpPr/>
          <p:nvPr/>
        </p:nvSpPr>
        <p:spPr>
          <a:xfrm>
            <a:off x="1123920" y="5551560"/>
            <a:ext cx="1035720" cy="70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celery</a:t>
            </a:r>
            <a:endParaRPr b="0" lang="en-PH" sz="2000" spc="-1" strike="noStrike">
              <a:latin typeface="Arial"/>
            </a:endParaRPr>
          </a:p>
        </p:txBody>
      </p:sp>
      <p:sp>
        <p:nvSpPr>
          <p:cNvPr id="146" name=""/>
          <p:cNvSpPr/>
          <p:nvPr/>
        </p:nvSpPr>
        <p:spPr>
          <a:xfrm>
            <a:off x="3852000" y="5407560"/>
            <a:ext cx="125964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orange</a:t>
            </a:r>
            <a:endParaRPr b="0" lang="en-PH" sz="2000" spc="-1" strike="noStrike">
              <a:latin typeface="Arial"/>
            </a:endParaRPr>
          </a:p>
        </p:txBody>
      </p:sp>
      <p:sp>
        <p:nvSpPr>
          <p:cNvPr id="147" name=""/>
          <p:cNvSpPr/>
          <p:nvPr/>
        </p:nvSpPr>
        <p:spPr>
          <a:xfrm>
            <a:off x="6299280" y="5407560"/>
            <a:ext cx="165636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banana</a:t>
            </a:r>
            <a:endParaRPr b="0" lang="en-PH" sz="2000" spc="-1" strike="noStrike">
              <a:latin typeface="Arial"/>
            </a:endParaRPr>
          </a:p>
        </p:txBody>
      </p:sp>
      <p:sp>
        <p:nvSpPr>
          <p:cNvPr id="148" name=""/>
          <p:cNvSpPr/>
          <p:nvPr/>
        </p:nvSpPr>
        <p:spPr>
          <a:xfrm>
            <a:off x="8928000" y="5371560"/>
            <a:ext cx="2339640" cy="39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latin typeface="Lato"/>
              </a:rPr>
              <a:t>string beans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6732000" y="429480"/>
            <a:ext cx="2971800" cy="830160"/>
          </a:xfrm>
          <a:prstGeom prst="rect">
            <a:avLst/>
          </a:prstGeom>
          <a:noFill/>
          <a:ln w="38160">
            <a:solidFill>
              <a:srgbClr val="ff0000"/>
            </a:solidFill>
            <a:prstDash val="lgDash"/>
            <a:round/>
          </a:ln>
        </p:spPr>
        <p:style>
          <a:lnRef idx="0"/>
          <a:fillRef idx="0"/>
          <a:effectRef idx="0"/>
          <a:fontRef idx="minor"/>
        </p:style>
        <p:txBody>
          <a:bodyPr lIns="109080" rIns="109080" tIns="64080" bIns="64080" anchor="t">
            <a:noAutofit/>
          </a:bodyPr>
          <a:p>
            <a:pPr algn="ctr">
              <a:lnSpc>
                <a:spcPct val="150000"/>
              </a:lnSpc>
              <a:buNone/>
            </a:pPr>
            <a:r>
              <a:rPr b="1" lang="en-PH" sz="2000" spc="-1" strike="noStrike">
                <a:latin typeface="Lato"/>
              </a:rPr>
              <a:t>Saving Birds and Trees</a:t>
            </a:r>
            <a:endParaRPr b="0" lang="en-PH" sz="2000" spc="-1" strike="noStrike">
              <a:latin typeface="Arial"/>
            </a:endParaRPr>
          </a:p>
          <a:p>
            <a:pPr algn="ctr">
              <a:lnSpc>
                <a:spcPct val="100000"/>
              </a:lnSpc>
              <a:buNone/>
            </a:pPr>
            <a:r>
              <a:rPr b="0" lang="en-PH" sz="1600" spc="-1" strike="noStrike">
                <a:latin typeface="Lato"/>
              </a:rPr>
              <a:t>by Keith Dylan</a:t>
            </a:r>
            <a:endParaRPr b="0" lang="en-PH" sz="1600" spc="-1" strike="noStrike">
              <a:latin typeface="Arial"/>
            </a:endParaRPr>
          </a:p>
        </p:txBody>
      </p:sp>
      <p:pic>
        <p:nvPicPr>
          <p:cNvPr id="150" name="" descr=""/>
          <p:cNvPicPr/>
          <p:nvPr/>
        </p:nvPicPr>
        <p:blipFill>
          <a:blip r:embed="rId1"/>
          <a:stretch/>
        </p:blipFill>
        <p:spPr>
          <a:xfrm>
            <a:off x="30600" y="0"/>
            <a:ext cx="5189040" cy="6227640"/>
          </a:xfrm>
          <a:prstGeom prst="rect">
            <a:avLst/>
          </a:prstGeom>
          <a:ln w="0">
            <a:noFill/>
          </a:ln>
        </p:spPr>
      </p:pic>
      <p:sp>
        <p:nvSpPr>
          <p:cNvPr id="151" name=""/>
          <p:cNvSpPr/>
          <p:nvPr/>
        </p:nvSpPr>
        <p:spPr>
          <a:xfrm>
            <a:off x="5657400" y="1501200"/>
            <a:ext cx="5682240" cy="44402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850"/>
              </a:spcBef>
              <a:spcAft>
                <a:spcPts val="850"/>
              </a:spcAft>
              <a:buNone/>
            </a:pPr>
            <a:r>
              <a:rPr b="0" lang="en-PH" sz="2000" spc="-1" strike="noStrike">
                <a:latin typeface="Lato"/>
              </a:rPr>
              <a:t>	</a:t>
            </a:r>
            <a:r>
              <a:rPr b="0" lang="en-PH" sz="2000" spc="-1" strike="noStrike">
                <a:latin typeface="Lato"/>
              </a:rPr>
              <a:t>Our house is near a beautiful tree in a forest. The tree is very big and very old. It is a home for many birds. Birds and other animals live in the forest. No one can harm the trees and all the living creatures in the forest.</a:t>
            </a:r>
            <a:endParaRPr b="0" lang="en-PH" sz="2000" spc="-1" strike="noStrike">
              <a:latin typeface="Arial"/>
            </a:endParaRPr>
          </a:p>
          <a:p>
            <a:pPr algn="just">
              <a:lnSpc>
                <a:spcPct val="150000"/>
              </a:lnSpc>
              <a:spcBef>
                <a:spcPts val="850"/>
              </a:spcBef>
              <a:spcAft>
                <a:spcPts val="850"/>
              </a:spcAft>
              <a:buNone/>
            </a:pPr>
            <a:r>
              <a:rPr b="0" lang="en-PH" sz="2000" spc="-1" strike="noStrike">
                <a:latin typeface="Lato"/>
              </a:rPr>
              <a:t>	</a:t>
            </a:r>
            <a:r>
              <a:rPr b="0" lang="en-PH" sz="2000" spc="-1" strike="noStrike">
                <a:latin typeface="Lato"/>
              </a:rPr>
              <a:t>One day, many other birds flew to the forest. They came from the nearby city. There was hardly any tree left in that city. Their eggs fell and the newly-hatched babies died.</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 descr=""/>
          <p:cNvPicPr/>
          <p:nvPr/>
        </p:nvPicPr>
        <p:blipFill>
          <a:blip r:embed="rId1"/>
          <a:stretch/>
        </p:blipFill>
        <p:spPr>
          <a:xfrm>
            <a:off x="5940000" y="3240000"/>
            <a:ext cx="6119640" cy="2989440"/>
          </a:xfrm>
          <a:prstGeom prst="rect">
            <a:avLst/>
          </a:prstGeom>
          <a:ln w="0">
            <a:noFill/>
          </a:ln>
        </p:spPr>
      </p:pic>
      <p:sp>
        <p:nvSpPr>
          <p:cNvPr id="153" name=""/>
          <p:cNvSpPr/>
          <p:nvPr/>
        </p:nvSpPr>
        <p:spPr>
          <a:xfrm>
            <a:off x="891360" y="504000"/>
            <a:ext cx="9728280" cy="55476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567"/>
              </a:spcBef>
              <a:spcAft>
                <a:spcPts val="567"/>
              </a:spcAft>
              <a:buNone/>
            </a:pPr>
            <a:r>
              <a:rPr b="0" lang="en-PH" sz="2000" spc="-1" strike="noStrike">
                <a:latin typeface="Lato"/>
              </a:rPr>
              <a:t>	</a:t>
            </a:r>
            <a:r>
              <a:rPr b="0" lang="en-PH" sz="2000" spc="-1" strike="noStrike">
                <a:latin typeface="Lato"/>
              </a:rPr>
              <a:t>	</a:t>
            </a:r>
            <a:r>
              <a:rPr b="0" lang="en-PH" sz="2000" spc="-1" strike="noStrike">
                <a:latin typeface="Lato"/>
              </a:rPr>
              <a:t>One day, I got scared because I saw a group of hunters and loggers on their way to our forest. My family got frightened because we knew they were going to cut</a:t>
            </a:r>
            <a:endParaRPr b="0" lang="en-PH" sz="2000" spc="-1" strike="noStrike">
              <a:latin typeface="Arial"/>
            </a:endParaRPr>
          </a:p>
          <a:p>
            <a:pPr algn="just">
              <a:lnSpc>
                <a:spcPct val="150000"/>
              </a:lnSpc>
              <a:spcBef>
                <a:spcPts val="567"/>
              </a:spcBef>
              <a:spcAft>
                <a:spcPts val="567"/>
              </a:spcAft>
              <a:buNone/>
            </a:pPr>
            <a:r>
              <a:rPr b="0" lang="en-PH" sz="2000" spc="-1" strike="noStrike">
                <a:latin typeface="Lato"/>
              </a:rPr>
              <a:t>trees and shoot birds.</a:t>
            </a:r>
            <a:endParaRPr b="0" lang="en-PH" sz="2000" spc="-1" strike="noStrike">
              <a:latin typeface="Arial"/>
            </a:endParaRPr>
          </a:p>
          <a:p>
            <a:pPr algn="just">
              <a:lnSpc>
                <a:spcPct val="150000"/>
              </a:lnSpc>
              <a:spcBef>
                <a:spcPts val="567"/>
              </a:spcBef>
              <a:spcAft>
                <a:spcPts val="567"/>
              </a:spcAft>
              <a:buNone/>
            </a:pPr>
            <a:r>
              <a:rPr b="0" lang="en-PH" sz="2000" spc="-1" strike="noStrike">
                <a:latin typeface="Lato"/>
              </a:rPr>
              <a:t>	</a:t>
            </a:r>
            <a:r>
              <a:rPr b="0" lang="en-PH" sz="2000" spc="-1" strike="noStrike">
                <a:latin typeface="Lato"/>
              </a:rPr>
              <a:t>We thought of what to do to keep the birds and other animals safe. My father knew that a bird watcher named Mr. Casey was a friend of the birds. He belonged to a group of people that kept the environment safe. </a:t>
            </a:r>
            <a:endParaRPr b="0" lang="en-PH" sz="2000" spc="-1" strike="noStrike">
              <a:latin typeface="Arial"/>
            </a:endParaRPr>
          </a:p>
          <a:p>
            <a:pPr algn="just">
              <a:lnSpc>
                <a:spcPct val="150000"/>
              </a:lnSpc>
              <a:spcBef>
                <a:spcPts val="567"/>
              </a:spcBef>
              <a:spcAft>
                <a:spcPts val="567"/>
              </a:spcAft>
              <a:buNone/>
            </a:pPr>
            <a:r>
              <a:rPr b="0" lang="en-PH" sz="2000" spc="-1" strike="noStrike">
                <a:latin typeface="Lato"/>
              </a:rPr>
              <a:t>If he could visit the forest, he would surely do</a:t>
            </a:r>
            <a:endParaRPr b="0" lang="en-PH" sz="2000" spc="-1" strike="noStrike">
              <a:latin typeface="Arial"/>
            </a:endParaRPr>
          </a:p>
          <a:p>
            <a:pPr algn="just">
              <a:lnSpc>
                <a:spcPct val="150000"/>
              </a:lnSpc>
              <a:spcBef>
                <a:spcPts val="567"/>
              </a:spcBef>
              <a:spcAft>
                <a:spcPts val="567"/>
              </a:spcAft>
              <a:buNone/>
            </a:pPr>
            <a:r>
              <a:rPr b="0" lang="en-PH" sz="2000" spc="-1" strike="noStrike">
                <a:latin typeface="Lato"/>
              </a:rPr>
              <a:t>something to protect the trees, birds, and other </a:t>
            </a:r>
            <a:endParaRPr b="0" lang="en-PH" sz="2000" spc="-1" strike="noStrike">
              <a:latin typeface="Arial"/>
            </a:endParaRPr>
          </a:p>
          <a:p>
            <a:pPr algn="just">
              <a:lnSpc>
                <a:spcPct val="150000"/>
              </a:lnSpc>
              <a:spcBef>
                <a:spcPts val="567"/>
              </a:spcBef>
              <a:spcAft>
                <a:spcPts val="567"/>
              </a:spcAft>
              <a:buNone/>
            </a:pPr>
            <a:r>
              <a:rPr b="0" lang="en-PH" sz="2000" spc="-1" strike="noStrike">
                <a:latin typeface="Lato"/>
              </a:rPr>
              <a:t>animals. He was our only hope. We planned to</a:t>
            </a:r>
            <a:endParaRPr b="0" lang="en-PH" sz="2000" spc="-1" strike="noStrike">
              <a:latin typeface="Arial"/>
            </a:endParaRPr>
          </a:p>
          <a:p>
            <a:pPr algn="just">
              <a:lnSpc>
                <a:spcPct val="150000"/>
              </a:lnSpc>
              <a:spcBef>
                <a:spcPts val="567"/>
              </a:spcBef>
              <a:spcAft>
                <a:spcPts val="567"/>
              </a:spcAft>
              <a:buNone/>
            </a:pPr>
            <a:r>
              <a:rPr b="0" lang="en-PH" sz="2000" spc="-1" strike="noStrike">
                <a:latin typeface="Lato"/>
              </a:rPr>
              <a:t> </a:t>
            </a:r>
            <a:r>
              <a:rPr b="0" lang="en-PH" sz="2000" spc="-1" strike="noStrike">
                <a:latin typeface="Lato"/>
              </a:rPr>
              <a:t>make him visit the forest.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 descr=""/>
          <p:cNvPicPr/>
          <p:nvPr/>
        </p:nvPicPr>
        <p:blipFill>
          <a:blip r:embed="rId1"/>
          <a:stretch/>
        </p:blipFill>
        <p:spPr>
          <a:xfrm>
            <a:off x="0" y="1872000"/>
            <a:ext cx="6839640" cy="4247640"/>
          </a:xfrm>
          <a:prstGeom prst="rect">
            <a:avLst/>
          </a:prstGeom>
          <a:ln w="0">
            <a:noFill/>
          </a:ln>
        </p:spPr>
      </p:pic>
      <p:sp>
        <p:nvSpPr>
          <p:cNvPr id="155" name=""/>
          <p:cNvSpPr/>
          <p:nvPr/>
        </p:nvSpPr>
        <p:spPr>
          <a:xfrm>
            <a:off x="1188000" y="576000"/>
            <a:ext cx="9719640" cy="5602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My father spotted Mr. Casey in his house near the forest. He invited him to visit the forest. He saw different kinds of lovely birds. He also saw the bad guys cutting </a:t>
            </a:r>
            <a:r>
              <a:rPr b="0" lang="en-PH" sz="2000" spc="-1" strike="noStrike">
                <a:highlight>
                  <a:srgbClr val="ffffff"/>
                </a:highlight>
                <a:latin typeface="Lato"/>
              </a:rPr>
              <a:t>down the trees. </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highlight>
                  <a:srgbClr val="ffffff"/>
                </a:highlight>
                <a:latin typeface="Lato"/>
              </a:rPr>
              <a:t>Mr. Case</a:t>
            </a:r>
            <a:r>
              <a:rPr b="0" lang="en-PH" sz="2000" spc="-1" strike="noStrike">
                <a:latin typeface="Lato"/>
              </a:rPr>
              <a:t>y w</a:t>
            </a:r>
            <a:r>
              <a:rPr b="0" lang="en-PH" sz="2000" spc="-1" strike="noStrike">
                <a:latin typeface="Lato"/>
              </a:rPr>
              <a:t>	</a:t>
            </a:r>
            <a:r>
              <a:rPr b="0" lang="en-PH" sz="2000" spc="-1" strike="noStrike">
                <a:latin typeface="Lato"/>
              </a:rPr>
              <a:t>as very angry. Using </a:t>
            </a:r>
            <a:r>
              <a:rPr b="0" lang="en-PH" sz="2000" spc="-1" strike="noStrike">
                <a:latin typeface="Lato"/>
              </a:rPr>
              <a:t>	</a:t>
            </a:r>
            <a:r>
              <a:rPr b="0" lang="en-PH" sz="2000" spc="-1" strike="noStrike">
                <a:latin typeface="Lato"/>
              </a:rPr>
              <a:t>his cell</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phone, he </a:t>
            </a:r>
            <a:r>
              <a:rPr b="0" lang="en-PH" sz="2000" spc="-1" strike="noStrike">
                <a:highlight>
                  <a:srgbClr val="ffffff"/>
                </a:highlight>
                <a:latin typeface="Lato"/>
              </a:rPr>
              <a:t>called the po</a:t>
            </a:r>
            <a:r>
              <a:rPr b="0" lang="en-PH" sz="2000" spc="-1" strike="noStrike">
                <a:latin typeface="Lato"/>
              </a:rPr>
              <a:t>lice. The bad</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guys were arrested.</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highlight>
                  <a:srgbClr val="ffffff"/>
                </a:highlight>
                <a:latin typeface="Lato"/>
              </a:rPr>
              <a:t>The government d</a:t>
            </a:r>
            <a:r>
              <a:rPr b="0" lang="en-PH" sz="2000" spc="-1" strike="noStrike">
                <a:latin typeface="Lato"/>
              </a:rPr>
              <a:t>id all means to keep</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the birds, </a:t>
            </a:r>
            <a:r>
              <a:rPr b="0" lang="en-PH" sz="2000" spc="-1" strike="noStrike">
                <a:highlight>
                  <a:srgbClr val="ffffff"/>
                </a:highlight>
                <a:latin typeface="Lato"/>
              </a:rPr>
              <a:t>trees, and animals safe.</a:t>
            </a:r>
            <a:endParaRPr b="0" lang="en-PH" sz="2000" spc="-1" strike="noStrike">
              <a:latin typeface="Arial"/>
            </a:endParaRPr>
          </a:p>
          <a:p>
            <a:pPr algn="just">
              <a:lnSpc>
                <a:spcPct val="150000"/>
              </a:lnSpc>
              <a:buNone/>
            </a:pP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	</a:t>
            </a:r>
            <a:r>
              <a:rPr b="0" lang="en-PH" sz="2000" spc="-1" strike="noStrike">
                <a:highlight>
                  <a:srgbClr val="ffffff"/>
                </a:highlight>
                <a:latin typeface="Lato"/>
              </a:rPr>
              <a:t>They n</a:t>
            </a:r>
            <a:r>
              <a:rPr b="0" lang="en-PH" sz="2000" spc="-1" strike="noStrike">
                <a:latin typeface="Lato"/>
              </a:rPr>
              <a:t>ow live </a:t>
            </a:r>
            <a:r>
              <a:rPr b="0" lang="en-PH" sz="2000" spc="-1" strike="noStrike">
                <a:highlight>
                  <a:srgbClr val="ffffff"/>
                </a:highlight>
                <a:latin typeface="Lato"/>
              </a:rPr>
              <a:t>peacefully.</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highlight>
                  <a:srgbClr val="ffffff"/>
                </a:highlight>
                <a:latin typeface="Lato"/>
              </a:rPr>
              <a:t>The number of bir</a:t>
            </a:r>
            <a:r>
              <a:rPr b="0" lang="en-PH" sz="2000" spc="-1" strike="noStrike">
                <a:latin typeface="Lato"/>
              </a:rPr>
              <a:t>d watchers increased.</a:t>
            </a:r>
            <a:endParaRPr b="0" lang="en-PH" sz="2000" spc="-1" strike="noStrike">
              <a:latin typeface="Arial"/>
            </a:endParaRPr>
          </a:p>
          <a:p>
            <a:pPr algn="just">
              <a:lnSpc>
                <a:spcPct val="150000"/>
              </a:lnSpc>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But it is </a:t>
            </a:r>
            <a:r>
              <a:rPr b="0" lang="en-PH" sz="2000" spc="-1" strike="noStrike">
                <a:highlight>
                  <a:srgbClr val="ffffff"/>
                </a:highlight>
                <a:latin typeface="Lato"/>
              </a:rPr>
              <a:t>alright with us b</a:t>
            </a:r>
            <a:r>
              <a:rPr b="0" lang="en-PH" sz="2000" spc="-1" strike="noStrike">
                <a:latin typeface="Lato"/>
              </a:rPr>
              <a:t>ecause they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keep the forest </a:t>
            </a:r>
            <a:r>
              <a:rPr b="0" lang="en-PH" sz="2000" spc="-1" strike="noStrike">
                <a:highlight>
                  <a:srgbClr val="ffffff"/>
                </a:highlight>
                <a:latin typeface="Lato"/>
              </a:rPr>
              <a:t>safe.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1080000" y="432000"/>
            <a:ext cx="9359640" cy="5565600"/>
          </a:xfrm>
          <a:prstGeom prst="rect">
            <a:avLst/>
          </a:prstGeom>
          <a:noFill/>
          <a:ln w="38160">
            <a:solidFill>
              <a:srgbClr val="ff0000"/>
            </a:solidFill>
            <a:prstDash val="lgDash"/>
            <a:round/>
          </a:ln>
        </p:spPr>
        <p:style>
          <a:lnRef idx="0"/>
          <a:fillRef idx="0"/>
          <a:effectRef idx="0"/>
          <a:fontRef idx="minor"/>
        </p:style>
        <p:txBody>
          <a:bodyPr lIns="109080" rIns="109080" tIns="64080" bIns="64080" anchor="t">
            <a:noAutofit/>
          </a:bodyPr>
          <a:p>
            <a:pPr algn="just">
              <a:lnSpc>
                <a:spcPct val="115000"/>
              </a:lnSpc>
              <a:spcBef>
                <a:spcPts val="283"/>
              </a:spcBef>
              <a:spcAft>
                <a:spcPts val="283"/>
              </a:spcAft>
              <a:buNone/>
            </a:pPr>
            <a:r>
              <a:rPr b="1" lang="en-PH" sz="2400" spc="-1" strike="noStrike">
                <a:highlight>
                  <a:srgbClr val="dde8cb"/>
                </a:highlight>
                <a:latin typeface="Lato"/>
              </a:rPr>
              <a:t>Reading Comprehension</a:t>
            </a:r>
            <a:endParaRPr b="0" lang="en-PH" sz="2400" spc="-1" strike="noStrike">
              <a:latin typeface="Arial"/>
            </a:endParaRPr>
          </a:p>
          <a:p>
            <a:pPr algn="just">
              <a:lnSpc>
                <a:spcPct val="115000"/>
              </a:lnSpc>
              <a:spcBef>
                <a:spcPts val="283"/>
              </a:spcBef>
              <a:spcAft>
                <a:spcPts val="283"/>
              </a:spcAft>
              <a:buNone/>
            </a:pPr>
            <a:r>
              <a:rPr b="0" lang="en-PH" sz="2000" spc="-1" strike="noStrike">
                <a:latin typeface="Lato"/>
              </a:rPr>
              <a:t> </a:t>
            </a:r>
            <a:r>
              <a:rPr b="0" lang="en-PH" sz="2000" spc="-1" strike="noStrike">
                <a:latin typeface="Lato"/>
              </a:rPr>
              <a:t>Chat Room</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	</a:t>
            </a:r>
            <a:r>
              <a:rPr b="0" lang="en-PH" sz="2000" spc="-1" strike="noStrike">
                <a:latin typeface="Lato"/>
              </a:rPr>
              <a:t>	</a:t>
            </a:r>
            <a:r>
              <a:rPr b="0" lang="en-PH" sz="2000" spc="-1" strike="noStrike">
                <a:latin typeface="Lato"/>
              </a:rPr>
              <a:t>Your teacher will divide the class into small groups. Then, listen as your teacher reads the questions below that your group will answer.</a:t>
            </a:r>
            <a:endParaRPr b="0" lang="en-PH" sz="2000" spc="-1" strike="noStrike">
              <a:latin typeface="Arial"/>
            </a:endParaRPr>
          </a:p>
          <a:p>
            <a:pPr algn="just">
              <a:lnSpc>
                <a:spcPct val="115000"/>
              </a:lnSpc>
              <a:spcBef>
                <a:spcPts val="283"/>
              </a:spcBef>
              <a:spcAft>
                <a:spcPts val="283"/>
              </a:spcAft>
              <a:buNone/>
            </a:pPr>
            <a:r>
              <a:rPr b="1" lang="en-PH" sz="2000" spc="-1" strike="noStrike">
                <a:latin typeface="Lato"/>
              </a:rPr>
              <a:t>Recall</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1. Where did the story happen?</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2. Who are the characters in the story?</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3. What are the important events in the story?</a:t>
            </a:r>
            <a:endParaRPr b="0" lang="en-PH" sz="2000" spc="-1" strike="noStrike">
              <a:latin typeface="Arial"/>
            </a:endParaRPr>
          </a:p>
          <a:p>
            <a:pPr algn="just">
              <a:lnSpc>
                <a:spcPct val="115000"/>
              </a:lnSpc>
              <a:spcBef>
                <a:spcPts val="283"/>
              </a:spcBef>
              <a:spcAft>
                <a:spcPts val="283"/>
              </a:spcAft>
              <a:buNone/>
            </a:pPr>
            <a:r>
              <a:rPr b="1" lang="en-PH" sz="2000" spc="-1" strike="noStrike">
                <a:latin typeface="Lato"/>
              </a:rPr>
              <a:t>Think Well</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1. What is the story about?</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2. Why are the birds and trees unsafe when the bad guys come?</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3. How did Mr. Casey save the birds and the trees from the hunters and loggers?</a:t>
            </a:r>
            <a:endParaRPr b="0" lang="en-PH" sz="2000" spc="-1" strike="noStrike">
              <a:latin typeface="Arial"/>
            </a:endParaRPr>
          </a:p>
          <a:p>
            <a:pPr algn="just">
              <a:lnSpc>
                <a:spcPct val="115000"/>
              </a:lnSpc>
              <a:spcBef>
                <a:spcPts val="283"/>
              </a:spcBef>
              <a:spcAft>
                <a:spcPts val="283"/>
              </a:spcAft>
              <a:buNone/>
            </a:pPr>
            <a:r>
              <a:rPr b="0" lang="en-PH" sz="2000" spc="-1" strike="noStrike">
                <a:latin typeface="Lato"/>
              </a:rPr>
              <a:t>4. Do you think the bird watchers will protect the birds? Explain your answer.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2858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2023-08-12T09:57:24Z</dcterms:modified>
  <cp:revision>181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