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5.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48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Action - Reaction</a:t>
            </a:r>
            <a:endParaRPr b="0" lang="en-PH" sz="3600" spc="-1" strike="noStrike">
              <a:latin typeface="Arial"/>
            </a:endParaRPr>
          </a:p>
        </p:txBody>
      </p:sp>
      <p:sp>
        <p:nvSpPr>
          <p:cNvPr id="125" name="TextBox 1"/>
          <p:cNvSpPr/>
          <p:nvPr/>
        </p:nvSpPr>
        <p:spPr>
          <a:xfrm>
            <a:off x="4140000" y="2880000"/>
            <a:ext cx="748836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600" spc="-1" strike="noStrike">
                <a:solidFill>
                  <a:srgbClr val="ffffff"/>
                </a:solidFill>
                <a:latin typeface="Lato"/>
                <a:ea typeface="DejaVu Sans"/>
              </a:rPr>
              <a:t>Action - Reaction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Box 4"/>
          <p:cNvSpPr/>
          <p:nvPr/>
        </p:nvSpPr>
        <p:spPr>
          <a:xfrm>
            <a:off x="0" y="0"/>
            <a:ext cx="107989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Action - Reaction</a:t>
            </a:r>
            <a:endParaRPr b="0" lang="en-PH" sz="3400" spc="-1" strike="noStrike">
              <a:latin typeface="Arial"/>
            </a:endParaRPr>
          </a:p>
        </p:txBody>
      </p:sp>
      <p:sp>
        <p:nvSpPr>
          <p:cNvPr id="127" name=""/>
          <p:cNvSpPr/>
          <p:nvPr/>
        </p:nvSpPr>
        <p:spPr>
          <a:xfrm>
            <a:off x="790920" y="1152720"/>
            <a:ext cx="4248000" cy="116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Law of Action-Reaction</a:t>
            </a:r>
            <a:endParaRPr b="0" lang="en-PH" sz="2000" spc="-1" strike="noStrike">
              <a:latin typeface="Arial"/>
            </a:endParaRPr>
          </a:p>
        </p:txBody>
      </p:sp>
      <p:sp>
        <p:nvSpPr>
          <p:cNvPr id="128" name=""/>
          <p:cNvSpPr/>
          <p:nvPr/>
        </p:nvSpPr>
        <p:spPr>
          <a:xfrm>
            <a:off x="1456920" y="1730880"/>
            <a:ext cx="9162000" cy="428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Wingdings" charset="2"/>
              <a:buChar char=""/>
            </a:pPr>
            <a:r>
              <a:rPr b="0" lang="en-PH" sz="1800" spc="-1" strike="noStrike">
                <a:solidFill>
                  <a:srgbClr val="000000"/>
                </a:solidFill>
                <a:latin typeface="Lato"/>
                <a:ea typeface="DejaVu Sans"/>
              </a:rPr>
              <a:t>Newton’s third law of motion</a:t>
            </a:r>
            <a:endParaRPr b="0" lang="en-PH" sz="1800" spc="-1" strike="noStrike">
              <a:latin typeface="Arial"/>
            </a:endParaRPr>
          </a:p>
        </p:txBody>
      </p:sp>
      <p:sp>
        <p:nvSpPr>
          <p:cNvPr id="129" name=""/>
          <p:cNvSpPr/>
          <p:nvPr/>
        </p:nvSpPr>
        <p:spPr>
          <a:xfrm>
            <a:off x="1497600" y="2322000"/>
            <a:ext cx="10021320" cy="10753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Wingdings" charset="2"/>
              <a:buChar char=""/>
            </a:pPr>
            <a:r>
              <a:rPr b="0" lang="en-PH" sz="1800" spc="-1" strike="noStrike">
                <a:solidFill>
                  <a:srgbClr val="000000"/>
                </a:solidFill>
                <a:latin typeface="Lato"/>
                <a:ea typeface="DejaVu Sans"/>
              </a:rPr>
              <a:t>Whenever one object exerts a force on a second object, the second object exerts an equal and opposite force on the first object</a:t>
            </a:r>
            <a:endParaRPr b="0" lang="en-PH" sz="1800" spc="-1" strike="noStrike">
              <a:latin typeface="Arial"/>
            </a:endParaRPr>
          </a:p>
          <a:p>
            <a:pPr marL="216000" indent="-216000">
              <a:lnSpc>
                <a:spcPct val="100000"/>
              </a:lnSpc>
              <a:buClr>
                <a:srgbClr val="000000"/>
              </a:buClr>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for every action, there is an equal and opposite reaction.</a:t>
            </a:r>
            <a:endParaRPr b="0" lang="en-PH" sz="1800" spc="-1" strike="noStrike">
              <a:latin typeface="Arial"/>
            </a:endParaRPr>
          </a:p>
        </p:txBody>
      </p:sp>
      <p:sp>
        <p:nvSpPr>
          <p:cNvPr id="130" name=""/>
          <p:cNvSpPr/>
          <p:nvPr/>
        </p:nvSpPr>
        <p:spPr>
          <a:xfrm>
            <a:off x="720360" y="3616920"/>
            <a:ext cx="6298920" cy="2233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i="1" lang="en-PH" sz="1800" spc="-1" strike="noStrike">
                <a:solidFill>
                  <a:srgbClr val="000000"/>
                </a:solidFill>
                <a:latin typeface="Lato"/>
                <a:ea typeface="DejaVu Sans"/>
              </a:rPr>
              <a:t>Forces always come in pairs</a:t>
            </a:r>
            <a:r>
              <a:rPr b="0" lang="en-PH" sz="1800" spc="-1" strike="noStrike">
                <a:solidFill>
                  <a:srgbClr val="000000"/>
                </a:solidFill>
                <a:latin typeface="Lato"/>
                <a:ea typeface="DejaVu Sans"/>
              </a:rPr>
              <a:t>: one is the action, and the other is the reaction. Action reaction pair of forces are equal in magnitude but opposite in direction. One cannot exist without the other. This pair of forces make up the interaction. Hence, the third law of motion is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also called the law of interaction.</a:t>
            </a:r>
            <a:endParaRPr b="0" lang="en-PH" sz="1800" spc="-1" strike="noStrike">
              <a:latin typeface="Arial"/>
            </a:endParaRPr>
          </a:p>
        </p:txBody>
      </p:sp>
      <p:pic>
        <p:nvPicPr>
          <p:cNvPr id="131" name="" descr=""/>
          <p:cNvPicPr/>
          <p:nvPr/>
        </p:nvPicPr>
        <p:blipFill>
          <a:blip r:embed="rId1"/>
          <a:stretch/>
        </p:blipFill>
        <p:spPr>
          <a:xfrm>
            <a:off x="7424640" y="3240360"/>
            <a:ext cx="4274640" cy="2698920"/>
          </a:xfrm>
          <a:prstGeom prst="rect">
            <a:avLst/>
          </a:prstGeom>
          <a:ln w="0">
            <a:noFill/>
          </a:ln>
        </p:spPr>
      </p:pic>
      <p:sp>
        <p:nvSpPr>
          <p:cNvPr id="132" name=""/>
          <p:cNvSpPr/>
          <p:nvPr/>
        </p:nvSpPr>
        <p:spPr>
          <a:xfrm>
            <a:off x="7740000" y="5940000"/>
            <a:ext cx="3418920" cy="35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200" spc="-1" strike="noStrike">
                <a:solidFill>
                  <a:srgbClr val="404040"/>
                </a:solidFill>
                <a:latin typeface="Lato"/>
                <a:ea typeface="DejaVu Sans"/>
              </a:rPr>
              <a:t>Action-Reaction Forces in a Balloon</a:t>
            </a:r>
            <a:endParaRPr b="0" lang="en-PH" sz="1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Box 3"/>
          <p:cNvSpPr/>
          <p:nvPr/>
        </p:nvSpPr>
        <p:spPr>
          <a:xfrm>
            <a:off x="0" y="0"/>
            <a:ext cx="107989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Action - Reaction</a:t>
            </a:r>
            <a:endParaRPr b="0" lang="en-PH" sz="3400" spc="-1" strike="noStrike">
              <a:latin typeface="Arial"/>
            </a:endParaRPr>
          </a:p>
        </p:txBody>
      </p:sp>
      <p:sp>
        <p:nvSpPr>
          <p:cNvPr id="134" name=""/>
          <p:cNvSpPr/>
          <p:nvPr/>
        </p:nvSpPr>
        <p:spPr>
          <a:xfrm>
            <a:off x="777960" y="1983960"/>
            <a:ext cx="10021320" cy="1075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Properties of action and reaction pair of forces</a:t>
            </a:r>
            <a:endParaRPr b="0" lang="en-PH" sz="1800" spc="-1" strike="noStrike">
              <a:latin typeface="Arial"/>
            </a:endParaRPr>
          </a:p>
          <a:p>
            <a:pPr>
              <a:lnSpc>
                <a:spcPct val="100000"/>
              </a:lnSpc>
              <a:buNone/>
            </a:pP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1. action and reaction forces always come in pairs.</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2. action and reaction forces are equal in magnitude but opposite in direction</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3. action and reaction forces act on two different bodies</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4. action and reaction forces have the same line of action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Box 2"/>
          <p:cNvSpPr/>
          <p:nvPr/>
        </p:nvSpPr>
        <p:spPr>
          <a:xfrm>
            <a:off x="0" y="0"/>
            <a:ext cx="10798920" cy="82980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400" spc="-1" strike="noStrike">
                <a:solidFill>
                  <a:srgbClr val="000000"/>
                </a:solidFill>
                <a:latin typeface="Lato"/>
                <a:ea typeface="DejaVu Sans"/>
              </a:rPr>
              <a:t>Action - Reaction</a:t>
            </a:r>
            <a:endParaRPr b="0" lang="en-PH" sz="3400" spc="-1" strike="noStrike">
              <a:latin typeface="Arial"/>
            </a:endParaRPr>
          </a:p>
        </p:txBody>
      </p:sp>
      <p:pic>
        <p:nvPicPr>
          <p:cNvPr id="136" name="" descr=""/>
          <p:cNvPicPr/>
          <p:nvPr/>
        </p:nvPicPr>
        <p:blipFill>
          <a:blip r:embed="rId1"/>
          <a:stretch/>
        </p:blipFill>
        <p:spPr>
          <a:xfrm>
            <a:off x="4320000" y="1620000"/>
            <a:ext cx="3958920" cy="2338920"/>
          </a:xfrm>
          <a:prstGeom prst="rect">
            <a:avLst/>
          </a:prstGeom>
          <a:ln w="0">
            <a:noFill/>
          </a:ln>
        </p:spPr>
      </p:pic>
      <p:sp>
        <p:nvSpPr>
          <p:cNvPr id="137" name=""/>
          <p:cNvSpPr/>
          <p:nvPr/>
        </p:nvSpPr>
        <p:spPr>
          <a:xfrm>
            <a:off x="791280" y="1152720"/>
            <a:ext cx="1727640" cy="466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 </a:t>
            </a:r>
            <a:endParaRPr b="0" lang="en-PH" sz="2000" spc="-1" strike="noStrike">
              <a:latin typeface="Arial"/>
            </a:endParaRPr>
          </a:p>
        </p:txBody>
      </p:sp>
      <p:sp>
        <p:nvSpPr>
          <p:cNvPr id="138" name=""/>
          <p:cNvSpPr/>
          <p:nvPr/>
        </p:nvSpPr>
        <p:spPr>
          <a:xfrm>
            <a:off x="804240" y="4140000"/>
            <a:ext cx="10714680" cy="162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forces acting on the horse and the cart are classified as action and reaction forces. First, an action occurs—the horse pulls the cart. Then, the reaction happens—the cart pushes back on the horse. Also, as the horse moves forward, the horse pushes against the ground and exerts a larger force to overcome friction. The ground exerts an equal amount of force in return. This horse-cart system depicts Newton’s third law of motion.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642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2023-07-10T16:12:14Z</dcterms:modified>
  <cp:revision>110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