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4F83D18-26B8-455D-8E50-DA0D1621B06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C472E48-EC79-4508-BDCD-A9D459F1FF8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4E2B8C1-D6E2-416A-A835-6983F283927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99C055E-453D-47C1-8401-284CBD924FD2}"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B15A8E5-D5BB-4DCC-B009-78709D9958BF}"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18EE76A-5E0F-45F2-9612-E8FBE67625F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FC4CA5F-3E71-44FA-B6F0-D06AD361816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328E8F5-420C-4A25-AD5B-96BABB80193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2B69B61-34F7-4F86-9C4E-A170A4EC3AD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606CE63-6622-4F2D-B43E-E935816E803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1388FEE-9D8A-4ECE-84A5-599306B611B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2CD91E5-ECA5-4969-AA63-A5D92559859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F0AAF64-8F6B-447D-91C8-9BD306B8B25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1ED34C-45B2-4085-A949-1F242C1654D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859FF50-5DC9-4A82-B31B-1A3307E93E2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E5FE5F8-2AF0-413C-9A0E-5054888CAEC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330D001-3B2A-417F-9DDF-2605DD2E5BA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18BD9DC-FEE5-4A5C-80D0-D307B49CDA1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D74FCB3-E4B8-4A4C-85E0-D4A7C4C4C0B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6E6B87F-2116-4EBE-B79A-661597610D1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6283CAD-7D5D-4F6D-B23D-6A7DA86B73A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F5D1AA9-77A2-4B32-88C9-D16C99D6D9A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9E252DE-D2FB-4484-BF18-47CD1118A9E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31D418EE-4126-450A-8188-64AA8D67B43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30823CC-B4D6-4077-A123-38829A27566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13BC5BA-49C1-472B-946B-91D9119B7A3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CDBBAFC-CBC2-47CC-BE00-4442009980D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F8DA102-9A94-4851-896E-3FDA16B842A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E18BCD1-1608-4AD3-A7D4-4D1C117C11B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C96CE555-FC30-4D5C-B2FC-DD8444E5DD8A}"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B04D612-7AA0-4EAD-9F56-9D214EA7522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26D94A4-3847-4110-8749-F33FFA5F4CE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CBFCE08-E4B9-487A-8B22-A631C5B162A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283B88E-14C3-457A-9B4A-FDD015CEA71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A078452-BF7A-47B5-86B6-519C2272F03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DF68575-48B1-4B20-9D73-12495873C884}"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0040" cy="3502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8440" cy="3502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32B0EAE-CED8-4B6D-8BE7-F4ED8C58F3F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8440" cy="3502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7360" cy="620280"/>
          </a:xfrm>
          <a:prstGeom prst="rect">
            <a:avLst/>
          </a:prstGeom>
          <a:ln w="0">
            <a:noFill/>
          </a:ln>
        </p:spPr>
      </p:pic>
      <p:sp>
        <p:nvSpPr>
          <p:cNvPr id="46" name="Rectangle 7"/>
          <p:cNvSpPr/>
          <p:nvPr/>
        </p:nvSpPr>
        <p:spPr>
          <a:xfrm>
            <a:off x="10868760" y="0"/>
            <a:ext cx="955800" cy="955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880" cy="1019880"/>
          </a:xfrm>
          <a:prstGeom prst="rect">
            <a:avLst/>
          </a:prstGeom>
          <a:ln w="0">
            <a:noFill/>
          </a:ln>
        </p:spPr>
      </p:pic>
      <p:sp>
        <p:nvSpPr>
          <p:cNvPr id="48"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0040" cy="3502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8440" cy="3502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5A350ED-DCB5-4BE3-8169-BB76558408F8}"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8440" cy="3502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1680" cy="3369960"/>
          </a:xfrm>
          <a:prstGeom prst="rect">
            <a:avLst/>
          </a:prstGeom>
          <a:ln w="12700">
            <a:noFill/>
          </a:ln>
        </p:spPr>
      </p:pic>
      <p:sp>
        <p:nvSpPr>
          <p:cNvPr id="92" name="PlaceHolder 1"/>
          <p:cNvSpPr>
            <a:spLocks noGrp="1"/>
          </p:cNvSpPr>
          <p:nvPr>
            <p:ph type="ftr" idx="7"/>
          </p:nvPr>
        </p:nvSpPr>
        <p:spPr>
          <a:xfrm>
            <a:off x="4038480" y="6356520"/>
            <a:ext cx="4100040" cy="3502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8440" cy="3502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4FA73A2-19C8-47B7-9106-67029146C87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8440" cy="3502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5600" cy="2123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Wastong Pagtugon sa mga Kalamidad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7"/>
          <p:cNvSpPr/>
          <p:nvPr/>
        </p:nvSpPr>
        <p:spPr>
          <a:xfrm>
            <a:off x="-113040" y="532080"/>
            <a:ext cx="929232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18"/>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Wastong Pagtugon sa mga Kalamidad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TextBox 135"/>
          <p:cNvSpPr/>
          <p:nvPr/>
        </p:nvSpPr>
        <p:spPr>
          <a:xfrm>
            <a:off x="360000" y="1440360"/>
            <a:ext cx="11159640" cy="4377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US" sz="1800" spc="-1" strike="noStrike">
                <a:solidFill>
                  <a:srgbClr val="000000"/>
                </a:solidFill>
                <a:latin typeface="Lato"/>
                <a:ea typeface="Arial;Arial"/>
              </a:rPr>
              <a:t>Ang </a:t>
            </a:r>
            <a:r>
              <a:rPr b="1" lang="en-US" sz="1800" spc="-1" strike="noStrike">
                <a:solidFill>
                  <a:srgbClr val="000000"/>
                </a:solidFill>
                <a:latin typeface="Lato"/>
                <a:ea typeface="Arial;Arial"/>
              </a:rPr>
              <a:t>National Disaster and Risk Reduction Management Council </a:t>
            </a:r>
            <a:r>
              <a:rPr b="0" lang="en-US" sz="1800" spc="-1" strike="noStrike">
                <a:solidFill>
                  <a:srgbClr val="000000"/>
                </a:solidFill>
                <a:latin typeface="Lato"/>
                <a:ea typeface="Arial;Arial"/>
              </a:rPr>
              <a:t>(</a:t>
            </a:r>
            <a:r>
              <a:rPr b="1" lang="en-US" sz="1800" spc="-1" strike="noStrike">
                <a:solidFill>
                  <a:srgbClr val="000000"/>
                </a:solidFill>
                <a:latin typeface="Lato"/>
                <a:ea typeface="Arial;Arial"/>
              </a:rPr>
              <a:t>NDRRMC</a:t>
            </a:r>
            <a:r>
              <a:rPr b="0" lang="en-US" sz="1800" spc="-1" strike="noStrike">
                <a:solidFill>
                  <a:srgbClr val="000000"/>
                </a:solidFill>
                <a:latin typeface="Lato"/>
                <a:ea typeface="Arial;Arial"/>
              </a:rPr>
              <a:t>) ay naglalayong maprotektahan at siguraduhin na ligtas ang mga mamamayan mula sa mga sakuna at kalamidad. Bumuo ang konsehong ito ng apat na pangmatagalang layunin na isasakatuparan mula 2011 hanggang 2028:</a:t>
            </a:r>
            <a:endParaRPr b="0" lang="en-PH" sz="1800" spc="-1" strike="noStrike">
              <a:solidFill>
                <a:srgbClr val="000000"/>
              </a:solidFill>
              <a:latin typeface="Arial"/>
            </a:endParaRPr>
          </a:p>
        </p:txBody>
      </p:sp>
      <p:sp>
        <p:nvSpPr>
          <p:cNvPr id="137" name=""/>
          <p:cNvSpPr/>
          <p:nvPr/>
        </p:nvSpPr>
        <p:spPr>
          <a:xfrm>
            <a:off x="720000" y="2520000"/>
            <a:ext cx="3958920" cy="1439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nSpc>
                <a:spcPct val="100000"/>
              </a:lnSpc>
            </a:pPr>
            <a:r>
              <a:rPr b="1" i="1" lang="en-PH" sz="1700" spc="-1" strike="noStrike">
                <a:solidFill>
                  <a:srgbClr val="000000"/>
                </a:solidFill>
                <a:latin typeface="Lato"/>
                <a:ea typeface="Arial;Arial"/>
              </a:rPr>
              <a:t>Disaster Preparedness</a:t>
            </a:r>
            <a:endParaRPr b="0" lang="en-PH" sz="1700" spc="-1" strike="noStrike">
              <a:solidFill>
                <a:srgbClr val="000000"/>
              </a:solidFill>
              <a:latin typeface="Arial"/>
            </a:endParaRPr>
          </a:p>
          <a:p>
            <a:pPr>
              <a:lnSpc>
                <a:spcPct val="100000"/>
              </a:lnSpc>
            </a:pPr>
            <a:r>
              <a:rPr b="0" i="1" lang="en-PH" sz="1700" spc="-1" strike="noStrike">
                <a:solidFill>
                  <a:srgbClr val="000000"/>
                </a:solidFill>
                <a:latin typeface="Lato"/>
                <a:ea typeface="Arial;Arial"/>
              </a:rPr>
              <a:t>Established and strengthen capabilities of communities to anticipate, cope, and recover from the negative impacts of emergency occurrences and disasters</a:t>
            </a:r>
            <a:endParaRPr b="0" lang="en-PH" sz="1700" spc="-1" strike="noStrike">
              <a:solidFill>
                <a:srgbClr val="000000"/>
              </a:solidFill>
              <a:latin typeface="Arial"/>
            </a:endParaRPr>
          </a:p>
          <a:p>
            <a:pPr>
              <a:lnSpc>
                <a:spcPct val="100000"/>
              </a:lnSpc>
            </a:pPr>
            <a:endParaRPr b="0" lang="en-PH" sz="1700" spc="-1" strike="noStrike">
              <a:solidFill>
                <a:srgbClr val="000000"/>
              </a:solidFill>
              <a:latin typeface="Arial"/>
            </a:endParaRPr>
          </a:p>
        </p:txBody>
      </p:sp>
      <p:sp>
        <p:nvSpPr>
          <p:cNvPr id="138" name=""/>
          <p:cNvSpPr/>
          <p:nvPr/>
        </p:nvSpPr>
        <p:spPr>
          <a:xfrm>
            <a:off x="720000" y="4356000"/>
            <a:ext cx="3958920" cy="14389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nSpc>
                <a:spcPct val="100000"/>
              </a:lnSpc>
            </a:pPr>
            <a:r>
              <a:rPr b="1" i="1" lang="en-PH" sz="1700" spc="-1" strike="noStrike">
                <a:solidFill>
                  <a:srgbClr val="000000"/>
                </a:solidFill>
                <a:latin typeface="Lato"/>
                <a:ea typeface="Arial;Arial"/>
              </a:rPr>
              <a:t>Disaster Prevention and Mitigation</a:t>
            </a:r>
            <a:endParaRPr b="0" lang="en-PH" sz="1700" spc="-1" strike="noStrike">
              <a:solidFill>
                <a:srgbClr val="000000"/>
              </a:solidFill>
              <a:latin typeface="Arial"/>
            </a:endParaRPr>
          </a:p>
          <a:p>
            <a:pPr>
              <a:lnSpc>
                <a:spcPct val="100000"/>
              </a:lnSpc>
            </a:pPr>
            <a:r>
              <a:rPr b="0" i="1" lang="en-PH" sz="1700" spc="-1" strike="noStrike">
                <a:solidFill>
                  <a:srgbClr val="000000"/>
                </a:solidFill>
                <a:latin typeface="Lato"/>
                <a:ea typeface="Arial;Arial"/>
              </a:rPr>
              <a:t>Avoid hazards and mitigate their potential impacts by reducing vulnerabilities and exposure, and enhancing capacities of communities</a:t>
            </a:r>
            <a:endParaRPr b="0" lang="en-PH" sz="1700" spc="-1" strike="noStrike">
              <a:solidFill>
                <a:srgbClr val="000000"/>
              </a:solidFill>
              <a:latin typeface="Arial"/>
            </a:endParaRPr>
          </a:p>
          <a:p>
            <a:pPr>
              <a:lnSpc>
                <a:spcPct val="100000"/>
              </a:lnSpc>
            </a:pPr>
            <a:endParaRPr b="0" lang="en-PH" sz="1700" spc="-1" strike="noStrike">
              <a:solidFill>
                <a:srgbClr val="000000"/>
              </a:solidFill>
              <a:latin typeface="Arial"/>
            </a:endParaRPr>
          </a:p>
        </p:txBody>
      </p:sp>
      <p:sp>
        <p:nvSpPr>
          <p:cNvPr id="139" name=""/>
          <p:cNvSpPr/>
          <p:nvPr/>
        </p:nvSpPr>
        <p:spPr>
          <a:xfrm flipH="1" flipV="1">
            <a:off x="4680000" y="3132000"/>
            <a:ext cx="360000" cy="180000"/>
          </a:xfrm>
          <a:prstGeom prst="line">
            <a:avLst/>
          </a:prstGeom>
          <a:ln w="0">
            <a:solidFill>
              <a:srgbClr val="000000"/>
            </a:solidFill>
            <a:headEnd len="med" type="triangle" w="med"/>
          </a:ln>
        </p:spPr>
        <p:style>
          <a:lnRef idx="0"/>
          <a:fillRef idx="0"/>
          <a:effectRef idx="0"/>
          <a:fontRef idx="minor"/>
        </p:style>
        <p:txBody>
          <a:bodyPr lIns="90000" rIns="90000" tIns="45000" bIns="45000" anchor="ctr" anchorCtr="1">
            <a:noAutofit/>
          </a:bodyPr>
          <a:p>
            <a:endParaRPr b="0" lang="en-PH" sz="1800" spc="-1" strike="noStrike">
              <a:solidFill>
                <a:srgbClr val="000000"/>
              </a:solidFill>
              <a:latin typeface="Arial"/>
              <a:ea typeface="DejaVu Sans"/>
            </a:endParaRPr>
          </a:p>
        </p:txBody>
      </p:sp>
      <p:sp>
        <p:nvSpPr>
          <p:cNvPr id="140" name=""/>
          <p:cNvSpPr/>
          <p:nvPr/>
        </p:nvSpPr>
        <p:spPr>
          <a:xfrm flipH="1">
            <a:off x="4680000" y="5112360"/>
            <a:ext cx="360000" cy="360000"/>
          </a:xfrm>
          <a:prstGeom prst="line">
            <a:avLst/>
          </a:prstGeom>
          <a:ln w="0">
            <a:solidFill>
              <a:srgbClr val="000000"/>
            </a:solidFill>
            <a:headEnd len="med" type="triangle" w="med"/>
          </a:ln>
        </p:spPr>
        <p:style>
          <a:lnRef idx="0"/>
          <a:fillRef idx="0"/>
          <a:effectRef idx="0"/>
          <a:fontRef idx="minor"/>
        </p:style>
        <p:txBody>
          <a:bodyPr lIns="90000" rIns="90000" tIns="45000" bIns="45000" anchor="ctr" anchorCtr="1">
            <a:noAutofit/>
          </a:bodyPr>
          <a:p>
            <a:endParaRPr b="0" lang="en-PH" sz="1800" spc="-1" strike="noStrike">
              <a:solidFill>
                <a:srgbClr val="000000"/>
              </a:solidFill>
              <a:latin typeface="Arial"/>
              <a:ea typeface="DejaVu Sans"/>
            </a:endParaRPr>
          </a:p>
        </p:txBody>
      </p:sp>
      <p:sp>
        <p:nvSpPr>
          <p:cNvPr id="141" name=""/>
          <p:cNvSpPr/>
          <p:nvPr/>
        </p:nvSpPr>
        <p:spPr>
          <a:xfrm>
            <a:off x="4860360" y="3240000"/>
            <a:ext cx="2518920" cy="2158920"/>
          </a:xfrm>
          <a:prstGeom prst="ellipse">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i="1" lang="en-PH" sz="1800" spc="-1" strike="noStrike">
                <a:solidFill>
                  <a:srgbClr val="000000"/>
                </a:solidFill>
                <a:latin typeface="Lato"/>
                <a:ea typeface="Arial;Arial"/>
              </a:rPr>
              <a:t>Safer, adaptive, and disaster resilient Filipino communities toward sustainable development</a:t>
            </a:r>
            <a:endParaRPr b="0" lang="en-PH" sz="1800" spc="-1" strike="noStrike">
              <a:solidFill>
                <a:srgbClr val="000000"/>
              </a:solidFill>
              <a:latin typeface="Arial"/>
            </a:endParaRPr>
          </a:p>
        </p:txBody>
      </p:sp>
      <p:sp>
        <p:nvSpPr>
          <p:cNvPr id="142" name=""/>
          <p:cNvSpPr/>
          <p:nvPr/>
        </p:nvSpPr>
        <p:spPr>
          <a:xfrm>
            <a:off x="7632000" y="2484000"/>
            <a:ext cx="4067280" cy="16189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nSpc>
                <a:spcPct val="100000"/>
              </a:lnSpc>
            </a:pPr>
            <a:r>
              <a:rPr b="1" i="1" lang="en-PH" sz="1700" spc="-1" strike="noStrike">
                <a:solidFill>
                  <a:srgbClr val="000000"/>
                </a:solidFill>
                <a:latin typeface="Lato"/>
                <a:ea typeface="Arial;Arial"/>
              </a:rPr>
              <a:t>Disaster Response</a:t>
            </a:r>
            <a:endParaRPr b="0" lang="en-PH" sz="1700" spc="-1" strike="noStrike">
              <a:solidFill>
                <a:srgbClr val="000000"/>
              </a:solidFill>
              <a:latin typeface="Arial"/>
            </a:endParaRPr>
          </a:p>
          <a:p>
            <a:pPr>
              <a:lnSpc>
                <a:spcPct val="100000"/>
              </a:lnSpc>
            </a:pPr>
            <a:r>
              <a:rPr b="0" i="1" lang="en-PH" sz="1700" spc="-1" strike="noStrike">
                <a:solidFill>
                  <a:srgbClr val="000000"/>
                </a:solidFill>
                <a:latin typeface="Lato"/>
                <a:ea typeface="Arial;Arial"/>
              </a:rPr>
              <a:t>Provide life preservation and meet the basic subsistent needs of affected population based on acceptable standards during or immediately after a disaster</a:t>
            </a:r>
            <a:endParaRPr b="0" lang="en-PH" sz="1700" spc="-1" strike="noStrike">
              <a:solidFill>
                <a:srgbClr val="000000"/>
              </a:solidFill>
              <a:latin typeface="Arial"/>
            </a:endParaRPr>
          </a:p>
          <a:p>
            <a:pPr>
              <a:lnSpc>
                <a:spcPct val="100000"/>
              </a:lnSpc>
            </a:pPr>
            <a:endParaRPr b="0" lang="en-PH" sz="1700" spc="-1" strike="noStrike">
              <a:solidFill>
                <a:srgbClr val="000000"/>
              </a:solidFill>
              <a:latin typeface="Arial"/>
            </a:endParaRPr>
          </a:p>
        </p:txBody>
      </p:sp>
      <p:sp>
        <p:nvSpPr>
          <p:cNvPr id="143" name=""/>
          <p:cNvSpPr/>
          <p:nvPr/>
        </p:nvSpPr>
        <p:spPr>
          <a:xfrm>
            <a:off x="7632000" y="4284000"/>
            <a:ext cx="4246920" cy="16189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nSpc>
                <a:spcPct val="100000"/>
              </a:lnSpc>
            </a:pPr>
            <a:r>
              <a:rPr b="1" i="1" lang="en-PH" sz="1700" spc="-1" strike="noStrike">
                <a:solidFill>
                  <a:srgbClr val="000000"/>
                </a:solidFill>
                <a:latin typeface="Lato"/>
                <a:ea typeface="Arial;Arial"/>
              </a:rPr>
              <a:t>Disaster Rehabilitation and Recovery</a:t>
            </a:r>
            <a:endParaRPr b="0" lang="en-PH" sz="1700" spc="-1" strike="noStrike">
              <a:solidFill>
                <a:srgbClr val="000000"/>
              </a:solidFill>
              <a:latin typeface="Arial"/>
            </a:endParaRPr>
          </a:p>
          <a:p>
            <a:pPr algn="just">
              <a:lnSpc>
                <a:spcPct val="100000"/>
              </a:lnSpc>
            </a:pPr>
            <a:r>
              <a:rPr b="0" i="1" lang="en-PH" sz="1700" spc="-1" strike="noStrike">
                <a:solidFill>
                  <a:srgbClr val="000000"/>
                </a:solidFill>
                <a:latin typeface="Lato"/>
                <a:ea typeface="Arial;Arial"/>
              </a:rPr>
              <a:t>Restore and improve facilities, livelihood</a:t>
            </a:r>
            <a:endParaRPr b="0" lang="en-PH" sz="1700" spc="-1" strike="noStrike">
              <a:solidFill>
                <a:srgbClr val="000000"/>
              </a:solidFill>
              <a:latin typeface="Arial"/>
            </a:endParaRPr>
          </a:p>
          <a:p>
            <a:pPr algn="just">
              <a:lnSpc>
                <a:spcPct val="100000"/>
              </a:lnSpc>
            </a:pPr>
            <a:r>
              <a:rPr b="0" i="1" lang="en-PH" sz="1700" spc="-1" strike="noStrike">
                <a:solidFill>
                  <a:srgbClr val="000000"/>
                </a:solidFill>
                <a:latin typeface="Lato"/>
                <a:ea typeface="Arial;Arial"/>
              </a:rPr>
              <a:t>and living conditions, and organizational</a:t>
            </a:r>
            <a:endParaRPr b="0" lang="en-PH" sz="1700" spc="-1" strike="noStrike">
              <a:solidFill>
                <a:srgbClr val="000000"/>
              </a:solidFill>
              <a:latin typeface="Arial"/>
            </a:endParaRPr>
          </a:p>
          <a:p>
            <a:pPr algn="just">
              <a:lnSpc>
                <a:spcPct val="100000"/>
              </a:lnSpc>
            </a:pPr>
            <a:r>
              <a:rPr b="0" i="1" lang="en-PH" sz="1700" spc="-1" strike="noStrike">
                <a:solidFill>
                  <a:srgbClr val="000000"/>
                </a:solidFill>
                <a:latin typeface="Lato"/>
                <a:ea typeface="Arial;Arial"/>
              </a:rPr>
              <a:t>capacities of affected communities and</a:t>
            </a:r>
            <a:endParaRPr b="0" lang="en-PH" sz="1700" spc="-1" strike="noStrike">
              <a:solidFill>
                <a:srgbClr val="000000"/>
              </a:solidFill>
              <a:latin typeface="Arial"/>
            </a:endParaRPr>
          </a:p>
          <a:p>
            <a:pPr algn="just">
              <a:lnSpc>
                <a:spcPct val="100000"/>
              </a:lnSpc>
            </a:pPr>
            <a:r>
              <a:rPr b="0" i="1" lang="en-PH" sz="1700" spc="-1" strike="noStrike">
                <a:solidFill>
                  <a:srgbClr val="000000"/>
                </a:solidFill>
                <a:latin typeface="Lato"/>
                <a:ea typeface="Arial;Arial"/>
              </a:rPr>
              <a:t>reduced disaster with the “building back</a:t>
            </a:r>
            <a:endParaRPr b="0" lang="en-PH" sz="1700" spc="-1" strike="noStrike">
              <a:solidFill>
                <a:srgbClr val="000000"/>
              </a:solidFill>
              <a:latin typeface="Arial"/>
            </a:endParaRPr>
          </a:p>
          <a:p>
            <a:pPr algn="just">
              <a:lnSpc>
                <a:spcPct val="100000"/>
              </a:lnSpc>
            </a:pPr>
            <a:r>
              <a:rPr b="0" i="1" lang="en-PH" sz="1700" spc="-1" strike="noStrike">
                <a:solidFill>
                  <a:srgbClr val="000000"/>
                </a:solidFill>
                <a:latin typeface="Lato"/>
                <a:ea typeface="DejaVu Sans"/>
              </a:rPr>
              <a:t>better” principle</a:t>
            </a:r>
            <a:endParaRPr b="0" lang="en-PH" sz="1700" spc="-1" strike="noStrike">
              <a:solidFill>
                <a:srgbClr val="000000"/>
              </a:solidFill>
              <a:latin typeface="Arial"/>
            </a:endParaRPr>
          </a:p>
        </p:txBody>
      </p:sp>
      <p:sp>
        <p:nvSpPr>
          <p:cNvPr id="144" name=""/>
          <p:cNvSpPr/>
          <p:nvPr/>
        </p:nvSpPr>
        <p:spPr>
          <a:xfrm>
            <a:off x="7200360" y="5076360"/>
            <a:ext cx="432000" cy="288000"/>
          </a:xfrm>
          <a:prstGeom prst="line">
            <a:avLst/>
          </a:prstGeom>
          <a:ln w="0">
            <a:solidFill>
              <a:srgbClr val="000000"/>
            </a:solidFill>
            <a:headEnd len="med" type="triangle" w="med"/>
          </a:ln>
        </p:spPr>
        <p:style>
          <a:lnRef idx="0"/>
          <a:fillRef idx="0"/>
          <a:effectRef idx="0"/>
          <a:fontRef idx="minor"/>
        </p:style>
        <p:txBody>
          <a:bodyPr lIns="90000" rIns="90000" tIns="45000" bIns="45000" anchor="ctr" anchorCtr="1">
            <a:noAutofit/>
          </a:bodyPr>
          <a:p>
            <a:endParaRPr b="0" lang="en-PH" sz="1800" spc="-1" strike="noStrike">
              <a:solidFill>
                <a:srgbClr val="000000"/>
              </a:solidFill>
              <a:latin typeface="Arial"/>
              <a:ea typeface="DejaVu Sans"/>
            </a:endParaRPr>
          </a:p>
        </p:txBody>
      </p:sp>
      <p:sp>
        <p:nvSpPr>
          <p:cNvPr id="145" name=""/>
          <p:cNvSpPr/>
          <p:nvPr/>
        </p:nvSpPr>
        <p:spPr>
          <a:xfrm flipV="1">
            <a:off x="7200360" y="3168000"/>
            <a:ext cx="432000" cy="252000"/>
          </a:xfrm>
          <a:prstGeom prst="line">
            <a:avLst/>
          </a:prstGeom>
          <a:ln w="0">
            <a:solidFill>
              <a:srgbClr val="000000"/>
            </a:solidFill>
            <a:headEnd len="med" type="triangle" w="med"/>
          </a:ln>
        </p:spPr>
        <p:style>
          <a:lnRef idx="0"/>
          <a:fillRef idx="0"/>
          <a:effectRef idx="0"/>
          <a:fontRef idx="minor"/>
        </p:style>
        <p:txBody>
          <a:bodyPr lIns="90000" rIns="90000" tIns="45000" bIns="45000" anchor="ctr" anchorCtr="1">
            <a:noAutofit/>
          </a:bodyPr>
          <a:p>
            <a:endParaRPr b="0" lang="en-PH" sz="1800" spc="-1" strike="noStrike">
              <a:solidFill>
                <a:srgbClr val="000000"/>
              </a:solidFill>
              <a:latin typeface="Arial"/>
              <a:ea typeface="DejaVu Sans"/>
            </a:endParaRPr>
          </a:p>
        </p:txBody>
      </p:sp>
      <p:sp>
        <p:nvSpPr>
          <p:cNvPr id="146" name=""/>
          <p:cNvSpPr/>
          <p:nvPr/>
        </p:nvSpPr>
        <p:spPr>
          <a:xfrm>
            <a:off x="3420000" y="5688000"/>
            <a:ext cx="8278920" cy="906120"/>
          </a:xfrm>
          <a:prstGeom prst="rect">
            <a:avLst/>
          </a:prstGeom>
          <a:noFill/>
          <a:ln w="0">
            <a:noFill/>
          </a:ln>
        </p:spPr>
        <p:style>
          <a:lnRef idx="0"/>
          <a:fillRef idx="0"/>
          <a:effectRef idx="0"/>
          <a:fontRef idx="minor"/>
        </p:style>
        <p:txBody>
          <a:bodyPr lIns="90000" rIns="90000" tIns="45000" bIns="45000" anchor="t">
            <a:noAutofit/>
          </a:bodyPr>
          <a:p>
            <a:pPr>
              <a:lnSpc>
                <a:spcPts val="2480"/>
              </a:lnSpc>
            </a:pPr>
            <a:endParaRPr b="0" lang="en-PH" sz="2400" spc="-1" strike="noStrike">
              <a:solidFill>
                <a:srgbClr val="000000"/>
              </a:solidFill>
              <a:latin typeface="Arial"/>
            </a:endParaRPr>
          </a:p>
          <a:p>
            <a:pPr algn="r">
              <a:lnSpc>
                <a:spcPts val="1205"/>
              </a:lnSpc>
              <a:spcAft>
                <a:spcPts val="601"/>
              </a:spcAft>
            </a:pPr>
            <a:r>
              <a:rPr b="0" lang="en-PH" sz="1200" spc="-1" strike="noStrike">
                <a:solidFill>
                  <a:srgbClr val="000000"/>
                </a:solidFill>
                <a:latin typeface="Lato"/>
                <a:ea typeface="DejaVu Sans"/>
              </a:rPr>
              <a:t>National Disaster Risk Reduction Plan(Source: National Disaster Risk Reduction and Management. Council)</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5"/>
          <p:cNvSpPr/>
          <p:nvPr/>
        </p:nvSpPr>
        <p:spPr>
          <a:xfrm>
            <a:off x="-113040" y="532080"/>
            <a:ext cx="929232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8"/>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Wastong Pagtugon sa mga Kalamidad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TextBox 1"/>
          <p:cNvSpPr/>
          <p:nvPr/>
        </p:nvSpPr>
        <p:spPr>
          <a:xfrm>
            <a:off x="324000" y="1440360"/>
            <a:ext cx="11194920" cy="4377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US" sz="1800" spc="-1" strike="noStrike">
                <a:solidFill>
                  <a:srgbClr val="000000"/>
                </a:solidFill>
                <a:latin typeface="Lato"/>
                <a:ea typeface="Arial;Arial"/>
              </a:rPr>
              <a:t>Malaki ang tulong ng </a:t>
            </a:r>
            <a:r>
              <a:rPr b="1" lang="en-US" sz="1800" spc="-1" strike="noStrike">
                <a:solidFill>
                  <a:srgbClr val="000000"/>
                </a:solidFill>
                <a:latin typeface="Lato"/>
                <a:ea typeface="Arial;Arial"/>
              </a:rPr>
              <a:t>Department of Environment and Natural Resources (DENR)</a:t>
            </a:r>
            <a:r>
              <a:rPr b="0" lang="en-US" sz="1800" spc="-1" strike="noStrike">
                <a:solidFill>
                  <a:srgbClr val="000000"/>
                </a:solidFill>
                <a:latin typeface="Lato"/>
                <a:ea typeface="Arial;Arial"/>
              </a:rPr>
              <a:t> sa mga mamamayan. Isa sa mga gawain ng ahensiyang ito ay ang pagpapakalat ng impormasyon tungkol sa paggamit ng </a:t>
            </a:r>
            <a:r>
              <a:rPr b="0" i="1" lang="en-US" sz="1800" spc="-1" strike="noStrike">
                <a:solidFill>
                  <a:srgbClr val="000000"/>
                </a:solidFill>
                <a:latin typeface="Lato"/>
                <a:ea typeface="Arial;Arial"/>
              </a:rPr>
              <a:t>geohazard map </a:t>
            </a:r>
            <a:r>
              <a:rPr b="0" lang="en-US" sz="1800" spc="-1" strike="noStrike">
                <a:solidFill>
                  <a:srgbClr val="000000"/>
                </a:solidFill>
                <a:latin typeface="Lato"/>
                <a:ea typeface="Arial;Arial"/>
              </a:rPr>
              <a:t>at pagbibigay ng </a:t>
            </a:r>
            <a:r>
              <a:rPr b="0" i="1" lang="en-US" sz="1800" spc="-1" strike="noStrike">
                <a:solidFill>
                  <a:srgbClr val="000000"/>
                </a:solidFill>
                <a:latin typeface="Lato"/>
                <a:ea typeface="Arial;Arial"/>
              </a:rPr>
              <a:t>seminar </a:t>
            </a:r>
            <a:r>
              <a:rPr b="0" lang="en-US" sz="1800" spc="-1" strike="noStrike">
                <a:solidFill>
                  <a:srgbClr val="000000"/>
                </a:solidFill>
                <a:latin typeface="Lato"/>
                <a:ea typeface="Arial;Arial"/>
              </a:rPr>
              <a:t>at oryentasyon tungkol sa paghahanda para sa mga kalamidad.</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US" sz="1800" spc="-1" strike="noStrike">
                <a:solidFill>
                  <a:srgbClr val="000000"/>
                </a:solidFill>
                <a:latin typeface="Lato"/>
                <a:ea typeface="Arial;Arial"/>
              </a:rPr>
              <a:t>Malaki ang kontribusyon ng </a:t>
            </a:r>
            <a:r>
              <a:rPr b="1" lang="en-US" sz="1800" spc="-1" strike="noStrike">
                <a:solidFill>
                  <a:srgbClr val="000000"/>
                </a:solidFill>
                <a:latin typeface="Lato"/>
                <a:ea typeface="Arial;Arial"/>
              </a:rPr>
              <a:t>Philippine Atmospheric, Geophysical, and Astronomical Services Administration (PAGASA)</a:t>
            </a:r>
            <a:r>
              <a:rPr b="0" lang="en-US" sz="1800" spc="-1" strike="noStrike">
                <a:solidFill>
                  <a:srgbClr val="000000"/>
                </a:solidFill>
                <a:latin typeface="Lato"/>
                <a:ea typeface="Arial;Arial"/>
              </a:rPr>
              <a:t>. Ito ang sangay ng DOST na nagsasagawa ng pagbabantay sa mga paparating na bagyo at nagtatakda ng </a:t>
            </a:r>
            <a:r>
              <a:rPr b="0" i="1" lang="en-US" sz="1800" spc="-1" strike="noStrike">
                <a:solidFill>
                  <a:srgbClr val="000000"/>
                </a:solidFill>
                <a:latin typeface="Lato"/>
                <a:ea typeface="Arial;Arial"/>
              </a:rPr>
              <a:t>storm signal </a:t>
            </a:r>
            <a:r>
              <a:rPr b="0" lang="en-US" sz="1800" spc="-1" strike="noStrike">
                <a:solidFill>
                  <a:srgbClr val="000000"/>
                </a:solidFill>
                <a:latin typeface="Lato"/>
                <a:ea typeface="Arial;Arial"/>
              </a:rPr>
              <a:t>sa mga lugar na direktang tatamaan ng unos at iba pang mga lugar na posibleng maapektuhan.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9"/>
          <p:cNvSpPr/>
          <p:nvPr/>
        </p:nvSpPr>
        <p:spPr>
          <a:xfrm>
            <a:off x="-113040" y="532080"/>
            <a:ext cx="929232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0"/>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Wastong Pagtugon sa mga Kalamidad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TextBox 2"/>
          <p:cNvSpPr/>
          <p:nvPr/>
        </p:nvSpPr>
        <p:spPr>
          <a:xfrm>
            <a:off x="324000" y="1440360"/>
            <a:ext cx="11194920" cy="4377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US" sz="1800" spc="-1" strike="noStrike">
                <a:solidFill>
                  <a:srgbClr val="000000"/>
                </a:solidFill>
                <a:latin typeface="Lato"/>
                <a:ea typeface="Arial;Arial"/>
              </a:rPr>
              <a:t>Sa mga lugar na nagsasagawa ng </a:t>
            </a:r>
            <a:r>
              <a:rPr b="0" i="1" lang="en-US" sz="1800" spc="-1" strike="noStrike">
                <a:solidFill>
                  <a:srgbClr val="000000"/>
                </a:solidFill>
                <a:latin typeface="Lato"/>
                <a:ea typeface="Arial;Arial"/>
              </a:rPr>
              <a:t>seminar </a:t>
            </a:r>
            <a:r>
              <a:rPr b="0" lang="en-US" sz="1800" spc="-1" strike="noStrike">
                <a:solidFill>
                  <a:srgbClr val="000000"/>
                </a:solidFill>
                <a:latin typeface="Lato"/>
                <a:ea typeface="Arial;Arial"/>
              </a:rPr>
              <a:t>at </a:t>
            </a:r>
            <a:r>
              <a:rPr b="0" i="1" lang="en-US" sz="1800" spc="-1" strike="noStrike">
                <a:solidFill>
                  <a:srgbClr val="000000"/>
                </a:solidFill>
                <a:latin typeface="Lato"/>
                <a:ea typeface="Arial;Arial"/>
              </a:rPr>
              <a:t>earthquake drill, </a:t>
            </a:r>
            <a:r>
              <a:rPr b="0" lang="en-US" sz="1800" spc="-1" strike="noStrike">
                <a:solidFill>
                  <a:srgbClr val="000000"/>
                </a:solidFill>
                <a:latin typeface="Lato"/>
                <a:ea typeface="Arial;Arial"/>
              </a:rPr>
              <a:t>ang mga tauhan ng NDRRMC ay laging ipinaaalala ang mabuti at tamang pagpapasiya sa mga gagawin kapag biglang dumating ang sakuna.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US" sz="1800" spc="-1" strike="noStrike">
                <a:solidFill>
                  <a:srgbClr val="000000"/>
                </a:solidFill>
                <a:latin typeface="Lato"/>
                <a:ea typeface="Arial;Arial"/>
              </a:rPr>
              <a:t>Narito ang ilan sa mga dapat tandaan kapag inabutan ng paglindol:</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Font typeface="Symbol"/>
              <a:buAutoNum type="romanLcPeriod"/>
            </a:pPr>
            <a:r>
              <a:rPr b="0" lang="en-US" sz="1800" spc="-1" strike="noStrike">
                <a:solidFill>
                  <a:srgbClr val="000000"/>
                </a:solidFill>
                <a:latin typeface="Lato"/>
                <a:ea typeface="Arial;Arial"/>
              </a:rPr>
              <a:t>Kapag inabot ka ng paglindol sa loob ng gusali, iwasang mataranta. Hanapin ang pinakamalapit na labasan.</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Font typeface="Symbol"/>
              <a:buAutoNum type="romanLcPeriod"/>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Magkanlong sa ilalim ng matibay na mesa o silya at protektahan ang ulo. </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Font typeface="Symbol"/>
              <a:buAutoNum type="romanLcPeriod"/>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Kung makalalabas, huwag gumamit ng </a:t>
            </a:r>
            <a:r>
              <a:rPr b="0" i="1" lang="en-US" sz="1800" spc="-1" strike="noStrike">
                <a:solidFill>
                  <a:srgbClr val="000000"/>
                </a:solidFill>
                <a:latin typeface="Lato"/>
                <a:ea typeface="Arial;Arial"/>
              </a:rPr>
              <a:t>elevator. </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Font typeface="Symbol"/>
              <a:buAutoNum type="romanLcPeriod"/>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Kapag maaari nang lumabas, mabilis na lisanin ang gusali at pumunta sa ligtas na lugar na malayo sa mga gusali, poste ng koryente, at puno. Talasan ang pakiramdam sa maaaring </a:t>
            </a:r>
            <a:r>
              <a:rPr b="0" i="1" lang="en-US" sz="1800" spc="-1" strike="noStrike">
                <a:solidFill>
                  <a:srgbClr val="000000"/>
                </a:solidFill>
                <a:latin typeface="Lato"/>
                <a:ea typeface="Arial;Arial"/>
              </a:rPr>
              <a:t>aftershock</a:t>
            </a:r>
            <a:r>
              <a:rPr b="0" lang="en-US" sz="1800" spc="-1" strike="noStrike">
                <a:solidFill>
                  <a:srgbClr val="000000"/>
                </a:solidFill>
                <a:latin typeface="Lato"/>
                <a:ea typeface="Arial;Arial"/>
              </a:rPr>
              <a:t>.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1"/>
          <p:cNvSpPr/>
          <p:nvPr/>
        </p:nvSpPr>
        <p:spPr>
          <a:xfrm>
            <a:off x="-113040" y="532080"/>
            <a:ext cx="659268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2"/>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Paghahanda sa Panganib</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TextBox 3"/>
          <p:cNvSpPr/>
          <p:nvPr/>
        </p:nvSpPr>
        <p:spPr>
          <a:xfrm>
            <a:off x="684000" y="1440360"/>
            <a:ext cx="8134920" cy="437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0" lang="en-US" sz="1800" spc="-1" strike="noStrike">
                <a:solidFill>
                  <a:srgbClr val="000000"/>
                </a:solidFill>
                <a:latin typeface="Lato"/>
                <a:ea typeface="Arial;Arial"/>
              </a:rPr>
              <a:t>1. Alamin ang mga payong pangkaligtasan at babala sa panahon ng pagbagyo, pagbaha, paglindol, sunog, at iba pa. Ang kaalaman sa mga lugar na mapanganib sa anumang kalamidad ay puwedeng gawing batayan sa mga gagawing paghahanda. Mahalagang makinig sa mga ulat-panahon at usaping pangkaligtasan.</a:t>
            </a:r>
            <a:endParaRPr b="0" lang="en-PH" sz="1800" spc="-1" strike="noStrike">
              <a:solidFill>
                <a:srgbClr val="000000"/>
              </a:solidFill>
              <a:latin typeface="Arial"/>
            </a:endParaRPr>
          </a:p>
          <a:p>
            <a:pPr algn="just">
              <a:lnSpc>
                <a:spcPct val="100000"/>
              </a:lnSpc>
              <a:spcBef>
                <a:spcPts val="1134"/>
              </a:spcBef>
              <a:spcAft>
                <a:spcPts val="1134"/>
              </a:spcAft>
            </a:pPr>
            <a:r>
              <a:rPr b="0" lang="en-US" sz="1800" spc="-1" strike="noStrike">
                <a:solidFill>
                  <a:srgbClr val="000000"/>
                </a:solidFill>
                <a:latin typeface="Lato"/>
                <a:ea typeface="Arial;Arial"/>
              </a:rPr>
              <a:t>2.Magmasid at pag-aralang mabuti ang paligid. Alamin kung ito ay ligtas o nasa panganib. Kung may </a:t>
            </a:r>
            <a:r>
              <a:rPr b="0" i="1" lang="en-US" sz="1800" spc="-1" strike="noStrike">
                <a:solidFill>
                  <a:srgbClr val="000000"/>
                </a:solidFill>
                <a:latin typeface="Lato"/>
                <a:ea typeface="Arial;Arial"/>
              </a:rPr>
              <a:t>hazard map </a:t>
            </a:r>
            <a:r>
              <a:rPr b="0" lang="en-US" sz="1800" spc="-1" strike="noStrike">
                <a:solidFill>
                  <a:srgbClr val="000000"/>
                </a:solidFill>
                <a:latin typeface="Lato"/>
                <a:ea typeface="Arial;Arial"/>
              </a:rPr>
              <a:t>o </a:t>
            </a:r>
            <a:r>
              <a:rPr b="0" i="1" lang="en-US" sz="1800" spc="-1" strike="noStrike">
                <a:solidFill>
                  <a:srgbClr val="000000"/>
                </a:solidFill>
                <a:latin typeface="Lato"/>
                <a:ea typeface="Arial;Arial"/>
              </a:rPr>
              <a:t>geohazard map </a:t>
            </a:r>
            <a:r>
              <a:rPr b="0" lang="en-US" sz="1800" spc="-1" strike="noStrike">
                <a:solidFill>
                  <a:srgbClr val="000000"/>
                </a:solidFill>
                <a:latin typeface="Lato"/>
                <a:ea typeface="Arial;Arial"/>
              </a:rPr>
              <a:t>ang lugar, mahalagang pag-aralan at gawing gabay ito.</a:t>
            </a:r>
            <a:endParaRPr b="0" lang="en-PH" sz="1800" spc="-1" strike="noStrike">
              <a:solidFill>
                <a:srgbClr val="000000"/>
              </a:solidFill>
              <a:latin typeface="Arial"/>
            </a:endParaRPr>
          </a:p>
          <a:p>
            <a:pPr algn="just">
              <a:lnSpc>
                <a:spcPct val="100000"/>
              </a:lnSpc>
              <a:spcBef>
                <a:spcPts val="1134"/>
              </a:spcBef>
              <a:spcAft>
                <a:spcPts val="1134"/>
              </a:spcAft>
            </a:pPr>
            <a:r>
              <a:rPr b="0" lang="en-US" sz="1800" spc="-1" strike="noStrike">
                <a:solidFill>
                  <a:srgbClr val="000000"/>
                </a:solidFill>
                <a:latin typeface="Lato"/>
                <a:ea typeface="Arial;Arial"/>
              </a:rPr>
              <a:t>3. Mahalaga ang sapat na kaalaman sa kung ano ang dapat gawin bago mangyari ang isang kalamidad, habang ito ay nangyayari, at pagkatapos mangyari. Pag-usapan ito kasama ang bawat miyembro ng pamilya. Huwag mag-alinlangang magtanong sa mga nakatatanda.</a:t>
            </a:r>
            <a:endParaRPr b="0" lang="en-PH" sz="1800" spc="-1" strike="noStrike">
              <a:solidFill>
                <a:srgbClr val="000000"/>
              </a:solidFill>
              <a:latin typeface="Arial"/>
            </a:endParaRPr>
          </a:p>
        </p:txBody>
      </p:sp>
      <p:pic>
        <p:nvPicPr>
          <p:cNvPr id="156" name="" descr=""/>
          <p:cNvPicPr/>
          <p:nvPr/>
        </p:nvPicPr>
        <p:blipFill>
          <a:blip r:embed="rId1"/>
          <a:stretch/>
        </p:blipFill>
        <p:spPr>
          <a:xfrm>
            <a:off x="8820360" y="1038240"/>
            <a:ext cx="2894400" cy="2452680"/>
          </a:xfrm>
          <a:prstGeom prst="rect">
            <a:avLst/>
          </a:prstGeom>
          <a:ln w="0">
            <a:noFill/>
          </a:ln>
        </p:spPr>
      </p:pic>
      <p:pic>
        <p:nvPicPr>
          <p:cNvPr id="157" name="" descr=""/>
          <p:cNvPicPr/>
          <p:nvPr/>
        </p:nvPicPr>
        <p:blipFill>
          <a:blip r:embed="rId2"/>
          <a:stretch/>
        </p:blipFill>
        <p:spPr>
          <a:xfrm>
            <a:off x="9000000" y="3686400"/>
            <a:ext cx="2675880" cy="2036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3"/>
          <p:cNvSpPr/>
          <p:nvPr/>
        </p:nvSpPr>
        <p:spPr>
          <a:xfrm>
            <a:off x="-113040" y="532080"/>
            <a:ext cx="659268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14"/>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Paghahanda sa Panganib</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60" name="" descr=""/>
          <p:cNvPicPr/>
          <p:nvPr/>
        </p:nvPicPr>
        <p:blipFill>
          <a:blip r:embed="rId1"/>
          <a:stretch/>
        </p:blipFill>
        <p:spPr>
          <a:xfrm>
            <a:off x="8820360" y="1038240"/>
            <a:ext cx="2894400" cy="2452680"/>
          </a:xfrm>
          <a:prstGeom prst="rect">
            <a:avLst/>
          </a:prstGeom>
          <a:ln w="0">
            <a:noFill/>
          </a:ln>
        </p:spPr>
      </p:pic>
      <p:pic>
        <p:nvPicPr>
          <p:cNvPr id="161" name="" descr=""/>
          <p:cNvPicPr/>
          <p:nvPr/>
        </p:nvPicPr>
        <p:blipFill>
          <a:blip r:embed="rId2"/>
          <a:stretch/>
        </p:blipFill>
        <p:spPr>
          <a:xfrm>
            <a:off x="9000000" y="3686400"/>
            <a:ext cx="2675880" cy="2036520"/>
          </a:xfrm>
          <a:prstGeom prst="rect">
            <a:avLst/>
          </a:prstGeom>
          <a:ln w="0">
            <a:noFill/>
          </a:ln>
        </p:spPr>
      </p:pic>
      <p:sp>
        <p:nvSpPr>
          <p:cNvPr id="162" name="TextBox 4"/>
          <p:cNvSpPr/>
          <p:nvPr/>
        </p:nvSpPr>
        <p:spPr>
          <a:xfrm>
            <a:off x="684000" y="1440360"/>
            <a:ext cx="8134920" cy="437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US" sz="1800" spc="-1" strike="noStrike">
                <a:solidFill>
                  <a:srgbClr val="000000"/>
                </a:solidFill>
                <a:latin typeface="Lato"/>
                <a:ea typeface="Arial;Arial"/>
              </a:rPr>
              <a:t>4. Paghandaang mabuti ang anumang kalamidad na maaaring maranasan. Magplano nang mabuti kasama ang buong pamilya kung paano lilikas o tutungo sa mas ligtas na lugar.</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5. Makilahok din sa mga </a:t>
            </a:r>
            <a:r>
              <a:rPr b="0" i="1" lang="en-US" sz="1800" spc="-1" strike="noStrike">
                <a:solidFill>
                  <a:srgbClr val="000000"/>
                </a:solidFill>
                <a:latin typeface="Lato"/>
                <a:ea typeface="Arial;Arial"/>
              </a:rPr>
              <a:t>emergency drill</a:t>
            </a:r>
            <a:r>
              <a:rPr b="0" lang="en-US" sz="1800" spc="-1" strike="noStrike">
                <a:solidFill>
                  <a:srgbClr val="000000"/>
                </a:solidFill>
                <a:latin typeface="Lato"/>
                <a:ea typeface="Arial;Arial"/>
              </a:rPr>
              <a:t>, </a:t>
            </a:r>
            <a:r>
              <a:rPr b="0" i="1" lang="en-US" sz="1800" spc="-1" strike="noStrike">
                <a:solidFill>
                  <a:srgbClr val="000000"/>
                </a:solidFill>
                <a:latin typeface="Lato"/>
                <a:ea typeface="Arial;Arial"/>
              </a:rPr>
              <a:t>fire drill, </a:t>
            </a:r>
            <a:r>
              <a:rPr b="0" lang="en-US" sz="1800" spc="-1" strike="noStrike">
                <a:solidFill>
                  <a:srgbClr val="000000"/>
                </a:solidFill>
                <a:latin typeface="Lato"/>
                <a:ea typeface="Arial;Arial"/>
              </a:rPr>
              <a:t>o </a:t>
            </a:r>
            <a:r>
              <a:rPr b="0" i="1" lang="en-US" sz="1800" spc="-1" strike="noStrike">
                <a:solidFill>
                  <a:srgbClr val="000000"/>
                </a:solidFill>
                <a:latin typeface="Lato"/>
                <a:ea typeface="Arial;Arial"/>
              </a:rPr>
              <a:t>earthquake drill </a:t>
            </a:r>
            <a:r>
              <a:rPr b="0" lang="en-US" sz="1800" spc="-1" strike="noStrike">
                <a:solidFill>
                  <a:srgbClr val="000000"/>
                </a:solidFill>
                <a:latin typeface="Lato"/>
                <a:ea typeface="Arial;Arial"/>
              </a:rPr>
              <a:t>sa paaralan at komunidad upang malaman ang mga tamang hakbang.</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6. Masusing pag-aralan kung paano mananatili o makaliligtas ang pamilya sa oras ng sakuna o kalamidad. Siguraduhing may nakatabing mga pagkain na maaaring tumagal nang ilang araw.</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7. Maghanda ng mahahalagang gamit tulad ng de-bateryang radyo, </a:t>
            </a:r>
            <a:r>
              <a:rPr b="0" i="1" lang="en-US" sz="1800" spc="-1" strike="noStrike">
                <a:solidFill>
                  <a:srgbClr val="000000"/>
                </a:solidFill>
                <a:latin typeface="Lato"/>
                <a:ea typeface="Arial;Arial"/>
              </a:rPr>
              <a:t>flashlight, first-aid </a:t>
            </a:r>
            <a:r>
              <a:rPr b="0" lang="en-US" sz="1800" spc="-1" strike="noStrike">
                <a:solidFill>
                  <a:srgbClr val="000000"/>
                </a:solidFill>
                <a:latin typeface="Lato"/>
                <a:ea typeface="Arial;Arial"/>
              </a:rPr>
              <a:t>at </a:t>
            </a:r>
            <a:r>
              <a:rPr b="0" i="1" lang="en-US" sz="1800" spc="-1" strike="noStrike">
                <a:solidFill>
                  <a:srgbClr val="000000"/>
                </a:solidFill>
                <a:latin typeface="Lato"/>
                <a:ea typeface="Arial;Arial"/>
              </a:rPr>
              <a:t>emergency kit</a:t>
            </a:r>
            <a:r>
              <a:rPr b="0" lang="en-US" sz="1800" spc="-1" strike="noStrike">
                <a:solidFill>
                  <a:srgbClr val="000000"/>
                </a:solidFill>
                <a:latin typeface="Lato"/>
                <a:ea typeface="Arial;Arial"/>
              </a:rPr>
              <a:t>, </a:t>
            </a:r>
            <a:r>
              <a:rPr b="0" i="1" lang="en-US" sz="1800" spc="-1" strike="noStrike">
                <a:solidFill>
                  <a:srgbClr val="000000"/>
                </a:solidFill>
                <a:latin typeface="Lato"/>
                <a:ea typeface="Arial;Arial"/>
              </a:rPr>
              <a:t>fully-charged cell phone, </a:t>
            </a:r>
            <a:r>
              <a:rPr b="0" lang="en-US" sz="1800" spc="-1" strike="noStrike">
                <a:solidFill>
                  <a:srgbClr val="000000"/>
                </a:solidFill>
                <a:latin typeface="Lato"/>
                <a:ea typeface="Arial;Arial"/>
              </a:rPr>
              <a:t>kandila, posporo o </a:t>
            </a:r>
            <a:r>
              <a:rPr b="0" i="1" lang="en-US" sz="1800" spc="-1" strike="noStrike">
                <a:solidFill>
                  <a:srgbClr val="000000"/>
                </a:solidFill>
                <a:latin typeface="Lato"/>
                <a:ea typeface="Arial;Arial"/>
              </a:rPr>
              <a:t>lighter, </a:t>
            </a:r>
            <a:r>
              <a:rPr b="0" lang="en-US" sz="1800" spc="-1" strike="noStrike">
                <a:solidFill>
                  <a:srgbClr val="000000"/>
                </a:solidFill>
                <a:latin typeface="Lato"/>
                <a:ea typeface="Arial;Arial"/>
              </a:rPr>
              <a:t>at iba pa.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16"/>
          <p:cNvSpPr/>
          <p:nvPr/>
        </p:nvSpPr>
        <p:spPr>
          <a:xfrm>
            <a:off x="-113040" y="532080"/>
            <a:ext cx="6592680" cy="7275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4" name="Rectangle 19"/>
          <p:cNvSpPr/>
          <p:nvPr/>
        </p:nvSpPr>
        <p:spPr>
          <a:xfrm>
            <a:off x="426960" y="53208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Paghahanda sa Panganib</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5" name="TextBox 5"/>
          <p:cNvSpPr/>
          <p:nvPr/>
        </p:nvSpPr>
        <p:spPr>
          <a:xfrm>
            <a:off x="684000" y="1440360"/>
            <a:ext cx="8134920" cy="437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US" sz="1800" spc="-1" strike="noStrike">
                <a:solidFill>
                  <a:srgbClr val="000000"/>
                </a:solidFill>
                <a:latin typeface="Lato"/>
                <a:ea typeface="Arial;Arial"/>
              </a:rPr>
              <a:t>8. Magpaturo sa mga nakatatanda kung paano ang tamang paggamit ng </a:t>
            </a:r>
            <a:r>
              <a:rPr b="0" i="1" lang="en-US" sz="1800" spc="-1" strike="noStrike">
                <a:solidFill>
                  <a:srgbClr val="000000"/>
                </a:solidFill>
                <a:latin typeface="Lato"/>
                <a:ea typeface="Arial;Arial"/>
              </a:rPr>
              <a:t>emergency </a:t>
            </a:r>
            <a:r>
              <a:rPr b="0" lang="en-US" sz="1800" spc="-1" strike="noStrike">
                <a:solidFill>
                  <a:srgbClr val="000000"/>
                </a:solidFill>
                <a:latin typeface="Lato"/>
                <a:ea typeface="Arial;Arial"/>
              </a:rPr>
              <a:t>o </a:t>
            </a:r>
            <a:r>
              <a:rPr b="0" i="1" lang="en-US" sz="1800" spc="-1" strike="noStrike">
                <a:solidFill>
                  <a:srgbClr val="000000"/>
                </a:solidFill>
                <a:latin typeface="Lato"/>
                <a:ea typeface="Arial;Arial"/>
              </a:rPr>
              <a:t>survival kit.</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9. Huwag mag-alinlangang makipag-ugnayan sa lider ng barangay o bayan ukol sa mga nararapat na aksiyon upang manatiling ligtas.</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10. Pag-aralan ding mabuti ang mga panuntunan at babala na inilalatag ng NDRRMC ukol sa mga kalamidad na maaaring maranasan sa inyong lugar.</a:t>
            </a:r>
            <a:endParaRPr b="0" lang="en-PH" sz="1800" spc="-1" strike="noStrike">
              <a:solidFill>
                <a:srgbClr val="000000"/>
              </a:solidFill>
              <a:latin typeface="Arial"/>
            </a:endParaRPr>
          </a:p>
          <a:p>
            <a:pPr algn="just">
              <a:lnSpc>
                <a:spcPct val="100000"/>
              </a:lnSpc>
              <a:spcBef>
                <a:spcPts val="850"/>
              </a:spcBef>
              <a:spcAft>
                <a:spcPts val="850"/>
              </a:spcAft>
            </a:pPr>
            <a:r>
              <a:rPr b="0" lang="en-US" sz="1800" spc="-1" strike="noStrike">
                <a:solidFill>
                  <a:srgbClr val="000000"/>
                </a:solidFill>
                <a:latin typeface="Lato"/>
                <a:ea typeface="Arial;Arial"/>
              </a:rPr>
              <a:t>11. Pinakamainam sa lahat ay maging kalmado at alerto. Iwasang mag-</a:t>
            </a:r>
            <a:r>
              <a:rPr b="0" i="1" lang="en-US" sz="1800" spc="-1" strike="noStrike">
                <a:solidFill>
                  <a:srgbClr val="000000"/>
                </a:solidFill>
                <a:latin typeface="Lato"/>
                <a:ea typeface="Arial;Arial"/>
              </a:rPr>
              <a:t>panic </a:t>
            </a:r>
            <a:r>
              <a:rPr b="0" lang="en-US" sz="1800" spc="-1" strike="noStrike">
                <a:solidFill>
                  <a:srgbClr val="000000"/>
                </a:solidFill>
                <a:latin typeface="Lato"/>
                <a:ea typeface="Arial;Arial"/>
              </a:rPr>
              <a:t>dahil hindi ito makatutulong. Huwag maging balisa upang makatugon nang maayos sa oras ng kalamidad. Sa halip na mag-isip ng negatibo ay mas dapat manalangin kasama ang buong pamilya. </a:t>
            </a:r>
            <a:endParaRPr b="0" lang="en-PH" sz="1800" spc="-1" strike="noStrike">
              <a:solidFill>
                <a:srgbClr val="000000"/>
              </a:solidFill>
              <a:latin typeface="Arial"/>
            </a:endParaRPr>
          </a:p>
        </p:txBody>
      </p:sp>
      <p:pic>
        <p:nvPicPr>
          <p:cNvPr id="166" name="" descr=""/>
          <p:cNvPicPr/>
          <p:nvPr/>
        </p:nvPicPr>
        <p:blipFill>
          <a:blip r:embed="rId1"/>
          <a:stretch/>
        </p:blipFill>
        <p:spPr>
          <a:xfrm>
            <a:off x="8820360" y="1311120"/>
            <a:ext cx="2906640" cy="2252160"/>
          </a:xfrm>
          <a:prstGeom prst="rect">
            <a:avLst/>
          </a:prstGeom>
          <a:ln w="0">
            <a:noFill/>
          </a:ln>
        </p:spPr>
      </p:pic>
      <p:pic>
        <p:nvPicPr>
          <p:cNvPr id="167" name="" descr=""/>
          <p:cNvPicPr/>
          <p:nvPr/>
        </p:nvPicPr>
        <p:blipFill>
          <a:blip r:embed="rId2"/>
          <a:stretch/>
        </p:blipFill>
        <p:spPr>
          <a:xfrm>
            <a:off x="9072000" y="3672000"/>
            <a:ext cx="2627280" cy="1906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15"/>
          <p:cNvSpPr/>
          <p:nvPr/>
        </p:nvSpPr>
        <p:spPr>
          <a:xfrm>
            <a:off x="-113040" y="552240"/>
            <a:ext cx="3890520" cy="6530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9" name="Rectangle 192"/>
          <p:cNvSpPr/>
          <p:nvPr/>
        </p:nvSpPr>
        <p:spPr>
          <a:xfrm>
            <a:off x="540000" y="231480"/>
            <a:ext cx="10132560" cy="119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0" name="Rectangle 193"/>
          <p:cNvSpPr/>
          <p:nvPr/>
        </p:nvSpPr>
        <p:spPr>
          <a:xfrm>
            <a:off x="720000" y="1060560"/>
            <a:ext cx="995256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1" name="Rectangle 194"/>
          <p:cNvSpPr/>
          <p:nvPr/>
        </p:nvSpPr>
        <p:spPr>
          <a:xfrm>
            <a:off x="720000" y="1496160"/>
            <a:ext cx="10970640" cy="693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2" name="Rectangle 195"/>
          <p:cNvSpPr/>
          <p:nvPr/>
        </p:nvSpPr>
        <p:spPr>
          <a:xfrm>
            <a:off x="900000" y="1262160"/>
            <a:ext cx="10661760" cy="2226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Itala ang mga dapat ilagay o isilid sa </a:t>
            </a:r>
            <a:r>
              <a:rPr b="0" i="1" lang="en-PH" sz="1800" spc="-1" strike="noStrike">
                <a:solidFill>
                  <a:srgbClr val="000000"/>
                </a:solidFill>
                <a:latin typeface="Lato"/>
                <a:ea typeface="Arial;Arial"/>
              </a:rPr>
              <a:t>go bag </a:t>
            </a:r>
            <a:r>
              <a:rPr b="0" lang="en-PH" sz="1800" spc="-1" strike="noStrike">
                <a:solidFill>
                  <a:srgbClr val="000000"/>
                </a:solidFill>
                <a:latin typeface="Lato"/>
                <a:ea typeface="Arial;Arial"/>
              </a:rPr>
              <a:t>o</a:t>
            </a:r>
            <a:r>
              <a:rPr b="0" i="1" lang="en-PH" sz="1800" spc="-1" strike="noStrike">
                <a:solidFill>
                  <a:srgbClr val="000000"/>
                </a:solidFill>
                <a:latin typeface="Lato"/>
                <a:ea typeface="Arial;Arial"/>
              </a:rPr>
              <a:t> emergency preparedness bag</a:t>
            </a:r>
            <a:r>
              <a:rPr b="0" lang="en-PH" sz="1800" spc="-1" strike="noStrike">
                <a:solidFill>
                  <a:srgbClr val="000000"/>
                </a:solidFill>
                <a:latin typeface="Lato"/>
                <a:ea typeface="Arial;Arial"/>
              </a:rPr>
              <a:t>.</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endParaRPr b="0" lang="en-PH" sz="1800" spc="-1" strike="noStrike">
              <a:solidFill>
                <a:srgbClr val="000000"/>
              </a:solidFill>
              <a:latin typeface="Arial"/>
            </a:endParaRPr>
          </a:p>
        </p:txBody>
      </p:sp>
      <p:pic>
        <p:nvPicPr>
          <p:cNvPr id="173" name="" descr=""/>
          <p:cNvPicPr/>
          <p:nvPr/>
        </p:nvPicPr>
        <p:blipFill>
          <a:blip r:embed="rId1"/>
          <a:stretch/>
        </p:blipFill>
        <p:spPr>
          <a:xfrm>
            <a:off x="2876400" y="1980360"/>
            <a:ext cx="5402880" cy="4063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1"/>
          <p:cNvSpPr/>
          <p:nvPr/>
        </p:nvSpPr>
        <p:spPr>
          <a:xfrm>
            <a:off x="-113040" y="552240"/>
            <a:ext cx="5692320" cy="6530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5" name="Rectangle 2"/>
          <p:cNvSpPr/>
          <p:nvPr/>
        </p:nvSpPr>
        <p:spPr>
          <a:xfrm>
            <a:off x="426960" y="527760"/>
            <a:ext cx="10245600" cy="109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6" name="Rectangle 3"/>
          <p:cNvSpPr/>
          <p:nvPr/>
        </p:nvSpPr>
        <p:spPr>
          <a:xfrm>
            <a:off x="540000" y="231480"/>
            <a:ext cx="10132560" cy="119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7" name="Rectangle 4"/>
          <p:cNvSpPr/>
          <p:nvPr/>
        </p:nvSpPr>
        <p:spPr>
          <a:xfrm>
            <a:off x="720000" y="1060560"/>
            <a:ext cx="995256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8" name="Rectangle 199"/>
          <p:cNvSpPr/>
          <p:nvPr/>
        </p:nvSpPr>
        <p:spPr>
          <a:xfrm>
            <a:off x="720000" y="1301400"/>
            <a:ext cx="10256400" cy="693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endParaRPr b="0" lang="en-PH" sz="1800" spc="-1" strike="noStrike">
              <a:solidFill>
                <a:srgbClr val="000000"/>
              </a:solidFill>
              <a:latin typeface="Arial"/>
            </a:endParaRPr>
          </a:p>
          <a:p>
            <a:pPr algn="just">
              <a:lnSpc>
                <a:spcPct val="100000"/>
              </a:lnSpc>
            </a:pPr>
            <a:r>
              <a:rPr b="0" i="1" lang="en-PH" sz="1800" spc="-1" strike="noStrike">
                <a:solidFill>
                  <a:srgbClr val="000000"/>
                </a:solidFill>
                <a:latin typeface="Lato"/>
                <a:ea typeface="Arial;Arial"/>
              </a:rPr>
              <a:t>flashlight</a:t>
            </a:r>
            <a:r>
              <a:rPr b="0" lang="en-PH" sz="1800" spc="-1" strike="noStrike">
                <a:solidFill>
                  <a:srgbClr val="000000"/>
                </a:solidFill>
                <a:latin typeface="Lato"/>
                <a:ea typeface="Arial;Arial"/>
              </a:rPr>
              <a:t>, pito, gamot, radyong de-baterya, tubig, kaunting pagkain (de-lata, tubig), at iba pa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1805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2023-03-08T14:07:56Z</dcterms:modified>
  <cp:revision>205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