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7080" cy="685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3960" cy="2793960"/>
          </a:xfrm>
          <a:prstGeom prst="rect">
            <a:avLst/>
          </a:prstGeom>
          <a:ln w="0">
            <a:noFill/>
          </a:ln>
        </p:spPr>
      </p:pic>
      <p:sp>
        <p:nvSpPr>
          <p:cNvPr id="2" name="Rectangle 5"/>
          <p:cNvSpPr/>
          <p:nvPr/>
        </p:nvSpPr>
        <p:spPr>
          <a:xfrm>
            <a:off x="3487320" y="1475280"/>
            <a:ext cx="8699400" cy="38574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9400" cy="3790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7080" cy="630000"/>
          </a:xfrm>
          <a:prstGeom prst="rect">
            <a:avLst/>
          </a:prstGeom>
          <a:ln w="0">
            <a:noFill/>
          </a:ln>
        </p:spPr>
      </p:pic>
      <p:sp>
        <p:nvSpPr>
          <p:cNvPr id="43" name="Rectangle 7"/>
          <p:cNvSpPr/>
          <p:nvPr/>
        </p:nvSpPr>
        <p:spPr>
          <a:xfrm>
            <a:off x="10868760" y="0"/>
            <a:ext cx="965520" cy="965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9600" cy="1029600"/>
          </a:xfrm>
          <a:prstGeom prst="rect">
            <a:avLst/>
          </a:prstGeom>
          <a:ln w="0">
            <a:noFill/>
          </a:ln>
        </p:spPr>
      </p:pic>
      <p:sp>
        <p:nvSpPr>
          <p:cNvPr id="45" name="TextBox 9"/>
          <p:cNvSpPr/>
          <p:nvPr/>
        </p:nvSpPr>
        <p:spPr>
          <a:xfrm>
            <a:off x="185400" y="6362280"/>
            <a:ext cx="468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8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1400" cy="337968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901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Adding Decimals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645120" y="540000"/>
            <a:ext cx="10510560" cy="434628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Decimals</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The process of adding decimals is the same as that for whole numbers. However, you have to be sure that the decimal points of the numbers are aligned before the digits are added.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u="sng">
                <a:uFillTx/>
                <a:latin typeface="Lato"/>
              </a:rPr>
              <a:t>Example 1: </a:t>
            </a:r>
            <a:r>
              <a:rPr b="0" lang="en-PH" sz="1800" spc="-1" strike="noStrike">
                <a:latin typeface="Lato"/>
              </a:rPr>
              <a:t>                  - Write the decimal Write the decimal numbers vertically in such a way that the </a:t>
            </a:r>
            <a:r>
              <a:rPr b="0" lang="en-PH" sz="1800" spc="-1" strike="noStrike">
                <a:latin typeface="Lato"/>
              </a:rPr>
              <a:t>	</a:t>
            </a:r>
            <a:r>
              <a:rPr b="0" lang="en-PH" sz="1800" spc="-1" strike="noStrike">
                <a:latin typeface="Lato"/>
              </a:rPr>
              <a:t>                                decimal points are aligned.</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Add just as you would add whole numbers.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Place the decimal point of the sum in line with the decimal points of the </a:t>
            </a:r>
            <a:r>
              <a:rPr b="0" lang="en-PH" sz="1800" spc="-1" strike="noStrike">
                <a:latin typeface="Lato"/>
              </a:rPr>
              <a:t>	</a:t>
            </a:r>
            <a:r>
              <a:rPr b="0" lang="en-PH" sz="1800" spc="-1" strike="noStrike">
                <a:latin typeface="Lato"/>
              </a:rPr>
              <a:t>	</a:t>
            </a:r>
            <a:r>
              <a:rPr b="0" lang="en-PH" sz="1800" spc="-1" strike="noStrike">
                <a:latin typeface="Lato"/>
              </a:rPr>
              <a:t>                               addends.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Writing the addends with their decimal points aligned is also a way to arrange them according to their place-value position.</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6" name=""/>
          <p:cNvSpPr/>
          <p:nvPr/>
        </p:nvSpPr>
        <p:spPr>
          <a:xfrm>
            <a:off x="-1260000" y="2667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1887840" y="2089800"/>
            <a:ext cx="1171440" cy="1329480"/>
          </a:xfrm>
          <a:prstGeom prst="rect">
            <a:avLst/>
          </a:prstGeom>
          <a:blipFill rotWithShape="0">
            <a:blip r:embed="rId1"/>
            <a:srcRect/>
            <a:stretch/>
          </a:blipFill>
          <a:ln w="0">
            <a:noFill/>
          </a:ln>
        </p:spPr>
        <p:style>
          <a:lnRef idx="0"/>
          <a:fillRef idx="0"/>
          <a:effectRef idx="0"/>
          <a:fontRef idx="minor"/>
        </p:style>
        <p:txBody>
          <a:bodyPr lIns="90000" rIns="90000" tIns="45000" bIns="45000" anchor="ctr" anchorCtr="1">
            <a:noAutofit/>
          </a:bodyPr>
          <a:p>
            <a:pPr algn="ctr">
              <a:lnSpc>
                <a:spcPct val="100000"/>
              </a:lnSpc>
              <a:buNone/>
            </a:pPr>
            <a:r>
              <a:rPr b="0" lang="en-PH" sz="1800" spc="-1" strike="noStrike">
                <a:solidFill>
                  <a:srgbClr val="000000"/>
                </a:solidFill>
                <a:latin typeface="Arial"/>
                <a:ea typeface="DejaVu Sans"/>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p:nvPr>
        </p:nvSpPr>
        <p:spPr>
          <a:xfrm>
            <a:off x="645120" y="540000"/>
            <a:ext cx="10510560" cy="434628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Decimals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u="sng">
                <a:uFillTx/>
                <a:latin typeface="Lato"/>
              </a:rPr>
              <a:t>Example 2:</a:t>
            </a: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2 + 0.3456 + 1.456 + 2.4589 + 23.467</a:t>
            </a:r>
            <a:endParaRPr b="0" lang="en-PH" sz="1800" spc="-1" strike="noStrike">
              <a:latin typeface="Arial"/>
            </a:endParaRPr>
          </a:p>
          <a:p>
            <a:pPr>
              <a:lnSpc>
                <a:spcPct val="100000"/>
              </a:lnSpc>
              <a:buNone/>
            </a:pPr>
            <a:r>
              <a:rPr b="0" lang="en-PH" sz="1800" spc="-1" strike="noStrike">
                <a:latin typeface="Lato"/>
              </a:rPr>
              <a:t>Thus, 2 + 0.3456 + 1.456 + 2.4589 + 23.467 can be done writing the numbers in a column.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2.0000      -The decimal point for the number 2 is after the number. </a:t>
            </a:r>
            <a:endParaRPr b="0" lang="en-PH" sz="1800" spc="-1" strike="noStrike">
              <a:latin typeface="Arial"/>
            </a:endParaRPr>
          </a:p>
          <a:p>
            <a:pPr>
              <a:lnSpc>
                <a:spcPct val="100000"/>
              </a:lnSpc>
              <a:buNone/>
            </a:pPr>
            <a:r>
              <a:rPr b="0" lang="en-PH" sz="1800" spc="-1" strike="noStrike">
                <a:latin typeface="Lato"/>
                <a:ea typeface="PingFang SC"/>
              </a:rPr>
              <a:t>            </a:t>
            </a:r>
            <a:r>
              <a:rPr b="0" lang="en-PH" sz="1800" spc="-1" strike="noStrike">
                <a:latin typeface="Lato"/>
                <a:ea typeface="PingFang SC"/>
              </a:rPr>
              <a:t>0.3456       Thus, 2 is written as 2.0000.</a:t>
            </a:r>
            <a:endParaRPr b="0" lang="en-PH" sz="1800" spc="-1" strike="noStrike">
              <a:latin typeface="Arial"/>
            </a:endParaRPr>
          </a:p>
          <a:p>
            <a:pPr>
              <a:lnSpc>
                <a:spcPct val="100000"/>
              </a:lnSpc>
              <a:buNone/>
            </a:pPr>
            <a:r>
              <a:rPr b="0" lang="en-PH" sz="1800" spc="-1" strike="noStrike">
                <a:latin typeface="Lato"/>
                <a:ea typeface="PingFang SC"/>
              </a:rPr>
              <a:t>        </a:t>
            </a:r>
            <a:r>
              <a:rPr b="0" lang="en-PH" sz="1800" spc="-1" strike="noStrike">
                <a:latin typeface="Lato"/>
                <a:ea typeface="PingFang SC"/>
              </a:rPr>
              <a:t>+ 1.4560</a:t>
            </a:r>
            <a:endParaRPr b="0" lang="en-PH" sz="1800" spc="-1" strike="noStrike">
              <a:latin typeface="Arial"/>
            </a:endParaRPr>
          </a:p>
          <a:p>
            <a:pPr>
              <a:lnSpc>
                <a:spcPct val="100000"/>
              </a:lnSpc>
              <a:buNone/>
            </a:pPr>
            <a:r>
              <a:rPr b="0" lang="en-PH" sz="1800" spc="-1" strike="noStrike">
                <a:latin typeface="Lato"/>
                <a:ea typeface="PingFang SC"/>
              </a:rPr>
              <a:t>           </a:t>
            </a:r>
            <a:r>
              <a:rPr b="0" lang="en-PH" sz="1800" spc="-1" strike="noStrike">
                <a:latin typeface="Lato"/>
                <a:ea typeface="PingFang SC"/>
              </a:rPr>
              <a:t>2.4589       -To complete four decimal places, we may write 1.456 as 1.4560 </a:t>
            </a:r>
            <a:endParaRPr b="0" lang="en-PH" sz="1800" spc="-1" strike="noStrike">
              <a:latin typeface="Arial"/>
            </a:endParaRPr>
          </a:p>
          <a:p>
            <a:pPr>
              <a:lnSpc>
                <a:spcPct val="100000"/>
              </a:lnSpc>
              <a:buNone/>
            </a:pPr>
            <a:r>
              <a:rPr b="0" lang="en-PH" sz="1800" spc="-1" strike="noStrike">
                <a:latin typeface="Lato"/>
                <a:ea typeface="PingFang SC"/>
              </a:rPr>
              <a:t>         </a:t>
            </a:r>
            <a:r>
              <a:rPr b="0" lang="en-PH" sz="1800" spc="-1" strike="noStrike">
                <a:latin typeface="Lato"/>
                <a:ea typeface="PingFang SC"/>
              </a:rPr>
              <a:t>23.4670         and 23.467 as 23.4670.</a:t>
            </a:r>
            <a:endParaRPr b="0" lang="en-PH" sz="1800" spc="-1" strike="noStrike">
              <a:latin typeface="Arial"/>
            </a:endParaRPr>
          </a:p>
          <a:p>
            <a:pPr>
              <a:lnSpc>
                <a:spcPct val="100000"/>
              </a:lnSpc>
              <a:buNone/>
            </a:pPr>
            <a:r>
              <a:rPr b="0" lang="en-PH" sz="1800" spc="-1" strike="noStrike">
                <a:latin typeface="Lato"/>
                <a:ea typeface="PingFang SC"/>
              </a:rPr>
              <a:t>         </a:t>
            </a:r>
            <a:r>
              <a:rPr b="0" lang="en-PH" sz="1800" spc="-1" strike="noStrike">
                <a:latin typeface="Lato"/>
                <a:ea typeface="PingFang SC"/>
              </a:rPr>
              <a:t>29.7275</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9" name=""/>
          <p:cNvSpPr/>
          <p:nvPr/>
        </p:nvSpPr>
        <p:spPr>
          <a:xfrm>
            <a:off x="-1260000" y="2667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0" name=""/>
          <p:cNvSpPr/>
          <p:nvPr/>
        </p:nvSpPr>
        <p:spPr>
          <a:xfrm>
            <a:off x="1260000" y="3600000"/>
            <a:ext cx="900000" cy="360"/>
          </a:xfrm>
          <a:prstGeom prst="line">
            <a:avLst/>
          </a:prstGeom>
          <a:ln w="72000">
            <a:solidFill>
              <a:srgbClr val="3465a4"/>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p:nvPr>
        </p:nvSpPr>
        <p:spPr>
          <a:xfrm>
            <a:off x="645120" y="540000"/>
            <a:ext cx="10510560" cy="434628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Decimals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u="sng">
                <a:uFillTx/>
                <a:latin typeface="Lato"/>
              </a:rPr>
              <a:t>Example 3:</a:t>
            </a: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Solve 3.5274 + 5.1569 = 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3.5274</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+ 5.1569</a:t>
            </a:r>
            <a:endParaRPr b="0" lang="en-PH" sz="1800" spc="-1" strike="noStrike">
              <a:latin typeface="Arial"/>
            </a:endParaRPr>
          </a:p>
          <a:p>
            <a:pPr>
              <a:lnSpc>
                <a:spcPct val="100000"/>
              </a:lnSpc>
              <a:buNone/>
            </a:pPr>
            <a:r>
              <a:rPr b="0" lang="en-PH" sz="1800" spc="-1" strike="noStrike">
                <a:latin typeface="Lato"/>
              </a:rPr>
              <a:t>                 • </a:t>
            </a:r>
            <a:r>
              <a:rPr b="0" lang="en-PH" sz="1800" spc="-1" strike="noStrike">
                <a:latin typeface="Lato"/>
              </a:rPr>
              <a:t>Add the ten thousandths place and then regroup if necessary</a:t>
            </a:r>
            <a:endParaRPr b="0" lang="en-PH" sz="1800" spc="-1" strike="noStrike">
              <a:latin typeface="Arial"/>
            </a:endParaRPr>
          </a:p>
          <a:p>
            <a:pPr>
              <a:lnSpc>
                <a:spcPct val="100000"/>
              </a:lnSpc>
              <a:buNone/>
            </a:pPr>
            <a:r>
              <a:rPr b="0" lang="en-PH" sz="1800" spc="-1" strike="noStrike">
                <a:latin typeface="Lato"/>
              </a:rPr>
              <a:t>.</a:t>
            </a:r>
            <a:endParaRPr b="0" lang="en-PH" sz="1800" spc="-1" strike="noStrike">
              <a:latin typeface="Arial"/>
            </a:endParaRPr>
          </a:p>
          <a:p>
            <a:pPr algn="just">
              <a:lnSpc>
                <a:spcPct val="100000"/>
              </a:lnSpc>
              <a:spcBef>
                <a:spcPts val="797"/>
              </a:spcBef>
              <a:buNone/>
            </a:pPr>
            <a:r>
              <a:rPr b="0" lang="en-PH" sz="1800" spc="-1" strike="noStrike">
                <a:latin typeface="Lato"/>
              </a:rPr>
              <a:t>                     </a:t>
            </a:r>
            <a:r>
              <a:rPr b="0" lang="en-PH" sz="1800" spc="-1" strike="noStrike">
                <a:latin typeface="Lato"/>
              </a:rPr>
              <a:t>Start adding from the right progressing to the left. Add the first column numbers 4 + 9 = </a:t>
            </a:r>
            <a:r>
              <a:rPr b="0" lang="en-PH" sz="1800" spc="-1" strike="noStrike">
                <a:latin typeface="Lato"/>
              </a:rPr>
              <a:t>	</a:t>
            </a:r>
            <a:r>
              <a:rPr b="0" lang="en-PH" sz="1800" spc="-1" strike="noStrike">
                <a:latin typeface="Lato"/>
              </a:rPr>
              <a:t>              13. Since the sum is greater 10, it means you should write 3 in the first column and        </a:t>
            </a:r>
            <a:r>
              <a:rPr b="0" lang="en-PH" sz="1800" spc="-1" strike="noStrike">
                <a:latin typeface="Lato"/>
              </a:rPr>
              <a:t>	</a:t>
            </a:r>
            <a:r>
              <a:rPr b="0" lang="en-PH" sz="1800" spc="-1" strike="noStrike">
                <a:latin typeface="Lato"/>
              </a:rPr>
              <a:t>               carry-over 1 to the next column numbers.</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2" name=""/>
          <p:cNvSpPr/>
          <p:nvPr/>
        </p:nvSpPr>
        <p:spPr>
          <a:xfrm>
            <a:off x="-1260000" y="2667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3" name=""/>
          <p:cNvSpPr/>
          <p:nvPr/>
        </p:nvSpPr>
        <p:spPr>
          <a:xfrm>
            <a:off x="1980360" y="2777040"/>
            <a:ext cx="9179280" cy="1002600"/>
          </a:xfrm>
          <a:prstGeom prst="rect">
            <a:avLst/>
          </a:prstGeom>
          <a:noFill/>
          <a:ln w="36000">
            <a:solidFill>
              <a:srgbClr val="2a6099"/>
            </a:solidFill>
            <a:round/>
          </a:ln>
        </p:spPr>
        <p:style>
          <a:lnRef idx="0"/>
          <a:fillRef idx="0"/>
          <a:effectRef idx="0"/>
          <a:fontRef idx="minor"/>
        </p:style>
      </p:sp>
      <p:pic>
        <p:nvPicPr>
          <p:cNvPr id="134" name="" descr=""/>
          <p:cNvPicPr/>
          <p:nvPr/>
        </p:nvPicPr>
        <p:blipFill>
          <a:blip r:embed="rId1"/>
          <a:stretch/>
        </p:blipFill>
        <p:spPr>
          <a:xfrm>
            <a:off x="645120" y="2777040"/>
            <a:ext cx="1208880" cy="11826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p:nvPr>
        </p:nvSpPr>
        <p:spPr>
          <a:xfrm>
            <a:off x="720000" y="720000"/>
            <a:ext cx="10510560" cy="434628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Decimals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u="sng">
                <a:uFillTx/>
                <a:latin typeface="Lato"/>
              </a:rPr>
              <a:t>Cont.</a:t>
            </a: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 </a:t>
            </a:r>
            <a:r>
              <a:rPr b="0" lang="en-PH" sz="1800" spc="-1" strike="noStrike">
                <a:latin typeface="Lato"/>
              </a:rPr>
              <a:t>Add the thousandths place and then regroup if necessary.</a:t>
            </a:r>
            <a:endParaRPr b="0" lang="en-PH" sz="1800" spc="-1" strike="noStrike">
              <a:latin typeface="Arial"/>
            </a:endParaRPr>
          </a:p>
          <a:p>
            <a:pPr>
              <a:lnSpc>
                <a:spcPct val="100000"/>
              </a:lnSpc>
              <a:buNone/>
            </a:pPr>
            <a:r>
              <a:rPr b="0" lang="en-PH" sz="1800" spc="-1" strike="noStrike">
                <a:latin typeface="Lato"/>
              </a:rPr>
              <a: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Now add the next column 1 + 7 + 6 = 14. Write 4 in the second column and carry-over 1  </a:t>
            </a:r>
            <a:r>
              <a:rPr b="0" lang="en-PH" sz="1800" spc="-1" strike="noStrike">
                <a:latin typeface="Lato"/>
              </a:rPr>
              <a:t>	</a:t>
            </a:r>
            <a:r>
              <a:rPr b="0" lang="en-PH" sz="1800" spc="-1" strike="noStrike">
                <a:latin typeface="Lato"/>
              </a:rPr>
              <a:t>              to the next column.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Add the hundredths place.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Now add the next column 1 + 2 + 5 = 8. Write 8 in the third column, since 8 is less than </a:t>
            </a:r>
            <a:r>
              <a:rPr b="0" lang="en-PH" sz="1800" spc="-1" strike="noStrike">
                <a:latin typeface="Lato"/>
              </a:rPr>
              <a:t>	</a:t>
            </a:r>
            <a:r>
              <a:rPr b="0" lang="en-PH" sz="1800" spc="-1" strike="noStrike">
                <a:latin typeface="Lato"/>
              </a:rPr>
              <a:t>             10, no need to regroup.</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6" name=""/>
          <p:cNvSpPr/>
          <p:nvPr/>
        </p:nvSpPr>
        <p:spPr>
          <a:xfrm>
            <a:off x="-1260000" y="2667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7" name=""/>
          <p:cNvSpPr/>
          <p:nvPr/>
        </p:nvSpPr>
        <p:spPr>
          <a:xfrm>
            <a:off x="1980000" y="2057040"/>
            <a:ext cx="9179280" cy="1002600"/>
          </a:xfrm>
          <a:prstGeom prst="rect">
            <a:avLst/>
          </a:prstGeom>
          <a:noFill/>
          <a:ln w="36000">
            <a:solidFill>
              <a:srgbClr val="2a6099"/>
            </a:solidFill>
            <a:round/>
          </a:ln>
        </p:spPr>
        <p:style>
          <a:lnRef idx="0"/>
          <a:fillRef idx="0"/>
          <a:effectRef idx="0"/>
          <a:fontRef idx="minor"/>
        </p:style>
      </p:sp>
      <p:pic>
        <p:nvPicPr>
          <p:cNvPr id="138" name="" descr=""/>
          <p:cNvPicPr/>
          <p:nvPr/>
        </p:nvPicPr>
        <p:blipFill>
          <a:blip r:embed="rId1"/>
          <a:stretch/>
        </p:blipFill>
        <p:spPr>
          <a:xfrm>
            <a:off x="720000" y="2160000"/>
            <a:ext cx="1169640" cy="1002600"/>
          </a:xfrm>
          <a:prstGeom prst="rect">
            <a:avLst/>
          </a:prstGeom>
          <a:ln w="0">
            <a:noFill/>
          </a:ln>
        </p:spPr>
      </p:pic>
      <p:pic>
        <p:nvPicPr>
          <p:cNvPr id="139" name="" descr=""/>
          <p:cNvPicPr/>
          <p:nvPr/>
        </p:nvPicPr>
        <p:blipFill>
          <a:blip r:embed="rId2"/>
          <a:stretch/>
        </p:blipFill>
        <p:spPr>
          <a:xfrm>
            <a:off x="965880" y="3879360"/>
            <a:ext cx="1013760" cy="980280"/>
          </a:xfrm>
          <a:prstGeom prst="rect">
            <a:avLst/>
          </a:prstGeom>
          <a:ln w="0">
            <a:noFill/>
          </a:ln>
        </p:spPr>
      </p:pic>
      <p:sp>
        <p:nvSpPr>
          <p:cNvPr id="140" name=""/>
          <p:cNvSpPr/>
          <p:nvPr/>
        </p:nvSpPr>
        <p:spPr>
          <a:xfrm>
            <a:off x="2051280" y="3857040"/>
            <a:ext cx="9179280" cy="1002600"/>
          </a:xfrm>
          <a:prstGeom prst="rect">
            <a:avLst/>
          </a:prstGeom>
          <a:noFill/>
          <a:ln w="36000">
            <a:solidFill>
              <a:srgbClr val="2a6099"/>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p:nvPr>
        </p:nvSpPr>
        <p:spPr>
          <a:xfrm>
            <a:off x="720000" y="720000"/>
            <a:ext cx="10510560" cy="434628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Decimals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u="sng">
                <a:uFillTx/>
                <a:latin typeface="Lato"/>
              </a:rPr>
              <a:t>Cont.</a:t>
            </a: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 </a:t>
            </a:r>
            <a:r>
              <a:rPr b="0" lang="en-PH" sz="1800" spc="-1" strike="noStrike">
                <a:latin typeface="Lato"/>
              </a:rPr>
              <a:t>Add the tenths place.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Now add the next column 5 + 1 = 6. Write 8 in the fourth column, since 6 is less than 10, </a:t>
            </a:r>
            <a:r>
              <a:rPr b="0" lang="en-PH" sz="1800" spc="-1" strike="noStrike">
                <a:latin typeface="Lato"/>
              </a:rPr>
              <a:t>	</a:t>
            </a:r>
            <a:r>
              <a:rPr b="0" lang="en-PH" sz="1800" spc="-1" strike="noStrike">
                <a:latin typeface="Lato"/>
              </a:rPr>
              <a:t>              no need to regroup.</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 </a:t>
            </a:r>
            <a:r>
              <a:rPr b="0" lang="en-PH" sz="1800" spc="-1" strike="noStrike">
                <a:latin typeface="Lato"/>
              </a:rPr>
              <a:t>Place the decimal point.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Next, write the decimal point in the sum aligned with the decimal points in the addends.</a:t>
            </a:r>
            <a:endParaRPr b="0" lang="en-PH" sz="1800" spc="-1" strike="noStrike">
              <a:latin typeface="Arial"/>
            </a:endParaRPr>
          </a:p>
          <a:p>
            <a:pPr>
              <a:lnSpc>
                <a:spcPct val="100000"/>
              </a:lnSpc>
              <a:buNone/>
            </a:pPr>
            <a:r>
              <a:rPr b="0" lang="en-PH" sz="1800" spc="-1" strike="noStrike">
                <a:latin typeface="Lato"/>
              </a:rPr>
              <a:t>.</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2" name=""/>
          <p:cNvSpPr/>
          <p:nvPr/>
        </p:nvSpPr>
        <p:spPr>
          <a:xfrm>
            <a:off x="-1260000" y="2667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3" name=""/>
          <p:cNvSpPr/>
          <p:nvPr/>
        </p:nvSpPr>
        <p:spPr>
          <a:xfrm>
            <a:off x="2051280" y="1980000"/>
            <a:ext cx="9179280" cy="899640"/>
          </a:xfrm>
          <a:prstGeom prst="rect">
            <a:avLst/>
          </a:prstGeom>
          <a:noFill/>
          <a:ln w="36000">
            <a:solidFill>
              <a:srgbClr val="2a6099"/>
            </a:solidFill>
            <a:round/>
          </a:ln>
        </p:spPr>
        <p:style>
          <a:lnRef idx="0"/>
          <a:fillRef idx="0"/>
          <a:effectRef idx="0"/>
          <a:fontRef idx="minor"/>
        </p:style>
      </p:sp>
      <p:sp>
        <p:nvSpPr>
          <p:cNvPr id="144" name=""/>
          <p:cNvSpPr/>
          <p:nvPr/>
        </p:nvSpPr>
        <p:spPr>
          <a:xfrm>
            <a:off x="2160000" y="3780000"/>
            <a:ext cx="9070560" cy="539280"/>
          </a:xfrm>
          <a:prstGeom prst="rect">
            <a:avLst/>
          </a:prstGeom>
          <a:noFill/>
          <a:ln w="36000">
            <a:solidFill>
              <a:srgbClr val="2a6099"/>
            </a:solidFill>
            <a:round/>
          </a:ln>
        </p:spPr>
        <p:style>
          <a:lnRef idx="0"/>
          <a:fillRef idx="0"/>
          <a:effectRef idx="0"/>
          <a:fontRef idx="minor"/>
        </p:style>
      </p:sp>
      <p:pic>
        <p:nvPicPr>
          <p:cNvPr id="145" name="" descr=""/>
          <p:cNvPicPr/>
          <p:nvPr/>
        </p:nvPicPr>
        <p:blipFill>
          <a:blip r:embed="rId1"/>
          <a:stretch/>
        </p:blipFill>
        <p:spPr>
          <a:xfrm>
            <a:off x="607680" y="1980000"/>
            <a:ext cx="1191960" cy="1002600"/>
          </a:xfrm>
          <a:prstGeom prst="rect">
            <a:avLst/>
          </a:prstGeom>
          <a:ln w="0">
            <a:noFill/>
          </a:ln>
        </p:spPr>
      </p:pic>
      <p:pic>
        <p:nvPicPr>
          <p:cNvPr id="146" name="" descr=""/>
          <p:cNvPicPr/>
          <p:nvPr/>
        </p:nvPicPr>
        <p:blipFill>
          <a:blip r:embed="rId2"/>
          <a:stretch/>
        </p:blipFill>
        <p:spPr>
          <a:xfrm>
            <a:off x="900000" y="3755160"/>
            <a:ext cx="1103040" cy="9244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p:nvPr>
        </p:nvSpPr>
        <p:spPr>
          <a:xfrm>
            <a:off x="720000" y="1080000"/>
            <a:ext cx="10510560" cy="434628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Adding Decimals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u="sng">
                <a:uFillTx/>
                <a:latin typeface="Lato"/>
              </a:rPr>
              <a:t>Cont.</a:t>
            </a: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 </a:t>
            </a:r>
            <a:r>
              <a:rPr b="0" lang="en-PH" sz="1800" spc="-1" strike="noStrike">
                <a:latin typeface="Lato"/>
              </a:rPr>
              <a:t>Add the whole numbers. Add the ones.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Finally, add 3 + 5 = 8. Write 8 in the ones column to complete the process.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So, 3.5274 + 5.1569 = 8.6843.</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8" name=""/>
          <p:cNvSpPr/>
          <p:nvPr/>
        </p:nvSpPr>
        <p:spPr>
          <a:xfrm>
            <a:off x="-1260000" y="2667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9" name=""/>
          <p:cNvSpPr/>
          <p:nvPr/>
        </p:nvSpPr>
        <p:spPr>
          <a:xfrm>
            <a:off x="2160360" y="2340360"/>
            <a:ext cx="7739280" cy="539280"/>
          </a:xfrm>
          <a:prstGeom prst="rect">
            <a:avLst/>
          </a:prstGeom>
          <a:noFill/>
          <a:ln w="36000">
            <a:solidFill>
              <a:srgbClr val="2a6099"/>
            </a:solidFill>
            <a:round/>
          </a:ln>
        </p:spPr>
        <p:style>
          <a:lnRef idx="0"/>
          <a:fillRef idx="0"/>
          <a:effectRef idx="0"/>
          <a:fontRef idx="minor"/>
        </p:style>
      </p:sp>
      <p:pic>
        <p:nvPicPr>
          <p:cNvPr id="150" name="" descr=""/>
          <p:cNvPicPr/>
          <p:nvPr/>
        </p:nvPicPr>
        <p:blipFill>
          <a:blip r:embed="rId1"/>
          <a:stretch/>
        </p:blipFill>
        <p:spPr>
          <a:xfrm>
            <a:off x="932400" y="2340000"/>
            <a:ext cx="1047240" cy="9914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p:nvPr>
        </p:nvSpPr>
        <p:spPr>
          <a:xfrm>
            <a:off x="1080000" y="0"/>
            <a:ext cx="10510560" cy="434628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90000"/>
              </a:lnSpc>
              <a:buNone/>
            </a:pPr>
            <a:endParaRPr b="0" lang="en-PH" sz="3200" spc="-1" strike="noStrike">
              <a:latin typeface="Arial"/>
            </a:endParaRPr>
          </a:p>
          <a:p>
            <a:pPr>
              <a:lnSpc>
                <a:spcPct val="100000"/>
              </a:lnSpc>
              <a:buNone/>
            </a:pPr>
            <a:r>
              <a:rPr b="1" lang="en-PH" sz="1800" spc="-1" strike="noStrike">
                <a:latin typeface="Lato"/>
              </a:rPr>
              <a:t>Adding Decimals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Arrange the decimals vertically and add them.               Answers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1. 34.65 + 43.32                                                         1.    34.65            2.     </a:t>
            </a:r>
            <a:r>
              <a:rPr b="0" lang="en-PH" sz="1800" spc="-1" strike="noStrike">
                <a:latin typeface="Arial"/>
                <a:ea typeface="PingFang SC"/>
              </a:rPr>
              <a:t>12.243      </a:t>
            </a:r>
            <a:r>
              <a:rPr b="0" lang="en-PH" sz="1800" spc="-1" strike="noStrike">
                <a:latin typeface="Lato"/>
                <a:ea typeface="PingFang SC"/>
              </a:rPr>
              <a:t>    3.     </a:t>
            </a:r>
            <a:r>
              <a:rPr b="0" lang="en-PH" sz="1800" spc="-1" strike="noStrike">
                <a:latin typeface="Arial"/>
                <a:ea typeface="PingFang SC"/>
              </a:rPr>
              <a:t>53.23</a:t>
            </a:r>
            <a:r>
              <a:rPr b="0" lang="en-PH" sz="1800" spc="-1" strike="noStrike">
                <a:latin typeface="Lato"/>
                <a:ea typeface="PingFang SC"/>
              </a:rPr>
              <a:t>    </a:t>
            </a:r>
            <a:endParaRPr b="0" lang="en-PH" sz="1800" spc="-1" strike="noStrike">
              <a:latin typeface="Arial"/>
            </a:endParaRPr>
          </a:p>
          <a:p>
            <a:pPr>
              <a:lnSpc>
                <a:spcPct val="100000"/>
              </a:lnSpc>
              <a:buNone/>
            </a:pPr>
            <a:r>
              <a:rPr b="0" lang="en-PH" sz="1800" spc="-1" strike="noStrike">
                <a:latin typeface="Arial"/>
                <a:ea typeface="PingFang SC"/>
              </a:rPr>
              <a:t>2. 12. 243 + 123.65                                                       +  43.32               + 123.65                 + 42.151</a:t>
            </a:r>
            <a:endParaRPr b="0" lang="en-PH" sz="1800" spc="-1" strike="noStrike">
              <a:latin typeface="Arial"/>
            </a:endParaRPr>
          </a:p>
          <a:p>
            <a:pPr>
              <a:lnSpc>
                <a:spcPct val="100000"/>
              </a:lnSpc>
              <a:buNone/>
            </a:pPr>
            <a:r>
              <a:rPr b="0" lang="en-PH" sz="1800" spc="-1" strike="noStrike">
                <a:latin typeface="Arial"/>
                <a:ea typeface="PingFang SC"/>
              </a:rPr>
              <a:t>3. 53.23 + 42.151  </a:t>
            </a:r>
            <a:endParaRPr b="0" lang="en-PH" sz="1800" spc="-1" strike="noStrike">
              <a:latin typeface="Arial"/>
            </a:endParaRPr>
          </a:p>
          <a:p>
            <a:pPr>
              <a:lnSpc>
                <a:spcPct val="100000"/>
              </a:lnSpc>
              <a:buNone/>
            </a:pPr>
            <a:r>
              <a:rPr b="0" lang="en-PH" sz="1800" spc="-1" strike="noStrike">
                <a:latin typeface="Arial"/>
                <a:ea typeface="PingFang SC"/>
              </a:rPr>
              <a:t>4. 65.231 + 23.13                                                          =  77.97             =   135.893           =     95.381</a:t>
            </a:r>
            <a:endParaRPr b="0" lang="en-PH" sz="1800" spc="-1" strike="noStrike">
              <a:latin typeface="Arial"/>
            </a:endParaRPr>
          </a:p>
          <a:p>
            <a:pPr>
              <a:lnSpc>
                <a:spcPct val="100000"/>
              </a:lnSpc>
              <a:buNone/>
            </a:pPr>
            <a:r>
              <a:rPr b="0" lang="en-PH" sz="1800" spc="-1" strike="noStrike">
                <a:latin typeface="Arial"/>
                <a:ea typeface="PingFang SC"/>
              </a:rPr>
              <a:t>5. 45.561 + 32.1</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Arial"/>
                <a:ea typeface="PingFang SC"/>
              </a:rPr>
              <a:t>                                                                                              </a:t>
            </a:r>
            <a:r>
              <a:rPr b="0" lang="en-PH" sz="1800" spc="-1" strike="noStrike">
                <a:latin typeface="Arial"/>
                <a:ea typeface="PingFang SC"/>
              </a:rPr>
              <a:t>4.   65.231           5.    45.561</a:t>
            </a:r>
            <a:endParaRPr b="0" lang="en-PH" sz="1800" spc="-1" strike="noStrike">
              <a:latin typeface="Arial"/>
            </a:endParaRPr>
          </a:p>
          <a:p>
            <a:pPr>
              <a:lnSpc>
                <a:spcPct val="100000"/>
              </a:lnSpc>
              <a:buNone/>
            </a:pPr>
            <a:r>
              <a:rPr b="0" lang="en-PH" sz="1800" spc="-1" strike="noStrike">
                <a:latin typeface="Arial"/>
                <a:ea typeface="PingFang SC"/>
              </a:rPr>
              <a:t>                                                                                                 </a:t>
            </a:r>
            <a:r>
              <a:rPr b="0" lang="en-PH" sz="1800" spc="-1" strike="noStrike">
                <a:latin typeface="Arial"/>
                <a:ea typeface="PingFang SC"/>
              </a:rPr>
              <a:t>+ 23.13                 + 32.1</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Arial"/>
                <a:ea typeface="PingFang SC"/>
              </a:rPr>
              <a:t>                                                                                                </a:t>
            </a:r>
            <a:r>
              <a:rPr b="0" lang="en-PH" sz="1800" spc="-1" strike="noStrike">
                <a:latin typeface="Arial"/>
                <a:ea typeface="PingFang SC"/>
              </a:rPr>
              <a:t>= 88.361              =  77.661</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Arial"/>
                <a:ea typeface="PingFang SC"/>
              </a:rPr>
              <a:t>                                                         </a:t>
            </a:r>
            <a:endParaRPr b="0" lang="en-PH" sz="1800" spc="-1" strike="noStrike">
              <a:latin typeface="Arial"/>
            </a:endParaRPr>
          </a:p>
          <a:p>
            <a:pPr>
              <a:lnSpc>
                <a:spcPct val="100000"/>
              </a:lnSpc>
              <a:buNone/>
            </a:pPr>
            <a:r>
              <a:rPr b="0" lang="en-PH" sz="1800" spc="-1" strike="noStrike">
                <a:latin typeface="Arial"/>
                <a:ea typeface="PingFang SC"/>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797"/>
              </a:spcBef>
              <a:buNone/>
            </a:pPr>
            <a:endParaRPr b="0" lang="en-PH" sz="1800" spc="-1" strike="noStrike">
              <a:latin typeface="Arial"/>
            </a:endParaRPr>
          </a:p>
        </p:txBody>
      </p:sp>
      <p:sp>
        <p:nvSpPr>
          <p:cNvPr id="152" name=""/>
          <p:cNvSpPr/>
          <p:nvPr/>
        </p:nvSpPr>
        <p:spPr>
          <a:xfrm>
            <a:off x="-1377720" y="983160"/>
            <a:ext cx="5513040" cy="225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53" name=""/>
          <p:cNvSpPr/>
          <p:nvPr/>
        </p:nvSpPr>
        <p:spPr>
          <a:xfrm>
            <a:off x="6660000" y="2340000"/>
            <a:ext cx="900000" cy="360"/>
          </a:xfrm>
          <a:prstGeom prst="line">
            <a:avLst/>
          </a:prstGeom>
          <a:ln w="72000">
            <a:solidFill>
              <a:srgbClr val="3465a4"/>
            </a:solidFill>
            <a:round/>
          </a:ln>
        </p:spPr>
        <p:style>
          <a:lnRef idx="0"/>
          <a:fillRef idx="0"/>
          <a:effectRef idx="0"/>
          <a:fontRef idx="minor"/>
        </p:style>
      </p:sp>
      <p:sp>
        <p:nvSpPr>
          <p:cNvPr id="154" name=""/>
          <p:cNvSpPr/>
          <p:nvPr/>
        </p:nvSpPr>
        <p:spPr>
          <a:xfrm>
            <a:off x="8460000" y="2340000"/>
            <a:ext cx="1080000" cy="360"/>
          </a:xfrm>
          <a:prstGeom prst="line">
            <a:avLst/>
          </a:prstGeom>
          <a:ln w="72000">
            <a:solidFill>
              <a:srgbClr val="3465a4"/>
            </a:solidFill>
            <a:round/>
          </a:ln>
        </p:spPr>
        <p:style>
          <a:lnRef idx="0"/>
          <a:fillRef idx="0"/>
          <a:effectRef idx="0"/>
          <a:fontRef idx="minor"/>
        </p:style>
      </p:sp>
      <p:sp>
        <p:nvSpPr>
          <p:cNvPr id="155" name=""/>
          <p:cNvSpPr/>
          <p:nvPr/>
        </p:nvSpPr>
        <p:spPr>
          <a:xfrm>
            <a:off x="10260000" y="2339640"/>
            <a:ext cx="1080000" cy="360"/>
          </a:xfrm>
          <a:prstGeom prst="line">
            <a:avLst/>
          </a:prstGeom>
          <a:ln w="72000">
            <a:solidFill>
              <a:srgbClr val="3465a4"/>
            </a:solidFill>
            <a:round/>
          </a:ln>
        </p:spPr>
        <p:style>
          <a:lnRef idx="0"/>
          <a:fillRef idx="0"/>
          <a:effectRef idx="0"/>
          <a:fontRef idx="minor"/>
        </p:style>
      </p:sp>
      <p:sp>
        <p:nvSpPr>
          <p:cNvPr id="156" name=""/>
          <p:cNvSpPr/>
          <p:nvPr/>
        </p:nvSpPr>
        <p:spPr>
          <a:xfrm>
            <a:off x="7380000" y="4319640"/>
            <a:ext cx="900000" cy="360"/>
          </a:xfrm>
          <a:prstGeom prst="line">
            <a:avLst/>
          </a:prstGeom>
          <a:ln w="72000">
            <a:solidFill>
              <a:srgbClr val="3465a4"/>
            </a:solidFill>
            <a:round/>
          </a:ln>
        </p:spPr>
        <p:style>
          <a:lnRef idx="0"/>
          <a:fillRef idx="0"/>
          <a:effectRef idx="0"/>
          <a:fontRef idx="minor"/>
        </p:style>
      </p:sp>
      <p:sp>
        <p:nvSpPr>
          <p:cNvPr id="157" name=""/>
          <p:cNvSpPr/>
          <p:nvPr/>
        </p:nvSpPr>
        <p:spPr>
          <a:xfrm>
            <a:off x="9180000" y="4319640"/>
            <a:ext cx="900000" cy="360"/>
          </a:xfrm>
          <a:prstGeom prst="line">
            <a:avLst/>
          </a:prstGeom>
          <a:ln w="72000">
            <a:solidFill>
              <a:srgbClr val="3465a4"/>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500</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2023-07-10T13:21:24Z</dcterms:modified>
  <cp:revision>47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