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7800" cy="6853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4680" cy="2794680"/>
          </a:xfrm>
          <a:prstGeom prst="rect">
            <a:avLst/>
          </a:prstGeom>
          <a:ln w="0">
            <a:noFill/>
          </a:ln>
        </p:spPr>
      </p:pic>
      <p:sp>
        <p:nvSpPr>
          <p:cNvPr id="2" name="Rectangle 5"/>
          <p:cNvSpPr/>
          <p:nvPr/>
        </p:nvSpPr>
        <p:spPr>
          <a:xfrm>
            <a:off x="3487320" y="1475280"/>
            <a:ext cx="8700120" cy="38581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700120" cy="3798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7800" cy="630720"/>
          </a:xfrm>
          <a:prstGeom prst="rect">
            <a:avLst/>
          </a:prstGeom>
          <a:ln w="0">
            <a:noFill/>
          </a:ln>
        </p:spPr>
      </p:pic>
      <p:sp>
        <p:nvSpPr>
          <p:cNvPr id="43" name="Rectangle 7"/>
          <p:cNvSpPr/>
          <p:nvPr/>
        </p:nvSpPr>
        <p:spPr>
          <a:xfrm>
            <a:off x="10868760" y="0"/>
            <a:ext cx="966240" cy="96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30320" cy="1030320"/>
          </a:xfrm>
          <a:prstGeom prst="rect">
            <a:avLst/>
          </a:prstGeom>
          <a:ln w="0">
            <a:noFill/>
          </a:ln>
        </p:spPr>
      </p:pic>
      <p:sp>
        <p:nvSpPr>
          <p:cNvPr id="45" name="TextBox 9"/>
          <p:cNvSpPr/>
          <p:nvPr/>
        </p:nvSpPr>
        <p:spPr>
          <a:xfrm>
            <a:off x="185400" y="6362280"/>
            <a:ext cx="4687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9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2120" cy="338040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364840"/>
            <a:ext cx="7490880" cy="1918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Black"/>
              </a:rPr>
              <a:t>Ugnayan ng mga Tao sa Iba’t Ibang Antas ng Sinaunang Lipunan</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838080" y="1609560"/>
            <a:ext cx="10498320" cy="4347000"/>
          </a:xfrm>
          <a:prstGeom prst="rect">
            <a:avLst/>
          </a:prstGeom>
          <a:noFill/>
          <a:ln w="0">
            <a:noFill/>
          </a:ln>
        </p:spPr>
        <p:txBody>
          <a:bodyPr lIns="90000" rIns="90000" tIns="45000" bIns="45000" anchor="t">
            <a:noAutofit/>
          </a:bodyPr>
          <a:p>
            <a:pPr>
              <a:lnSpc>
                <a:spcPct val="100000"/>
              </a:lnSpc>
              <a:buNone/>
            </a:pPr>
            <a:r>
              <a:rPr b="1" i="1" lang="en-PH" sz="1800" spc="-1" strike="noStrike">
                <a:latin typeface="Lato"/>
              </a:rPr>
              <a:t>Ifugao</a:t>
            </a:r>
            <a:r>
              <a:rPr b="0" lang="en-PH" sz="1800" spc="-1" strike="noStrike">
                <a:latin typeface="Lato"/>
              </a:rPr>
              <a:t> - pangkat ng tao na nakatira sa kabundukan ng Cordillera. Ang kanilang kabihasnan ay hinubog ng mga bundok.</a:t>
            </a:r>
            <a:endParaRPr b="0" lang="en-PH" sz="1800" spc="-1" strike="noStrike">
              <a:latin typeface="Arial"/>
            </a:endParaRPr>
          </a:p>
          <a:p>
            <a:pPr>
              <a:lnSpc>
                <a:spcPct val="100000"/>
              </a:lnSpc>
              <a:buNone/>
            </a:pPr>
            <a:endParaRPr b="0" lang="en-PH" sz="1800" spc="-1" strike="noStrike">
              <a:latin typeface="Arial"/>
            </a:endParaRPr>
          </a:p>
          <a:p>
            <a:pPr marL="432000" indent="-324000">
              <a:lnSpc>
                <a:spcPct val="100000"/>
              </a:lnSpc>
              <a:buClr>
                <a:srgbClr val="000000"/>
              </a:buClr>
              <a:buFont typeface="Wingdings" charset="2"/>
              <a:buChar char=""/>
            </a:pPr>
            <a:r>
              <a:rPr b="1" i="1" lang="en-PH" sz="1800" spc="-1" strike="noStrike">
                <a:latin typeface="Lato"/>
              </a:rPr>
              <a:t>Nakabatay sa lawak ng pagmamay-ari ng mga sakahan</a:t>
            </a:r>
            <a:r>
              <a:rPr b="0" lang="en-PH" sz="1800" spc="-1" strike="noStrike">
                <a:latin typeface="Lato"/>
              </a:rPr>
              <a:t> ang antas ng lipunan ng mga Ifugao.</a:t>
            </a:r>
            <a:endParaRPr b="0" lang="en-PH" sz="1800" spc="-1" strike="noStrike">
              <a:latin typeface="Arial"/>
            </a:endParaRPr>
          </a:p>
          <a:p>
            <a:pPr lvl="1" marL="864000" indent="-324000">
              <a:lnSpc>
                <a:spcPct val="100000"/>
              </a:lnSpc>
              <a:spcBef>
                <a:spcPts val="1134"/>
              </a:spcBef>
              <a:buClr>
                <a:srgbClr val="000000"/>
              </a:buClr>
              <a:buSzPct val="45000"/>
              <a:buFont typeface="Wingdings" charset="2"/>
              <a:buChar char=""/>
            </a:pPr>
            <a:r>
              <a:rPr b="1" i="1" lang="en-PH" sz="1800" spc="-1" strike="noStrike">
                <a:latin typeface="Lato"/>
              </a:rPr>
              <a:t>Kadangyan</a:t>
            </a:r>
            <a:r>
              <a:rPr b="0" lang="en-PH" sz="1800" spc="-1" strike="noStrike">
                <a:latin typeface="Lato"/>
              </a:rPr>
              <a:t> – nasa itaas ng lipunang Ifugao. Nagmamay-ari ng lima o higit pang sakahan.</a:t>
            </a:r>
            <a:endParaRPr b="0" lang="en-PH" sz="1800" spc="-1" strike="noStrike">
              <a:latin typeface="Arial"/>
            </a:endParaRPr>
          </a:p>
          <a:p>
            <a:pPr lvl="1" marL="864000" indent="-324000">
              <a:lnSpc>
                <a:spcPct val="100000"/>
              </a:lnSpc>
              <a:spcBef>
                <a:spcPts val="1134"/>
              </a:spcBef>
              <a:buClr>
                <a:srgbClr val="000000"/>
              </a:buClr>
              <a:buSzPct val="45000"/>
              <a:buFont typeface="Wingdings" charset="2"/>
              <a:buChar char=""/>
            </a:pPr>
            <a:r>
              <a:rPr b="1" i="1" lang="en-PH" sz="1800" spc="-1" strike="noStrike">
                <a:latin typeface="Lato"/>
              </a:rPr>
              <a:t>Tagu</a:t>
            </a:r>
            <a:r>
              <a:rPr b="0" lang="en-PH" sz="1800" spc="-1" strike="noStrike">
                <a:latin typeface="Lato"/>
              </a:rPr>
              <a:t> – mas mababang antas kaysa kadangyan. Nagmamay-ari ng mas maliliit na sakahan.</a:t>
            </a:r>
            <a:endParaRPr b="0" lang="en-PH" sz="1800" spc="-1" strike="noStrike">
              <a:latin typeface="Arial"/>
            </a:endParaRPr>
          </a:p>
          <a:p>
            <a:pPr lvl="1" marL="864000" indent="-324000">
              <a:lnSpc>
                <a:spcPct val="100000"/>
              </a:lnSpc>
              <a:spcBef>
                <a:spcPts val="1134"/>
              </a:spcBef>
              <a:buClr>
                <a:srgbClr val="000000"/>
              </a:buClr>
              <a:buSzPct val="45000"/>
              <a:buFont typeface="Wingdings" charset="2"/>
              <a:buChar char=""/>
            </a:pPr>
            <a:r>
              <a:rPr b="1" i="1" lang="en-PH" sz="1800" spc="-1" strike="noStrike">
                <a:latin typeface="Lato"/>
              </a:rPr>
              <a:t>Nawotwot</a:t>
            </a:r>
            <a:r>
              <a:rPr b="0" lang="en-PH" sz="1800" spc="-1" strike="noStrike">
                <a:latin typeface="Lato"/>
              </a:rPr>
              <a:t> – pinakamababang antas; walang pagmamay-aring sakahan at nagtatrabaho para sa mga kadangyan. Sila ay mga itinuturing na tagapagsilbi.</a:t>
            </a:r>
            <a:endParaRPr b="0" lang="en-PH" sz="1800" spc="-1" strike="noStrike">
              <a:latin typeface="Arial"/>
            </a:endParaRPr>
          </a:p>
          <a:p>
            <a:pPr>
              <a:lnSpc>
                <a:spcPct val="100000"/>
              </a:lnSpc>
              <a:buNone/>
            </a:pPr>
            <a:endParaRPr b="0" lang="en-PH" sz="1800" spc="-1" strike="noStrike">
              <a:latin typeface="Arial"/>
            </a:endParaRPr>
          </a:p>
        </p:txBody>
      </p:sp>
      <p:sp>
        <p:nvSpPr>
          <p:cNvPr id="126" name="Title 5"/>
          <p:cNvSpPr/>
          <p:nvPr/>
        </p:nvSpPr>
        <p:spPr>
          <a:xfrm>
            <a:off x="838080" y="365400"/>
            <a:ext cx="10317960" cy="1321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spcBef>
                <a:spcPts val="1417"/>
              </a:spcBef>
              <a:buNone/>
            </a:pPr>
            <a:r>
              <a:rPr b="1" lang="en-US" sz="3200" spc="-1" strike="noStrike">
                <a:solidFill>
                  <a:srgbClr val="000000"/>
                </a:solidFill>
                <a:latin typeface="Lato"/>
                <a:ea typeface="Arial-Black"/>
              </a:rPr>
              <a:t>Antas ng Tao sa Lipunang Ifugao</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1"/>
          <p:cNvSpPr>
            <a:spLocks noGrp="1"/>
          </p:cNvSpPr>
          <p:nvPr>
            <p:ph/>
          </p:nvPr>
        </p:nvSpPr>
        <p:spPr>
          <a:xfrm>
            <a:off x="838080" y="1609560"/>
            <a:ext cx="7081560" cy="4347000"/>
          </a:xfrm>
          <a:prstGeom prst="rect">
            <a:avLst/>
          </a:prstGeom>
          <a:noFill/>
          <a:ln w="0">
            <a:noFill/>
          </a:ln>
        </p:spPr>
        <p:txBody>
          <a:bodyPr lIns="90000" rIns="90000" tIns="45000" bIns="45000" anchor="t">
            <a:noAutofit/>
          </a:bodyPr>
          <a:p>
            <a:pPr>
              <a:lnSpc>
                <a:spcPct val="100000"/>
              </a:lnSpc>
              <a:spcBef>
                <a:spcPts val="1417"/>
              </a:spcBef>
              <a:buNone/>
            </a:pPr>
            <a:r>
              <a:rPr b="1" i="1" lang="en-PH" sz="1800" spc="-1" strike="noStrike">
                <a:latin typeface="Lato"/>
              </a:rPr>
              <a:t>Datu - </a:t>
            </a:r>
            <a:r>
              <a:rPr b="0" lang="en-PH" sz="1800" spc="-1" strike="noStrike">
                <a:latin typeface="Lato"/>
              </a:rPr>
              <a:t>itinuturing na pinakapinuno ng sinaunang lipunan ng mga Bisaya. Nabibilang sa pinakamataas na antas ng lipunang Bisaya ang pamilya ng datu na tinatawag na </a:t>
            </a:r>
            <a:r>
              <a:rPr b="1" i="1" lang="en-PH" sz="1800" spc="-1" strike="noStrike">
                <a:latin typeface="Lato"/>
              </a:rPr>
              <a:t>kadatoan</a:t>
            </a:r>
            <a:r>
              <a:rPr b="0" lang="en-PH" sz="1800" spc="-1" strike="noStrike">
                <a:latin typeface="Lato"/>
              </a:rPr>
              <a:t>.</a:t>
            </a:r>
            <a:endParaRPr b="0" lang="en-PH" sz="1800" spc="-1" strike="noStrike">
              <a:latin typeface="Arial"/>
            </a:endParaRPr>
          </a:p>
          <a:p>
            <a:pPr lvl="1" marL="864000" indent="-324000">
              <a:lnSpc>
                <a:spcPct val="100000"/>
              </a:lnSpc>
              <a:spcBef>
                <a:spcPts val="1134"/>
              </a:spcBef>
              <a:buClr>
                <a:srgbClr val="000000"/>
              </a:buClr>
              <a:buSzPct val="75000"/>
              <a:buFont typeface="Symbol"/>
              <a:buChar char=""/>
            </a:pPr>
            <a:r>
              <a:rPr b="0" lang="en-PH" sz="1800" spc="-1" strike="noStrike">
                <a:latin typeface="Lato"/>
              </a:rPr>
              <a:t>Pangunahing tungkulin ng datu at ng kaniyang pamilya na pamunuan ang barangay.</a:t>
            </a:r>
            <a:endParaRPr b="0" lang="en-PH" sz="1800" spc="-1" strike="noStrike">
              <a:latin typeface="Arial"/>
            </a:endParaRPr>
          </a:p>
          <a:p>
            <a:pPr lvl="1" marL="864000" indent="-324000">
              <a:lnSpc>
                <a:spcPct val="100000"/>
              </a:lnSpc>
              <a:spcBef>
                <a:spcPts val="1134"/>
              </a:spcBef>
              <a:buClr>
                <a:srgbClr val="000000"/>
              </a:buClr>
              <a:buSzPct val="75000"/>
              <a:buFont typeface="Symbol"/>
              <a:buChar char=""/>
            </a:pPr>
            <a:r>
              <a:rPr b="0" lang="en-PH" sz="1800" spc="-1" strike="noStrike">
                <a:latin typeface="Lato"/>
              </a:rPr>
              <a:t>Masusukat ang yaman ng isang datu sa pamamagitan ng </a:t>
            </a:r>
            <a:r>
              <a:rPr b="1" i="1" lang="en-PH" sz="1800" spc="-1" strike="noStrike">
                <a:latin typeface="Lato"/>
              </a:rPr>
              <a:t>bahandi –</a:t>
            </a:r>
            <a:r>
              <a:rPr b="0" lang="en-PH" sz="1800" spc="-1" strike="noStrike">
                <a:latin typeface="Lato"/>
              </a:rPr>
              <a:t> maaaring mga alahas na ginto, porselana at seda, at tansong gong</a:t>
            </a:r>
            <a:endParaRPr b="0" lang="en-PH" sz="1800" spc="-1" strike="noStrike">
              <a:latin typeface="Arial"/>
            </a:endParaRPr>
          </a:p>
          <a:p>
            <a:pPr lvl="1" marL="864000" indent="-324000">
              <a:lnSpc>
                <a:spcPct val="100000"/>
              </a:lnSpc>
              <a:spcBef>
                <a:spcPts val="1134"/>
              </a:spcBef>
              <a:buClr>
                <a:srgbClr val="000000"/>
              </a:buClr>
              <a:buSzPct val="75000"/>
              <a:buFont typeface="Symbol"/>
              <a:buChar char=""/>
            </a:pPr>
            <a:r>
              <a:rPr b="0" lang="en-PH" sz="1800" spc="-1" strike="noStrike">
                <a:latin typeface="Lato"/>
              </a:rPr>
              <a:t>Ang namumuno sa </a:t>
            </a:r>
            <a:r>
              <a:rPr b="1" i="1" lang="en-PH" sz="1800" spc="-1" strike="noStrike">
                <a:latin typeface="Lato"/>
              </a:rPr>
              <a:t>pangangayaw</a:t>
            </a:r>
            <a:r>
              <a:rPr b="0" lang="en-PH" sz="1800" spc="-1" strike="noStrike">
                <a:latin typeface="Lato"/>
              </a:rPr>
              <a:t> o pagsalakay sa ibang lipunan upang magparami ng mga produkto at alipin.</a:t>
            </a:r>
            <a:endParaRPr b="0" lang="en-PH" sz="1800" spc="-1" strike="noStrike">
              <a:latin typeface="Arial"/>
            </a:endParaRPr>
          </a:p>
          <a:p>
            <a:pPr lvl="1" marL="864000" indent="-324000">
              <a:lnSpc>
                <a:spcPct val="100000"/>
              </a:lnSpc>
              <a:spcBef>
                <a:spcPts val="1134"/>
              </a:spcBef>
              <a:buClr>
                <a:srgbClr val="000000"/>
              </a:buClr>
              <a:buSzPct val="75000"/>
              <a:buFont typeface="Symbol"/>
              <a:buChar char=""/>
            </a:pPr>
            <a:r>
              <a:rPr b="1" i="1" lang="en-PH" sz="1800" spc="-1" strike="noStrike">
                <a:latin typeface="Lato"/>
              </a:rPr>
              <a:t>Binocot</a:t>
            </a:r>
            <a:r>
              <a:rPr b="0" lang="en-PH" sz="1800" spc="-1" strike="noStrike">
                <a:latin typeface="Lato"/>
              </a:rPr>
              <a:t> ang tawag sa anak na babae ng isang datu.</a:t>
            </a:r>
            <a:endParaRPr b="0" lang="en-PH" sz="1800" spc="-1" strike="noStrike">
              <a:latin typeface="Arial"/>
            </a:endParaRPr>
          </a:p>
          <a:p>
            <a:pPr>
              <a:lnSpc>
                <a:spcPct val="100000"/>
              </a:lnSpc>
              <a:spcBef>
                <a:spcPts val="1417"/>
              </a:spcBef>
              <a:buNone/>
            </a:pPr>
            <a:endParaRPr b="0" lang="en-PH" sz="1800" spc="-1" strike="noStrike">
              <a:latin typeface="Arial"/>
            </a:endParaRPr>
          </a:p>
        </p:txBody>
      </p:sp>
      <p:sp>
        <p:nvSpPr>
          <p:cNvPr id="128" name="Title 3"/>
          <p:cNvSpPr/>
          <p:nvPr/>
        </p:nvSpPr>
        <p:spPr>
          <a:xfrm>
            <a:off x="838080" y="365400"/>
            <a:ext cx="10317960" cy="1321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Black"/>
              </a:rPr>
              <a:t>Antas ng Tao sa Lipunang Bisaya</a:t>
            </a:r>
            <a:endParaRPr b="0" lang="en-PH" sz="3200" spc="-1" strike="noStrike">
              <a:latin typeface="Arial"/>
            </a:endParaRPr>
          </a:p>
        </p:txBody>
      </p:sp>
      <p:pic>
        <p:nvPicPr>
          <p:cNvPr id="129" name="" descr=""/>
          <p:cNvPicPr/>
          <p:nvPr/>
        </p:nvPicPr>
        <p:blipFill>
          <a:blip r:embed="rId1"/>
          <a:stretch/>
        </p:blipFill>
        <p:spPr>
          <a:xfrm>
            <a:off x="8640000" y="1260000"/>
            <a:ext cx="2699640" cy="41878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p:nvPr>
        </p:nvSpPr>
        <p:spPr>
          <a:xfrm>
            <a:off x="4680000" y="1609560"/>
            <a:ext cx="6656400" cy="4347000"/>
          </a:xfrm>
          <a:prstGeom prst="rect">
            <a:avLst/>
          </a:prstGeom>
          <a:noFill/>
          <a:ln w="0">
            <a:noFill/>
          </a:ln>
        </p:spPr>
        <p:txBody>
          <a:bodyPr lIns="90000" rIns="90000" tIns="45000" bIns="45000" anchor="t">
            <a:noAutofit/>
          </a:bodyPr>
          <a:p>
            <a:pPr>
              <a:lnSpc>
                <a:spcPct val="100000"/>
              </a:lnSpc>
              <a:spcBef>
                <a:spcPts val="1417"/>
              </a:spcBef>
              <a:buNone/>
            </a:pPr>
            <a:r>
              <a:rPr b="1" i="1" lang="en-PH" sz="1800" spc="-1" strike="noStrike">
                <a:latin typeface="Lato"/>
              </a:rPr>
              <a:t>Timagwa o timawa - </a:t>
            </a:r>
            <a:r>
              <a:rPr b="0" lang="en-PH" sz="1800" spc="-1" strike="noStrike">
                <a:latin typeface="Lato"/>
              </a:rPr>
              <a:t>sumunod na antas sa lipunang Bisaya</a:t>
            </a:r>
            <a:endParaRPr b="0" lang="en-PH" sz="1800" spc="-1" strike="noStrike">
              <a:latin typeface="Arial"/>
            </a:endParaRPr>
          </a:p>
          <a:p>
            <a:pPr lvl="1" marL="864000" indent="-324000">
              <a:lnSpc>
                <a:spcPct val="100000"/>
              </a:lnSpc>
              <a:spcBef>
                <a:spcPts val="1134"/>
              </a:spcBef>
              <a:buClr>
                <a:srgbClr val="000000"/>
              </a:buClr>
              <a:buSzPct val="75000"/>
              <a:buFont typeface="Symbol"/>
              <a:buChar char=""/>
            </a:pPr>
            <a:r>
              <a:rPr b="0" lang="en-PH" sz="1800" spc="-1" strike="noStrike">
                <a:latin typeface="Lato"/>
              </a:rPr>
              <a:t>Sila ay malalayang tao sa lipunan.</a:t>
            </a:r>
            <a:endParaRPr b="0" lang="en-PH" sz="1800" spc="-1" strike="noStrike">
              <a:latin typeface="Arial"/>
            </a:endParaRPr>
          </a:p>
          <a:p>
            <a:pPr lvl="1" marL="864000" indent="-324000">
              <a:lnSpc>
                <a:spcPct val="100000"/>
              </a:lnSpc>
              <a:spcBef>
                <a:spcPts val="1134"/>
              </a:spcBef>
              <a:buClr>
                <a:srgbClr val="000000"/>
              </a:buClr>
              <a:buSzPct val="75000"/>
              <a:buFont typeface="Symbol"/>
              <a:buChar char=""/>
            </a:pPr>
            <a:r>
              <a:rPr b="0" lang="en-PH" sz="1800" spc="-1" strike="noStrike">
                <a:latin typeface="Lato"/>
              </a:rPr>
              <a:t>May malapit na ugnayan sa kaniyang datu. Kadalasan, inaanyayahan ng datu ang mga timawa sa mga piging o kasiyahan.</a:t>
            </a:r>
            <a:endParaRPr b="0" lang="en-PH" sz="1800" spc="-1" strike="noStrike">
              <a:latin typeface="Arial"/>
            </a:endParaRPr>
          </a:p>
          <a:p>
            <a:pPr lvl="1" marL="864000" indent="-324000">
              <a:lnSpc>
                <a:spcPct val="100000"/>
              </a:lnSpc>
              <a:spcBef>
                <a:spcPts val="1134"/>
              </a:spcBef>
              <a:buClr>
                <a:srgbClr val="000000"/>
              </a:buClr>
              <a:buSzPct val="75000"/>
              <a:buFont typeface="Symbol"/>
              <a:buChar char=""/>
            </a:pPr>
            <a:r>
              <a:rPr b="1" i="1" lang="en-PH" sz="1800" spc="-1" strike="noStrike">
                <a:latin typeface="Lato"/>
              </a:rPr>
              <a:t>Bagani</a:t>
            </a:r>
            <a:r>
              <a:rPr b="0" lang="en-PH" sz="1800" spc="-1" strike="noStrike">
                <a:latin typeface="Lato"/>
              </a:rPr>
              <a:t> – pagkilala sa husay at tapang sa labanan o digmaan ng isang timawa. Malalaman ang mga digmaang kinasangkutan ng isang bagani sa kaniyang mga batik o tatak sa kanilang katawan.</a:t>
            </a:r>
            <a:endParaRPr b="0" lang="en-PH" sz="1800" spc="-1" strike="noStrike">
              <a:latin typeface="Arial"/>
            </a:endParaRPr>
          </a:p>
          <a:p>
            <a:pPr lvl="1" marL="864000" indent="-324000">
              <a:lnSpc>
                <a:spcPct val="100000"/>
              </a:lnSpc>
              <a:spcBef>
                <a:spcPts val="1134"/>
              </a:spcBef>
              <a:buClr>
                <a:srgbClr val="000000"/>
              </a:buClr>
              <a:buSzPct val="75000"/>
              <a:buFont typeface="Symbol"/>
              <a:buChar char=""/>
            </a:pPr>
            <a:r>
              <a:rPr b="0" lang="en-PH" sz="1800" spc="-1" strike="noStrike">
                <a:latin typeface="Lato"/>
              </a:rPr>
              <a:t>Kapag nabihag o napatay ang isang timawa, inaasahan na siya ay ililigtas o ipaghihiganti ng kaniyang datu. Kapag ang datu naman ang namatay, nakikiisa ang mga timawa sa pagluluksa.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31" name="Title 2"/>
          <p:cNvSpPr/>
          <p:nvPr/>
        </p:nvSpPr>
        <p:spPr>
          <a:xfrm>
            <a:off x="838080" y="365400"/>
            <a:ext cx="10317960" cy="1321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Black"/>
              </a:rPr>
              <a:t>Antas ng Tao sa Lipunang Bisaya</a:t>
            </a:r>
            <a:endParaRPr b="0" lang="en-PH" sz="3200" spc="-1" strike="noStrike">
              <a:latin typeface="Arial"/>
            </a:endParaRPr>
          </a:p>
        </p:txBody>
      </p:sp>
      <p:pic>
        <p:nvPicPr>
          <p:cNvPr id="132" name="" descr=""/>
          <p:cNvPicPr/>
          <p:nvPr/>
        </p:nvPicPr>
        <p:blipFill>
          <a:blip r:embed="rId1"/>
          <a:stretch/>
        </p:blipFill>
        <p:spPr>
          <a:xfrm>
            <a:off x="1578240" y="1620000"/>
            <a:ext cx="2741400" cy="41364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p:nvPr>
        </p:nvSpPr>
        <p:spPr>
          <a:xfrm>
            <a:off x="180000" y="1440000"/>
            <a:ext cx="7919640" cy="4679640"/>
          </a:xfrm>
          <a:prstGeom prst="rect">
            <a:avLst/>
          </a:prstGeom>
          <a:noFill/>
          <a:ln w="0">
            <a:noFill/>
          </a:ln>
        </p:spPr>
        <p:txBody>
          <a:bodyPr lIns="90000" rIns="90000" tIns="45000" bIns="45000" anchor="t">
            <a:noAutofit/>
          </a:bodyPr>
          <a:p>
            <a:pPr>
              <a:lnSpc>
                <a:spcPct val="100000"/>
              </a:lnSpc>
              <a:spcBef>
                <a:spcPts val="1417"/>
              </a:spcBef>
              <a:buNone/>
            </a:pPr>
            <a:r>
              <a:rPr b="1" i="1" lang="en-PH" sz="1800" spc="-1" strike="noStrike">
                <a:latin typeface="Lato"/>
              </a:rPr>
              <a:t>Oripon</a:t>
            </a:r>
            <a:r>
              <a:rPr b="0" lang="en-PH" sz="1800" spc="-1" strike="noStrike">
                <a:latin typeface="Lato"/>
              </a:rPr>
              <a:t> o alipin – pinakamababang antas</a:t>
            </a:r>
            <a:endParaRPr b="0" lang="en-PH" sz="1800" spc="-1" strike="noStrike">
              <a:latin typeface="Arial"/>
            </a:endParaRPr>
          </a:p>
          <a:p>
            <a:pPr lvl="1" marL="864000" indent="-324000">
              <a:lnSpc>
                <a:spcPct val="100000"/>
              </a:lnSpc>
              <a:spcBef>
                <a:spcPts val="1134"/>
              </a:spcBef>
              <a:buClr>
                <a:srgbClr val="000000"/>
              </a:buClr>
              <a:buSzPct val="75000"/>
              <a:buFont typeface="Symbol"/>
              <a:buChar char=""/>
            </a:pPr>
            <a:r>
              <a:rPr b="0" lang="en-PH" sz="1800" spc="-1" strike="noStrike">
                <a:latin typeface="Lato"/>
              </a:rPr>
              <a:t>wala silang kalayaan sapagkat sila ay pagmamay-ari ng kadatuan o timawa.</a:t>
            </a:r>
            <a:endParaRPr b="0" lang="en-PH" sz="1800" spc="-1" strike="noStrike">
              <a:latin typeface="Arial"/>
            </a:endParaRPr>
          </a:p>
          <a:p>
            <a:pPr lvl="1" marL="864000" indent="-324000">
              <a:lnSpc>
                <a:spcPct val="100000"/>
              </a:lnSpc>
              <a:spcBef>
                <a:spcPts val="1134"/>
              </a:spcBef>
              <a:buClr>
                <a:srgbClr val="000000"/>
              </a:buClr>
              <a:buSzPct val="75000"/>
              <a:buFont typeface="Symbol"/>
              <a:buChar char=""/>
            </a:pPr>
            <a:r>
              <a:rPr b="0" lang="en-PH" sz="1800" spc="-1" strike="noStrike">
                <a:latin typeface="Lato"/>
              </a:rPr>
              <a:t>ang nagsisilbing manggagawa sa lipunan ng mga Bisaya. Sila ay mga magsasaka, mangingisda, o tagapagsilbi sa mga kadatuan at timawa.</a:t>
            </a:r>
            <a:endParaRPr b="0" lang="en-PH" sz="1800" spc="-1" strike="noStrike">
              <a:latin typeface="Arial"/>
            </a:endParaRPr>
          </a:p>
          <a:p>
            <a:pPr lvl="1" marL="864000" indent="-324000">
              <a:lnSpc>
                <a:spcPct val="100000"/>
              </a:lnSpc>
              <a:spcBef>
                <a:spcPts val="1134"/>
              </a:spcBef>
              <a:buClr>
                <a:srgbClr val="000000"/>
              </a:buClr>
              <a:buSzPct val="75000"/>
              <a:buFont typeface="Symbol"/>
              <a:buChar char=""/>
            </a:pPr>
            <a:r>
              <a:rPr b="0" lang="en-PH" sz="1800" spc="-1" strike="noStrike">
                <a:latin typeface="Lato"/>
              </a:rPr>
              <a:t>Iba’t iba ang dahilan kung paano nagiging oripon ang isang tao sa sinaunang lipunan ng mga Bisaya. Ilan sa mga ito ay ang sumusunod:</a:t>
            </a:r>
            <a:endParaRPr b="0" lang="en-PH" sz="1800" spc="-1" strike="noStrike">
              <a:latin typeface="Arial"/>
            </a:endParaRPr>
          </a:p>
          <a:p>
            <a:pPr lvl="2" marL="1296000" indent="-288000">
              <a:lnSpc>
                <a:spcPct val="100000"/>
              </a:lnSpc>
              <a:spcBef>
                <a:spcPts val="850"/>
              </a:spcBef>
              <a:buClr>
                <a:srgbClr val="000000"/>
              </a:buClr>
              <a:buSzPct val="45000"/>
              <a:buFont typeface="Wingdings" charset="2"/>
              <a:buChar char=""/>
            </a:pPr>
            <a:r>
              <a:rPr b="0" lang="en-PH" sz="1800" spc="-1" strike="noStrike">
                <a:latin typeface="Lato"/>
              </a:rPr>
              <a:t>Ang kaniyang mga magulang o isa sa magulang ay oripon din.</a:t>
            </a:r>
            <a:endParaRPr b="0" lang="en-PH" sz="1800" spc="-1" strike="noStrike">
              <a:latin typeface="Arial"/>
            </a:endParaRPr>
          </a:p>
          <a:p>
            <a:pPr lvl="2" marL="1296000" indent="-288000">
              <a:lnSpc>
                <a:spcPct val="100000"/>
              </a:lnSpc>
              <a:spcBef>
                <a:spcPts val="850"/>
              </a:spcBef>
              <a:buClr>
                <a:srgbClr val="000000"/>
              </a:buClr>
              <a:buSzPct val="45000"/>
              <a:buFont typeface="Wingdings" charset="2"/>
              <a:buChar char=""/>
            </a:pPr>
            <a:r>
              <a:rPr b="0" lang="en-PH" sz="1800" spc="-1" strike="noStrike">
                <a:latin typeface="Lato"/>
              </a:rPr>
              <a:t>Siya ay bahagi ng lipunang natalo sa digmaan o pangangayaw at ginawang bihag.</a:t>
            </a:r>
            <a:endParaRPr b="0" lang="en-PH" sz="1800" spc="-1" strike="noStrike">
              <a:latin typeface="Arial"/>
            </a:endParaRPr>
          </a:p>
          <a:p>
            <a:pPr lvl="2" marL="1296000" indent="-288000">
              <a:lnSpc>
                <a:spcPct val="100000"/>
              </a:lnSpc>
              <a:spcBef>
                <a:spcPts val="850"/>
              </a:spcBef>
              <a:buClr>
                <a:srgbClr val="000000"/>
              </a:buClr>
              <a:buSzPct val="45000"/>
              <a:buFont typeface="Wingdings" charset="2"/>
              <a:buChar char=""/>
            </a:pPr>
            <a:r>
              <a:rPr b="0" lang="en-PH" sz="1800" spc="-1" strike="noStrike">
                <a:latin typeface="Lato"/>
              </a:rPr>
              <a:t>Siya ay hindi nakabayad sa utang o nagbabayad ng utang sa pamamagitan ng pagsisilbi.</a:t>
            </a:r>
            <a:endParaRPr b="0" lang="en-PH" sz="1800" spc="-1" strike="noStrike">
              <a:latin typeface="Arial"/>
            </a:endParaRPr>
          </a:p>
          <a:p>
            <a:pPr lvl="2" marL="1296000" indent="-288000">
              <a:lnSpc>
                <a:spcPct val="100000"/>
              </a:lnSpc>
              <a:spcBef>
                <a:spcPts val="850"/>
              </a:spcBef>
              <a:buClr>
                <a:srgbClr val="000000"/>
              </a:buClr>
              <a:buSzPct val="45000"/>
              <a:buFont typeface="Wingdings" charset="2"/>
              <a:buChar char=""/>
            </a:pPr>
            <a:r>
              <a:rPr b="0" lang="en-PH" sz="1800" spc="-1" strike="noStrike">
                <a:latin typeface="Lato"/>
              </a:rPr>
              <a:t>Siya ay ipinagbili ng kanilang kapamilya.</a:t>
            </a:r>
            <a:endParaRPr b="0" lang="en-PH" sz="1800" spc="-1" strike="noStrike">
              <a:latin typeface="Arial"/>
            </a:endParaRPr>
          </a:p>
        </p:txBody>
      </p:sp>
      <p:sp>
        <p:nvSpPr>
          <p:cNvPr id="134" name="Title 4"/>
          <p:cNvSpPr/>
          <p:nvPr/>
        </p:nvSpPr>
        <p:spPr>
          <a:xfrm>
            <a:off x="838080" y="365400"/>
            <a:ext cx="10317960" cy="1321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Black"/>
              </a:rPr>
              <a:t>Antas ng Tao sa Lipunang Bisaya</a:t>
            </a:r>
            <a:endParaRPr b="0" lang="en-PH" sz="3200" spc="-1" strike="noStrike">
              <a:latin typeface="Arial"/>
            </a:endParaRPr>
          </a:p>
        </p:txBody>
      </p:sp>
      <p:pic>
        <p:nvPicPr>
          <p:cNvPr id="135" name="" descr=""/>
          <p:cNvPicPr/>
          <p:nvPr/>
        </p:nvPicPr>
        <p:blipFill>
          <a:blip r:embed="rId1"/>
          <a:stretch/>
        </p:blipFill>
        <p:spPr>
          <a:xfrm>
            <a:off x="8820000" y="1440000"/>
            <a:ext cx="2519640" cy="39182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p:nvPr>
        </p:nvSpPr>
        <p:spPr>
          <a:xfrm>
            <a:off x="838080" y="1609560"/>
            <a:ext cx="10498320" cy="4347000"/>
          </a:xfrm>
          <a:prstGeom prst="rect">
            <a:avLst/>
          </a:prstGeom>
          <a:noFill/>
          <a:ln w="0">
            <a:noFill/>
          </a:ln>
        </p:spPr>
        <p:txBody>
          <a:bodyPr lIns="90000" rIns="90000" tIns="45000" bIns="45000" anchor="t">
            <a:noAutofit/>
          </a:bodyPr>
          <a:p>
            <a:pPr marL="432000" indent="-324000">
              <a:lnSpc>
                <a:spcPct val="100000"/>
              </a:lnSpc>
              <a:spcBef>
                <a:spcPts val="1417"/>
              </a:spcBef>
              <a:buClr>
                <a:srgbClr val="000000"/>
              </a:buClr>
              <a:buSzPct val="45000"/>
              <a:buFont typeface="Wingdings" charset="2"/>
              <a:buChar char=""/>
            </a:pPr>
            <a:r>
              <a:rPr b="0" lang="en-PH" sz="1800" spc="-1" strike="noStrike">
                <a:latin typeface="Lato"/>
              </a:rPr>
              <a:t>Ang </a:t>
            </a:r>
            <a:r>
              <a:rPr b="1" i="1" lang="en-PH" sz="1800" spc="-1" strike="noStrike">
                <a:latin typeface="Lato"/>
              </a:rPr>
              <a:t>datu</a:t>
            </a:r>
            <a:r>
              <a:rPr b="0" lang="en-PH" sz="1800" spc="-1" strike="noStrike">
                <a:latin typeface="Lato"/>
              </a:rPr>
              <a:t> at ang pamilya nito ang nasa pinakamataas na antas din ng sinaunang lipunan ng Tagalog. Sila rin ang namumuno sa lipunan.</a:t>
            </a:r>
            <a:endParaRPr b="0" lang="en-PH" sz="1800" spc="-1" strike="noStrike">
              <a:latin typeface="Arial"/>
            </a:endParaRPr>
          </a:p>
          <a:p>
            <a:pPr marL="432000" indent="-324000">
              <a:lnSpc>
                <a:spcPct val="100000"/>
              </a:lnSpc>
              <a:spcBef>
                <a:spcPts val="1417"/>
              </a:spcBef>
              <a:buClr>
                <a:srgbClr val="000000"/>
              </a:buClr>
              <a:buSzPct val="45000"/>
              <a:buFont typeface="Wingdings" charset="2"/>
              <a:buChar char=""/>
            </a:pPr>
            <a:r>
              <a:rPr b="1" i="1" lang="en-PH" sz="1800" spc="-1" strike="noStrike">
                <a:latin typeface="Lato"/>
              </a:rPr>
              <a:t>Maharlika</a:t>
            </a:r>
            <a:r>
              <a:rPr b="0" lang="en-PH" sz="1800" spc="-1" strike="noStrike">
                <a:latin typeface="Lato"/>
              </a:rPr>
              <a:t> - ay malaya at hindi nagbabayad ng buwis o nagbibigay ng alay sa datu. Kailangang tulungan ng mga maharlika ang datu sa panahon ng digmaan. Mayaman din ang mga maharlika at kadalasan ay mayroon silang sariling mga sakahan at ari-arian.</a:t>
            </a:r>
            <a:endParaRPr b="0" lang="en-PH" sz="1800" spc="-1" strike="noStrike">
              <a:latin typeface="Arial"/>
            </a:endParaRPr>
          </a:p>
          <a:p>
            <a:pPr marL="432000" indent="-324000">
              <a:lnSpc>
                <a:spcPct val="100000"/>
              </a:lnSpc>
              <a:spcBef>
                <a:spcPts val="1417"/>
              </a:spcBef>
              <a:buClr>
                <a:srgbClr val="000000"/>
              </a:buClr>
              <a:buSzPct val="45000"/>
              <a:buFont typeface="Wingdings" charset="2"/>
              <a:buChar char=""/>
            </a:pPr>
            <a:r>
              <a:rPr b="0" lang="en-PH" sz="1800" spc="-1" strike="noStrike">
                <a:latin typeface="Lato"/>
              </a:rPr>
              <a:t>Dalawang uri ng </a:t>
            </a:r>
            <a:r>
              <a:rPr b="1" i="1" lang="en-PH" sz="1800" spc="-1" strike="noStrike">
                <a:latin typeface="Lato"/>
              </a:rPr>
              <a:t>alipin</a:t>
            </a:r>
            <a:r>
              <a:rPr b="0" lang="en-PH" sz="1800" spc="-1" strike="noStrike">
                <a:latin typeface="Lato"/>
              </a:rPr>
              <a:t>:</a:t>
            </a:r>
            <a:endParaRPr b="0" lang="en-PH" sz="1800" spc="-1" strike="noStrike">
              <a:latin typeface="Arial"/>
            </a:endParaRPr>
          </a:p>
          <a:p>
            <a:pPr lvl="1" marL="864000" indent="-324000">
              <a:lnSpc>
                <a:spcPct val="100000"/>
              </a:lnSpc>
              <a:spcBef>
                <a:spcPts val="1134"/>
              </a:spcBef>
              <a:buClr>
                <a:srgbClr val="000000"/>
              </a:buClr>
              <a:buSzPct val="75000"/>
              <a:buFont typeface="Symbol"/>
              <a:buChar char=""/>
            </a:pPr>
            <a:r>
              <a:rPr b="1" i="1" lang="en-PH" sz="1800" spc="-1" strike="noStrike">
                <a:latin typeface="Lato"/>
              </a:rPr>
              <a:t>aliping namamahay: </a:t>
            </a:r>
            <a:r>
              <a:rPr b="0" lang="en-PH" sz="1800" spc="-1" strike="noStrike">
                <a:latin typeface="Lato"/>
              </a:rPr>
              <a:t>mayroon silang sariling bahay at ari-arian. Malaya rin silang makapag-asawa at bumuo ng pamilya</a:t>
            </a:r>
            <a:endParaRPr b="0" lang="en-PH" sz="1800" spc="-1" strike="noStrike">
              <a:latin typeface="Arial"/>
            </a:endParaRPr>
          </a:p>
          <a:p>
            <a:pPr lvl="1" marL="864000" indent="-324000">
              <a:lnSpc>
                <a:spcPct val="100000"/>
              </a:lnSpc>
              <a:spcBef>
                <a:spcPts val="1134"/>
              </a:spcBef>
              <a:buClr>
                <a:srgbClr val="000000"/>
              </a:buClr>
              <a:buSzPct val="75000"/>
              <a:buFont typeface="Symbol"/>
              <a:buChar char=""/>
            </a:pPr>
            <a:r>
              <a:rPr b="1" i="1" lang="en-PH" sz="1800" spc="-1" strike="noStrike">
                <a:latin typeface="Lato"/>
              </a:rPr>
              <a:t>aliping saguiguilid: </a:t>
            </a:r>
            <a:r>
              <a:rPr b="0" lang="en-PH" sz="1800" spc="-1" strike="noStrike">
                <a:latin typeface="Lato"/>
              </a:rPr>
              <a:t>nakatira sa bahay ng kanilang amo at pagmamay-ari ng mga ito; maaari lamang sila magkaroon ng pamilya kung papayagan ng nagmamay-ari sa kanila; maaari ding ipagbili ng kanilang amo</a:t>
            </a:r>
            <a:endParaRPr b="0" lang="en-PH" sz="1800" spc="-1" strike="noStrike">
              <a:latin typeface="Arial"/>
            </a:endParaRPr>
          </a:p>
        </p:txBody>
      </p:sp>
      <p:sp>
        <p:nvSpPr>
          <p:cNvPr id="137" name="Title 6"/>
          <p:cNvSpPr/>
          <p:nvPr/>
        </p:nvSpPr>
        <p:spPr>
          <a:xfrm>
            <a:off x="838080" y="365400"/>
            <a:ext cx="10317960" cy="1321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Black"/>
              </a:rPr>
              <a:t>Antas ng Tao sa Lipunang Tagalog</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p:nvPr>
        </p:nvSpPr>
        <p:spPr>
          <a:xfrm>
            <a:off x="838080" y="1609560"/>
            <a:ext cx="5280480" cy="1989000"/>
          </a:xfrm>
          <a:prstGeom prst="rect">
            <a:avLst/>
          </a:prstGeom>
          <a:noFill/>
          <a:ln w="0">
            <a:noFill/>
          </a:ln>
        </p:spPr>
        <p:txBody>
          <a:bodyPr lIns="90000" rIns="90000" tIns="45000" bIns="45000" anchor="t">
            <a:noAutofit/>
          </a:bodyPr>
          <a:p>
            <a:pPr marL="432000" indent="-324000" algn="just">
              <a:lnSpc>
                <a:spcPct val="100000"/>
              </a:lnSpc>
              <a:spcBef>
                <a:spcPts val="1417"/>
              </a:spcBef>
              <a:buClr>
                <a:srgbClr val="000000"/>
              </a:buClr>
              <a:buSzPct val="45000"/>
              <a:buFont typeface="Wingdings" charset="2"/>
              <a:buChar char=""/>
            </a:pPr>
            <a:r>
              <a:rPr b="0" lang="en-PH" sz="1800" spc="-1" strike="noStrike">
                <a:latin typeface="Lato"/>
              </a:rPr>
              <a:t>Gamit ang isang </a:t>
            </a:r>
            <a:r>
              <a:rPr b="0" i="1" lang="en-PH" sz="1800" spc="-1" strike="noStrike">
                <a:latin typeface="Lato"/>
              </a:rPr>
              <a:t>social pyramid</a:t>
            </a:r>
            <a:r>
              <a:rPr b="0" lang="en-PH" sz="1800" spc="-1" strike="noStrike">
                <a:latin typeface="Lato"/>
              </a:rPr>
              <a:t>, isulat sa bawat bahagi o hati ang iba’t ibang antas ng sinaunang lipunan sa Pilipinas. Isulat sa pinakataas nito ang pinakamataas na antas ng lipunan papunta sa pinakamababa.</a:t>
            </a:r>
            <a:endParaRPr b="0" lang="en-PH" sz="1800" spc="-1" strike="noStrike">
              <a:latin typeface="Arial"/>
            </a:endParaRPr>
          </a:p>
        </p:txBody>
      </p:sp>
      <p:sp>
        <p:nvSpPr>
          <p:cNvPr id="139" name="Title 7"/>
          <p:cNvSpPr/>
          <p:nvPr/>
        </p:nvSpPr>
        <p:spPr>
          <a:xfrm>
            <a:off x="838080" y="365400"/>
            <a:ext cx="10317960" cy="1321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Black"/>
              </a:rPr>
              <a:t>Pagsasanay</a:t>
            </a:r>
            <a:endParaRPr b="0" lang="en-PH" sz="3200" spc="-1" strike="noStrike">
              <a:latin typeface="Arial"/>
            </a:endParaRPr>
          </a:p>
        </p:txBody>
      </p:sp>
      <p:sp>
        <p:nvSpPr>
          <p:cNvPr id="140" name=""/>
          <p:cNvSpPr/>
          <p:nvPr/>
        </p:nvSpPr>
        <p:spPr>
          <a:xfrm>
            <a:off x="6156000" y="720000"/>
            <a:ext cx="5218560" cy="5038560"/>
          </a:xfrm>
          <a:custGeom>
            <a:avLst/>
            <a:gdLst/>
            <a:ahLst/>
            <a:rect l="l" t="t" r="r" b="b"/>
            <a:pathLst>
              <a:path w="14501" h="14002">
                <a:moveTo>
                  <a:pt x="7250" y="0"/>
                </a:moveTo>
                <a:lnTo>
                  <a:pt x="14500" y="14001"/>
                </a:lnTo>
                <a:lnTo>
                  <a:pt x="0" y="14001"/>
                </a:lnTo>
                <a:lnTo>
                  <a:pt x="7250" y="0"/>
                </a:lnTo>
              </a:path>
            </a:pathLst>
          </a:custGeom>
          <a:solidFill>
            <a:srgbClr val="ffffff"/>
          </a:solidFill>
          <a:ln w="38160">
            <a:solidFill>
              <a:srgbClr val="c9211e"/>
            </a:solidFill>
            <a:round/>
          </a:ln>
        </p:spPr>
        <p:style>
          <a:lnRef idx="0"/>
          <a:fillRef idx="0"/>
          <a:effectRef idx="0"/>
          <a:fontRef idx="minor"/>
        </p:style>
      </p:sp>
      <p:sp>
        <p:nvSpPr>
          <p:cNvPr id="141" name=""/>
          <p:cNvSpPr/>
          <p:nvPr/>
        </p:nvSpPr>
        <p:spPr>
          <a:xfrm>
            <a:off x="7776000" y="2700000"/>
            <a:ext cx="1980000" cy="360"/>
          </a:xfrm>
          <a:prstGeom prst="line">
            <a:avLst/>
          </a:prstGeom>
          <a:ln w="29160">
            <a:solidFill>
              <a:srgbClr val="c9211e"/>
            </a:solidFill>
            <a:round/>
          </a:ln>
        </p:spPr>
        <p:style>
          <a:lnRef idx="0"/>
          <a:fillRef idx="0"/>
          <a:effectRef idx="0"/>
          <a:fontRef idx="minor"/>
        </p:style>
      </p:sp>
      <p:sp>
        <p:nvSpPr>
          <p:cNvPr id="142" name=""/>
          <p:cNvSpPr/>
          <p:nvPr/>
        </p:nvSpPr>
        <p:spPr>
          <a:xfrm>
            <a:off x="7776000" y="2700000"/>
            <a:ext cx="1980000" cy="360"/>
          </a:xfrm>
          <a:prstGeom prst="line">
            <a:avLst/>
          </a:prstGeom>
          <a:ln w="38160">
            <a:solidFill>
              <a:srgbClr val="c9211e"/>
            </a:solidFill>
            <a:round/>
          </a:ln>
        </p:spPr>
        <p:style>
          <a:lnRef idx="0"/>
          <a:fillRef idx="0"/>
          <a:effectRef idx="0"/>
          <a:fontRef idx="minor"/>
        </p:style>
      </p:sp>
      <p:sp>
        <p:nvSpPr>
          <p:cNvPr id="143" name=""/>
          <p:cNvSpPr/>
          <p:nvPr/>
        </p:nvSpPr>
        <p:spPr>
          <a:xfrm>
            <a:off x="6876000" y="4320000"/>
            <a:ext cx="3780000" cy="360"/>
          </a:xfrm>
          <a:prstGeom prst="line">
            <a:avLst/>
          </a:prstGeom>
          <a:ln w="38160">
            <a:solidFill>
              <a:srgbClr val="c9211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p:nvPr>
        </p:nvSpPr>
        <p:spPr>
          <a:xfrm>
            <a:off x="838080" y="1440000"/>
            <a:ext cx="10498320" cy="4516560"/>
          </a:xfrm>
          <a:prstGeom prst="rect">
            <a:avLst/>
          </a:prstGeom>
          <a:noFill/>
          <a:ln w="0">
            <a:noFill/>
          </a:ln>
        </p:spPr>
        <p:txBody>
          <a:bodyPr lIns="90000" rIns="90000" tIns="45000" bIns="45000" anchor="t">
            <a:noAutofit/>
          </a:bodyPr>
          <a:p>
            <a:pPr marL="432000" indent="-324000">
              <a:lnSpc>
                <a:spcPct val="100000"/>
              </a:lnSpc>
              <a:spcBef>
                <a:spcPts val="1417"/>
              </a:spcBef>
              <a:buClr>
                <a:srgbClr val="000000"/>
              </a:buClr>
              <a:buSzPct val="45000"/>
              <a:buFont typeface="Wingdings" charset="2"/>
              <a:buChar char=""/>
            </a:pPr>
            <a:r>
              <a:rPr b="0" lang="en-PH" sz="1600" spc="-1" strike="noStrike">
                <a:latin typeface="Lato"/>
              </a:rPr>
              <a:t>Sinaunang Lipunan ng mga Ifugao</a:t>
            </a:r>
            <a:endParaRPr b="0" lang="en-PH" sz="1600" spc="-1" strike="noStrike">
              <a:latin typeface="Arial"/>
            </a:endParaRPr>
          </a:p>
          <a:p>
            <a:pPr lvl="1" marL="864000" indent="-324000">
              <a:lnSpc>
                <a:spcPct val="100000"/>
              </a:lnSpc>
              <a:spcBef>
                <a:spcPts val="1134"/>
              </a:spcBef>
              <a:buClr>
                <a:srgbClr val="000000"/>
              </a:buClr>
              <a:buSzPct val="75000"/>
              <a:buFont typeface="Symbol"/>
              <a:buChar char=""/>
            </a:pPr>
            <a:r>
              <a:rPr b="0" lang="en-PH" sz="1600" spc="-1" strike="noStrike">
                <a:latin typeface="Lato"/>
              </a:rPr>
              <a:t>Kadangyan</a:t>
            </a:r>
            <a:endParaRPr b="0" lang="en-PH" sz="1600" spc="-1" strike="noStrike">
              <a:latin typeface="Arial"/>
            </a:endParaRPr>
          </a:p>
          <a:p>
            <a:pPr lvl="1" marL="864000" indent="-324000">
              <a:lnSpc>
                <a:spcPct val="100000"/>
              </a:lnSpc>
              <a:spcBef>
                <a:spcPts val="1134"/>
              </a:spcBef>
              <a:buClr>
                <a:srgbClr val="000000"/>
              </a:buClr>
              <a:buSzPct val="75000"/>
              <a:buFont typeface="Symbol"/>
              <a:buChar char=""/>
            </a:pPr>
            <a:r>
              <a:rPr b="0" lang="en-PH" sz="1600" spc="-1" strike="noStrike">
                <a:latin typeface="Lato"/>
              </a:rPr>
              <a:t>Tagu</a:t>
            </a:r>
            <a:endParaRPr b="0" lang="en-PH" sz="1600" spc="-1" strike="noStrike">
              <a:latin typeface="Arial"/>
            </a:endParaRPr>
          </a:p>
          <a:p>
            <a:pPr lvl="1" marL="864000" indent="-324000">
              <a:lnSpc>
                <a:spcPct val="100000"/>
              </a:lnSpc>
              <a:spcBef>
                <a:spcPts val="1134"/>
              </a:spcBef>
              <a:buClr>
                <a:srgbClr val="000000"/>
              </a:buClr>
              <a:buSzPct val="75000"/>
              <a:buFont typeface="Symbol"/>
              <a:buChar char=""/>
            </a:pPr>
            <a:r>
              <a:rPr b="0" lang="en-PH" sz="1600" spc="-1" strike="noStrike">
                <a:latin typeface="Lato"/>
              </a:rPr>
              <a:t>Nawotwot</a:t>
            </a:r>
            <a:endParaRPr b="0" lang="en-PH" sz="1600" spc="-1" strike="noStrike">
              <a:latin typeface="Arial"/>
            </a:endParaRPr>
          </a:p>
          <a:p>
            <a:pPr marL="432000" indent="-324000">
              <a:lnSpc>
                <a:spcPct val="100000"/>
              </a:lnSpc>
              <a:spcBef>
                <a:spcPts val="1417"/>
              </a:spcBef>
              <a:buClr>
                <a:srgbClr val="000000"/>
              </a:buClr>
              <a:buSzPct val="45000"/>
              <a:buFont typeface="Wingdings" charset="2"/>
              <a:buChar char=""/>
            </a:pPr>
            <a:r>
              <a:rPr b="0" lang="en-PH" sz="1600" spc="-1" strike="noStrike">
                <a:latin typeface="Lato"/>
              </a:rPr>
              <a:t>Sinaunang Lipunan ng mga Bisaya</a:t>
            </a:r>
            <a:endParaRPr b="0" lang="en-PH" sz="1600" spc="-1" strike="noStrike">
              <a:latin typeface="Arial"/>
            </a:endParaRPr>
          </a:p>
          <a:p>
            <a:pPr lvl="1" marL="864000" indent="-324000">
              <a:lnSpc>
                <a:spcPct val="100000"/>
              </a:lnSpc>
              <a:spcBef>
                <a:spcPts val="1134"/>
              </a:spcBef>
              <a:buClr>
                <a:srgbClr val="000000"/>
              </a:buClr>
              <a:buSzPct val="75000"/>
              <a:buFont typeface="Symbol"/>
              <a:buChar char=""/>
            </a:pPr>
            <a:r>
              <a:rPr b="0" lang="en-PH" sz="1600" spc="-1" strike="noStrike">
                <a:latin typeface="Lato"/>
              </a:rPr>
              <a:t>Datu</a:t>
            </a:r>
            <a:endParaRPr b="0" lang="en-PH" sz="1600" spc="-1" strike="noStrike">
              <a:latin typeface="Arial"/>
            </a:endParaRPr>
          </a:p>
          <a:p>
            <a:pPr lvl="1" marL="864000" indent="-324000">
              <a:lnSpc>
                <a:spcPct val="100000"/>
              </a:lnSpc>
              <a:spcBef>
                <a:spcPts val="1134"/>
              </a:spcBef>
              <a:buClr>
                <a:srgbClr val="000000"/>
              </a:buClr>
              <a:buSzPct val="75000"/>
              <a:buFont typeface="Symbol"/>
              <a:buChar char=""/>
            </a:pPr>
            <a:r>
              <a:rPr b="0" lang="en-PH" sz="1600" spc="-1" strike="noStrike">
                <a:latin typeface="Lato"/>
              </a:rPr>
              <a:t>Timawag o timawa</a:t>
            </a:r>
            <a:endParaRPr b="0" lang="en-PH" sz="1600" spc="-1" strike="noStrike">
              <a:latin typeface="Arial"/>
            </a:endParaRPr>
          </a:p>
          <a:p>
            <a:pPr lvl="1" marL="864000" indent="-324000">
              <a:lnSpc>
                <a:spcPct val="100000"/>
              </a:lnSpc>
              <a:spcBef>
                <a:spcPts val="1134"/>
              </a:spcBef>
              <a:buClr>
                <a:srgbClr val="000000"/>
              </a:buClr>
              <a:buSzPct val="75000"/>
              <a:buFont typeface="Symbol"/>
              <a:buChar char=""/>
            </a:pPr>
            <a:r>
              <a:rPr b="0" lang="en-PH" sz="1600" spc="-1" strike="noStrike">
                <a:latin typeface="Lato"/>
              </a:rPr>
              <a:t>Oripon o alipin</a:t>
            </a:r>
            <a:endParaRPr b="0" lang="en-PH" sz="1600" spc="-1" strike="noStrike">
              <a:latin typeface="Arial"/>
            </a:endParaRPr>
          </a:p>
          <a:p>
            <a:pPr marL="432000" indent="-324000">
              <a:lnSpc>
                <a:spcPct val="100000"/>
              </a:lnSpc>
              <a:spcBef>
                <a:spcPts val="1417"/>
              </a:spcBef>
              <a:buClr>
                <a:srgbClr val="000000"/>
              </a:buClr>
              <a:buSzPct val="45000"/>
              <a:buFont typeface="Wingdings" charset="2"/>
              <a:buChar char=""/>
            </a:pPr>
            <a:r>
              <a:rPr b="0" lang="en-PH" sz="1600" spc="-1" strike="noStrike">
                <a:latin typeface="Lato"/>
              </a:rPr>
              <a:t>Sinaunang Lipunan ng mga Tagalog</a:t>
            </a:r>
            <a:endParaRPr b="0" lang="en-PH" sz="1600" spc="-1" strike="noStrike">
              <a:latin typeface="Arial"/>
            </a:endParaRPr>
          </a:p>
          <a:p>
            <a:pPr lvl="1" marL="864000" indent="-324000">
              <a:lnSpc>
                <a:spcPct val="100000"/>
              </a:lnSpc>
              <a:spcBef>
                <a:spcPts val="1134"/>
              </a:spcBef>
              <a:buClr>
                <a:srgbClr val="000000"/>
              </a:buClr>
              <a:buSzPct val="75000"/>
              <a:buFont typeface="Symbol"/>
              <a:buChar char=""/>
            </a:pPr>
            <a:r>
              <a:rPr b="0" lang="en-PH" sz="1600" spc="-1" strike="noStrike">
                <a:latin typeface="Lato"/>
              </a:rPr>
              <a:t>Datu</a:t>
            </a:r>
            <a:endParaRPr b="0" lang="en-PH" sz="1600" spc="-1" strike="noStrike">
              <a:latin typeface="Arial"/>
            </a:endParaRPr>
          </a:p>
          <a:p>
            <a:pPr lvl="1" marL="864000" indent="-324000">
              <a:lnSpc>
                <a:spcPct val="100000"/>
              </a:lnSpc>
              <a:spcBef>
                <a:spcPts val="1134"/>
              </a:spcBef>
              <a:buClr>
                <a:srgbClr val="000000"/>
              </a:buClr>
              <a:buSzPct val="75000"/>
              <a:buFont typeface="Symbol"/>
              <a:buChar char=""/>
            </a:pPr>
            <a:r>
              <a:rPr b="0" lang="en-PH" sz="1600" spc="-1" strike="noStrike">
                <a:latin typeface="Lato"/>
              </a:rPr>
              <a:t>Maharlika</a:t>
            </a:r>
            <a:endParaRPr b="0" lang="en-PH" sz="1600" spc="-1" strike="noStrike">
              <a:latin typeface="Arial"/>
            </a:endParaRPr>
          </a:p>
          <a:p>
            <a:pPr lvl="1" marL="864000" indent="-324000">
              <a:lnSpc>
                <a:spcPct val="100000"/>
              </a:lnSpc>
              <a:spcBef>
                <a:spcPts val="1134"/>
              </a:spcBef>
              <a:buClr>
                <a:srgbClr val="000000"/>
              </a:buClr>
              <a:buSzPct val="75000"/>
              <a:buFont typeface="Symbol"/>
              <a:buChar char=""/>
            </a:pPr>
            <a:r>
              <a:rPr b="0" lang="en-PH" sz="1600" spc="-1" strike="noStrike">
                <a:latin typeface="Lato"/>
              </a:rPr>
              <a:t>Aliping namamahay/Aliping saguiguilid</a:t>
            </a:r>
            <a:endParaRPr b="0" lang="en-PH" sz="1600" spc="-1" strike="noStrike">
              <a:latin typeface="Arial"/>
            </a:endParaRPr>
          </a:p>
        </p:txBody>
      </p:sp>
      <p:sp>
        <p:nvSpPr>
          <p:cNvPr id="145" name="Title 8"/>
          <p:cNvSpPr/>
          <p:nvPr/>
        </p:nvSpPr>
        <p:spPr>
          <a:xfrm>
            <a:off x="838080" y="365400"/>
            <a:ext cx="10317960" cy="132120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Black"/>
              </a:rPr>
              <a:t>Susi ng Pagwawasto</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805</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2023-04-04T08:01:48Z</dcterms:modified>
  <cp:revision>103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