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0600" cy="684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7480" cy="2787480"/>
          </a:xfrm>
          <a:prstGeom prst="rect">
            <a:avLst/>
          </a:prstGeom>
          <a:ln w="0">
            <a:noFill/>
          </a:ln>
        </p:spPr>
      </p:pic>
      <p:sp>
        <p:nvSpPr>
          <p:cNvPr id="2" name="Rectangle 5"/>
          <p:cNvSpPr/>
          <p:nvPr/>
        </p:nvSpPr>
        <p:spPr>
          <a:xfrm>
            <a:off x="3487320" y="1475280"/>
            <a:ext cx="8692920" cy="3850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2920" cy="3726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0600" cy="623520"/>
          </a:xfrm>
          <a:prstGeom prst="rect">
            <a:avLst/>
          </a:prstGeom>
          <a:ln w="0">
            <a:noFill/>
          </a:ln>
        </p:spPr>
      </p:pic>
      <p:sp>
        <p:nvSpPr>
          <p:cNvPr id="43" name="Rectangle 7"/>
          <p:cNvSpPr/>
          <p:nvPr/>
        </p:nvSpPr>
        <p:spPr>
          <a:xfrm>
            <a:off x="10868760" y="0"/>
            <a:ext cx="959040" cy="959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3120" cy="1023120"/>
          </a:xfrm>
          <a:prstGeom prst="rect">
            <a:avLst/>
          </a:prstGeom>
          <a:ln w="0">
            <a:noFill/>
          </a:ln>
        </p:spPr>
      </p:pic>
      <p:sp>
        <p:nvSpPr>
          <p:cNvPr id="45" name="TextBox 9"/>
          <p:cNvSpPr/>
          <p:nvPr/>
        </p:nvSpPr>
        <p:spPr>
          <a:xfrm>
            <a:off x="185400" y="6362280"/>
            <a:ext cx="468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0600" cy="623520"/>
          </a:xfrm>
          <a:prstGeom prst="rect">
            <a:avLst/>
          </a:prstGeom>
          <a:ln w="0">
            <a:noFill/>
          </a:ln>
        </p:spPr>
      </p:pic>
      <p:sp>
        <p:nvSpPr>
          <p:cNvPr id="86" name="Rectangle 7"/>
          <p:cNvSpPr/>
          <p:nvPr/>
        </p:nvSpPr>
        <p:spPr>
          <a:xfrm>
            <a:off x="10868760" y="0"/>
            <a:ext cx="959040" cy="959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3120" cy="1023120"/>
          </a:xfrm>
          <a:prstGeom prst="rect">
            <a:avLst/>
          </a:prstGeom>
          <a:ln w="0">
            <a:noFill/>
          </a:ln>
        </p:spPr>
      </p:pic>
      <p:sp>
        <p:nvSpPr>
          <p:cNvPr id="88" name="TextBox 9"/>
          <p:cNvSpPr/>
          <p:nvPr/>
        </p:nvSpPr>
        <p:spPr>
          <a:xfrm>
            <a:off x="185400" y="6362280"/>
            <a:ext cx="468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4920" cy="337320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368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Pinagmulan ng Pilipinas Batay sa Mito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p:nvPr/>
        </p:nvSpPr>
        <p:spPr>
          <a:xfrm>
            <a:off x="609840" y="2844000"/>
            <a:ext cx="10970280" cy="2158560"/>
          </a:xfrm>
          <a:prstGeom prst="rect">
            <a:avLst/>
          </a:prstGeom>
          <a:gradFill rotWithShape="0">
            <a:gsLst>
              <a:gs pos="0">
                <a:srgbClr val="d4ea6b"/>
              </a:gs>
              <a:gs pos="100000">
                <a:srgbClr val="f7d1d5">
                  <a:alpha val="0"/>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400" spc="-1" strike="noStrike">
                <a:solidFill>
                  <a:srgbClr val="333333"/>
                </a:solidFill>
                <a:latin typeface="Lato"/>
                <a:ea typeface="DejaVu Sans"/>
              </a:rPr>
              <a:t>	</a:t>
            </a:r>
            <a:r>
              <a:rPr b="0" lang="en-PH" sz="2400" spc="-1" strike="noStrike">
                <a:solidFill>
                  <a:srgbClr val="333333"/>
                </a:solidFill>
                <a:latin typeface="Lato"/>
                <a:ea typeface="DejaVu Sans"/>
              </a:rPr>
              <a:t>Ang iba’t ibang pangkat etnolingguwistiko na nakatira sa Pilipinas ay mayroong sari-sariling paliwanag kung paano nagsimula o nabuo ang kapuluan. Tulad ng iba pang mga kuwento ng mga sinaunang Pilipino, ang mga mito ay naipasa hanggang sa kasalukuyan sa pamamagitan ng tradisyong oral o pagkukuwento. Bawat isa sa mga pangkat etniko ng bansa ay may kaniyakaniyang mito tungkol sa pagsisimula o pagkabuo ng kapuluan ng Pilipinas. Narito ang ilan sa mga ito.</a:t>
            </a:r>
            <a:endParaRPr b="0" lang="en-PH" sz="2400" spc="-1" strike="noStrike">
              <a:latin typeface="Arial"/>
            </a:endParaRPr>
          </a:p>
        </p:txBody>
      </p:sp>
      <p:sp>
        <p:nvSpPr>
          <p:cNvPr id="16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Mito</a:t>
            </a:r>
            <a:endParaRPr b="0" lang="en-PH" sz="3200" spc="-1" strike="noStrike">
              <a:latin typeface="Arial"/>
            </a:endParaRPr>
          </a:p>
        </p:txBody>
      </p:sp>
      <p:sp>
        <p:nvSpPr>
          <p:cNvPr id="170" name="PlaceHolder 2"/>
          <p:cNvSpPr/>
          <p:nvPr/>
        </p:nvSpPr>
        <p:spPr>
          <a:xfrm>
            <a:off x="576000" y="1404720"/>
            <a:ext cx="10970280" cy="790560"/>
          </a:xfrm>
          <a:prstGeom prst="rect">
            <a:avLst/>
          </a:prstGeom>
          <a:gradFill rotWithShape="0">
            <a:gsLst>
              <a:gs pos="0">
                <a:srgbClr val="d4ea6b"/>
              </a:gs>
              <a:gs pos="100000">
                <a:srgbClr val="f7d1d5">
                  <a:alpha val="0"/>
                </a:srgbClr>
              </a:gs>
            </a:gsLst>
            <a:lin ang="3600000"/>
          </a:gradFill>
          <a:ln w="38160">
            <a:solidFill>
              <a:srgbClr val="706e0c"/>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1" i="1" lang="en-PH" sz="2400" spc="-1" strike="noStrike">
                <a:solidFill>
                  <a:srgbClr val="333333"/>
                </a:solidFill>
                <a:latin typeface="Lato"/>
                <a:ea typeface="AppleSystemUIFont"/>
              </a:rPr>
              <a:t>	</a:t>
            </a:r>
            <a:r>
              <a:rPr b="1" i="1" lang="en-PH" sz="2400" spc="-1" strike="noStrike">
                <a:solidFill>
                  <a:srgbClr val="333333"/>
                </a:solidFill>
                <a:latin typeface="Lato"/>
                <a:ea typeface="AppleSystemUIFont"/>
              </a:rPr>
              <a:t>mito (myth) - </a:t>
            </a:r>
            <a:r>
              <a:rPr b="0" lang="en-PH" sz="2400" spc="-1" strike="noStrike">
                <a:solidFill>
                  <a:srgbClr val="333333"/>
                </a:solidFill>
                <a:latin typeface="Lato"/>
                <a:ea typeface="DejaVu Sans"/>
              </a:rPr>
              <a:t>tawag sa mga kuwento ng paglikha ng daigdig, kalupaan, at tao na mula sa mga pangkat etnolingguwistiko.</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4"/>
          <p:cNvSpPr/>
          <p:nvPr/>
        </p:nvSpPr>
        <p:spPr>
          <a:xfrm>
            <a:off x="609840" y="2340000"/>
            <a:ext cx="10970280" cy="3779280"/>
          </a:xfrm>
          <a:prstGeom prst="rect">
            <a:avLst/>
          </a:prstGeom>
          <a:gradFill rotWithShape="0">
            <a:gsLst>
              <a:gs pos="0">
                <a:srgbClr val="d4ea6b"/>
              </a:gs>
              <a:gs pos="100000">
                <a:srgbClr val="f7d1d5">
                  <a:alpha val="0"/>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200" spc="-1" strike="noStrike">
                <a:solidFill>
                  <a:srgbClr val="333333"/>
                </a:solidFill>
                <a:latin typeface="Lato"/>
                <a:ea typeface="AppleSystemUIFont"/>
              </a:rPr>
              <a:t>	</a:t>
            </a:r>
            <a:r>
              <a:rPr b="0" lang="en-PH" sz="2200" spc="-1" strike="noStrike">
                <a:solidFill>
                  <a:srgbClr val="333333"/>
                </a:solidFill>
                <a:latin typeface="Lato"/>
                <a:ea typeface="AppleSystemUIFont"/>
              </a:rPr>
              <a:t>Ayon sa mga Ilokano na nakatira sa hilagang bahagi ng Luzon, ang Pilipinas ay dating isang malaking lupain na ang tawag ay </a:t>
            </a:r>
            <a:r>
              <a:rPr b="1" i="1" lang="en-PH" sz="2200" spc="-1" strike="noStrike">
                <a:solidFill>
                  <a:srgbClr val="333333"/>
                </a:solidFill>
                <a:latin typeface="Lato"/>
                <a:ea typeface="AppleSystemUIFont"/>
              </a:rPr>
              <a:t>Samtoy</a:t>
            </a:r>
            <a:r>
              <a:rPr b="0" lang="en-PH" sz="2200" spc="-1" strike="noStrike">
                <a:solidFill>
                  <a:srgbClr val="333333"/>
                </a:solidFill>
                <a:latin typeface="Lato"/>
                <a:ea typeface="AppleSystemUIFont"/>
              </a:rPr>
              <a:t>. Naninirahan sa Samtoy ang mag-asawang higante na nagngangalang </a:t>
            </a:r>
            <a:r>
              <a:rPr b="1" lang="en-PH" sz="2200" spc="-1" strike="noStrike">
                <a:solidFill>
                  <a:srgbClr val="333333"/>
                </a:solidFill>
                <a:latin typeface="Lato"/>
                <a:ea typeface="AppleSystemUIFont"/>
              </a:rPr>
              <a:t>Angalo</a:t>
            </a:r>
            <a:r>
              <a:rPr b="0" lang="en-PH" sz="2200" spc="-1" strike="noStrike">
                <a:solidFill>
                  <a:srgbClr val="333333"/>
                </a:solidFill>
                <a:latin typeface="Lato"/>
                <a:ea typeface="AppleSystemUIFont"/>
              </a:rPr>
              <a:t> at </a:t>
            </a:r>
            <a:r>
              <a:rPr b="1" lang="en-PH" sz="2200" spc="-1" strike="noStrike">
                <a:solidFill>
                  <a:srgbClr val="333333"/>
                </a:solidFill>
                <a:latin typeface="Lato"/>
                <a:ea typeface="AppleSystemUIFont"/>
              </a:rPr>
              <a:t>Angarab</a:t>
            </a:r>
            <a:r>
              <a:rPr b="0" lang="en-PH" sz="2200" spc="-1" strike="noStrike">
                <a:solidFill>
                  <a:srgbClr val="333333"/>
                </a:solidFill>
                <a:latin typeface="Lato"/>
                <a:ea typeface="AppleSystemUIFont"/>
              </a:rPr>
              <a:t>. Isang araw ay naisipan ng mag-asawang higante na manguha ng mga perlas sa dagat. Sa pag-uwi sa kanilang bahay ay pinaghambing ng mag-asawang higante ang dami at ganda ng mga perlas na kanilang nakuha. Sa kasamaang palad, naging mitsa ng away ang ginawa nilang ito dahil nagkaroon sila ng inggitan sa mga nakuhang perlas. Sa pag-aaway nina Angalo at Angarab ay unti-unting nahati sa mga pulo ang kalupaan ng Samtoy. Dahil sila ay mga higante ay malalakas ang kanilang yabag at sigaw. Matapos ang kanilang away ay naging kapuluan ang Samtoy na kalaunan ay naging Pilipinas.</a:t>
            </a:r>
            <a:endParaRPr b="0" lang="en-PH" sz="2200" spc="-1" strike="noStrike">
              <a:latin typeface="Arial"/>
            </a:endParaRPr>
          </a:p>
        </p:txBody>
      </p:sp>
      <p:sp>
        <p:nvSpPr>
          <p:cNvPr id="17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Mito</a:t>
            </a:r>
            <a:endParaRPr b="0" lang="en-PH" sz="3200" spc="-1" strike="noStrike">
              <a:latin typeface="Arial"/>
            </a:endParaRPr>
          </a:p>
        </p:txBody>
      </p:sp>
      <p:sp>
        <p:nvSpPr>
          <p:cNvPr id="173" name="PlaceHolder 5"/>
          <p:cNvSpPr/>
          <p:nvPr/>
        </p:nvSpPr>
        <p:spPr>
          <a:xfrm>
            <a:off x="576000" y="1260720"/>
            <a:ext cx="10970280" cy="790560"/>
          </a:xfrm>
          <a:prstGeom prst="rect">
            <a:avLst/>
          </a:prstGeom>
          <a:gradFill rotWithShape="0">
            <a:gsLst>
              <a:gs pos="0">
                <a:srgbClr val="d4ea6b"/>
              </a:gs>
              <a:gs pos="100000">
                <a:srgbClr val="f7d1d5">
                  <a:alpha val="0"/>
                </a:srgbClr>
              </a:gs>
            </a:gsLst>
            <a:lin ang="3600000"/>
          </a:gradFill>
          <a:ln w="38160">
            <a:solidFill>
              <a:srgbClr val="706e0c"/>
            </a:solidFill>
            <a:prstDash val="sysDash"/>
            <a:round/>
          </a:ln>
        </p:spPr>
        <p:style>
          <a:lnRef idx="0"/>
          <a:fillRef idx="0"/>
          <a:effectRef idx="0"/>
          <a:fontRef idx="minor"/>
        </p:style>
        <p:txBody>
          <a:bodyPr lIns="19080" rIns="19080" tIns="19080" bIns="19080" anchor="ctr">
            <a:noAutofit/>
          </a:bodyPr>
          <a:p>
            <a:pPr algn="ctr">
              <a:lnSpc>
                <a:spcPct val="100000"/>
              </a:lnSpc>
              <a:buNone/>
            </a:pPr>
            <a:r>
              <a:rPr b="1" i="1" lang="en-PH" sz="3600" spc="-1" strike="noStrike">
                <a:solidFill>
                  <a:srgbClr val="333333"/>
                </a:solidFill>
                <a:latin typeface="Lato"/>
                <a:ea typeface="DejaVu Sans"/>
              </a:rPr>
              <a:t>ILOKANO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3"/>
          <p:cNvSpPr/>
          <p:nvPr/>
        </p:nvSpPr>
        <p:spPr>
          <a:xfrm>
            <a:off x="609840" y="2340000"/>
            <a:ext cx="10970280" cy="3779280"/>
          </a:xfrm>
          <a:prstGeom prst="rect">
            <a:avLst/>
          </a:prstGeom>
          <a:gradFill rotWithShape="0">
            <a:gsLst>
              <a:gs pos="0">
                <a:srgbClr val="d4ea6b"/>
              </a:gs>
              <a:gs pos="100000">
                <a:srgbClr val="f7d1d5">
                  <a:alpha val="0"/>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200" spc="-1" strike="noStrike">
                <a:solidFill>
                  <a:srgbClr val="333333"/>
                </a:solidFill>
                <a:latin typeface="Lato"/>
                <a:ea typeface="DejaVu Sans"/>
              </a:rPr>
              <a:t>	</a:t>
            </a:r>
            <a:r>
              <a:rPr b="0" lang="en-PH" sz="2200" spc="-1" strike="noStrike">
                <a:solidFill>
                  <a:srgbClr val="333333"/>
                </a:solidFill>
                <a:latin typeface="Lato"/>
                <a:ea typeface="DejaVu Sans"/>
              </a:rPr>
              <a:t>Ayon naman sa mga Bisaya, ang daigdig noong sinaunang panahon ay katubigan at kalangitan lamang. Mayroong isang ibon na rito ay palipad-lipad na ang pangalan ay </a:t>
            </a:r>
            <a:r>
              <a:rPr b="1" i="1" lang="en-PH" sz="2200" spc="-1" strike="noStrike">
                <a:solidFill>
                  <a:srgbClr val="333333"/>
                </a:solidFill>
                <a:latin typeface="Lato"/>
                <a:ea typeface="DejaVu Sans"/>
              </a:rPr>
              <a:t>Manaul</a:t>
            </a:r>
            <a:r>
              <a:rPr b="0" lang="en-PH" sz="2200" spc="-1" strike="noStrike">
                <a:solidFill>
                  <a:srgbClr val="333333"/>
                </a:solidFill>
                <a:latin typeface="Lato"/>
                <a:ea typeface="DejaVu Sans"/>
              </a:rPr>
              <a:t>. Ang kalangitan ay tirahan ng diyos ng hangin na si </a:t>
            </a:r>
            <a:r>
              <a:rPr b="1" i="1" lang="en-PH" sz="2200" spc="-1" strike="noStrike">
                <a:solidFill>
                  <a:srgbClr val="333333"/>
                </a:solidFill>
                <a:latin typeface="Lato"/>
                <a:ea typeface="DejaVu Sans"/>
              </a:rPr>
              <a:t>Magauayan</a:t>
            </a:r>
            <a:r>
              <a:rPr b="0" lang="en-PH" sz="2200" spc="-1" strike="noStrike">
                <a:solidFill>
                  <a:srgbClr val="333333"/>
                </a:solidFill>
                <a:latin typeface="Lato"/>
                <a:ea typeface="DejaVu Sans"/>
              </a:rPr>
              <a:t> habang sa katubigan nakatira si </a:t>
            </a:r>
            <a:r>
              <a:rPr b="1" i="1" lang="en-PH" sz="2200" spc="-1" strike="noStrike">
                <a:solidFill>
                  <a:srgbClr val="333333"/>
                </a:solidFill>
                <a:latin typeface="Lato"/>
                <a:ea typeface="DejaVu Sans"/>
              </a:rPr>
              <a:t>Kaptan</a:t>
            </a:r>
            <a:r>
              <a:rPr b="0" lang="en-PH" sz="2200" spc="-1" strike="noStrike">
                <a:solidFill>
                  <a:srgbClr val="333333"/>
                </a:solidFill>
                <a:latin typeface="Lato"/>
                <a:ea typeface="DejaVu Sans"/>
              </a:rPr>
              <a:t>, diyos ng karagatan. Isang araw, ang ibong si Manaul ay tuluyan nang napagod sa walang tigil na paglipad. Siya ay nakaisip ng paraan kung paano magkakaroon ng mapagpapahingahan. Pinag-away ng ibon sina Kaptan at Maguayan. Sa alitang ito, pilit na hinahampas ng diyos ng karagatan ang kalangitan ng malalaking alon. Bilang ganti, hinahagisan ng diyos ng kalangitan ang karagatan ng mga tipak ng bato. Ang mga batong ito ay nabuo bilang mga pulo. Ang mga pulo na ito ang bubuo sa kapuluan ng Pilipinas. Dito namahinga at namugad ang ibon at ang pag-aaway ng kalangitan at karagatan ay tuluyan nang natigil.</a:t>
            </a:r>
            <a:endParaRPr b="0" lang="en-PH" sz="2200" spc="-1" strike="noStrike">
              <a:latin typeface="Arial"/>
            </a:endParaRPr>
          </a:p>
        </p:txBody>
      </p:sp>
      <p:sp>
        <p:nvSpPr>
          <p:cNvPr id="17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Mito</a:t>
            </a:r>
            <a:endParaRPr b="0" lang="en-PH" sz="3200" spc="-1" strike="noStrike">
              <a:latin typeface="Arial"/>
            </a:endParaRPr>
          </a:p>
        </p:txBody>
      </p:sp>
      <p:sp>
        <p:nvSpPr>
          <p:cNvPr id="176" name="PlaceHolder 6"/>
          <p:cNvSpPr/>
          <p:nvPr/>
        </p:nvSpPr>
        <p:spPr>
          <a:xfrm>
            <a:off x="576000" y="1260720"/>
            <a:ext cx="10970280" cy="790560"/>
          </a:xfrm>
          <a:prstGeom prst="rect">
            <a:avLst/>
          </a:prstGeom>
          <a:gradFill rotWithShape="0">
            <a:gsLst>
              <a:gs pos="0">
                <a:srgbClr val="d4ea6b"/>
              </a:gs>
              <a:gs pos="100000">
                <a:srgbClr val="f7d1d5">
                  <a:alpha val="0"/>
                </a:srgbClr>
              </a:gs>
            </a:gsLst>
            <a:lin ang="3600000"/>
          </a:gradFill>
          <a:ln w="38160">
            <a:solidFill>
              <a:srgbClr val="706e0c"/>
            </a:solidFill>
            <a:prstDash val="sysDash"/>
            <a:round/>
          </a:ln>
        </p:spPr>
        <p:style>
          <a:lnRef idx="0"/>
          <a:fillRef idx="0"/>
          <a:effectRef idx="0"/>
          <a:fontRef idx="minor"/>
        </p:style>
        <p:txBody>
          <a:bodyPr lIns="19080" rIns="19080" tIns="19080" bIns="19080" anchor="ctr">
            <a:noAutofit/>
          </a:bodyPr>
          <a:p>
            <a:pPr algn="ctr">
              <a:lnSpc>
                <a:spcPct val="100000"/>
              </a:lnSpc>
              <a:buNone/>
            </a:pPr>
            <a:r>
              <a:rPr b="1" i="1" lang="en-PH" sz="3600" spc="-1" strike="noStrike">
                <a:solidFill>
                  <a:srgbClr val="333333"/>
                </a:solidFill>
                <a:latin typeface="Lato"/>
                <a:ea typeface="DejaVu Sans"/>
              </a:rPr>
              <a:t>BISAYA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7"/>
          <p:cNvSpPr/>
          <p:nvPr/>
        </p:nvSpPr>
        <p:spPr>
          <a:xfrm>
            <a:off x="609840" y="2340000"/>
            <a:ext cx="10970280" cy="3779280"/>
          </a:xfrm>
          <a:prstGeom prst="rect">
            <a:avLst/>
          </a:prstGeom>
          <a:gradFill rotWithShape="0">
            <a:gsLst>
              <a:gs pos="0">
                <a:srgbClr val="d4ea6b"/>
              </a:gs>
              <a:gs pos="100000">
                <a:srgbClr val="f7d1d5">
                  <a:alpha val="0"/>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400" spc="-1" strike="noStrike">
                <a:solidFill>
                  <a:srgbClr val="333333"/>
                </a:solidFill>
                <a:latin typeface="Lato"/>
                <a:ea typeface="DejaVu Sans"/>
              </a:rPr>
              <a:t>	</a:t>
            </a:r>
            <a:r>
              <a:rPr b="0" lang="en-PH" sz="2400" spc="-1" strike="noStrike">
                <a:solidFill>
                  <a:srgbClr val="333333"/>
                </a:solidFill>
                <a:latin typeface="Lato"/>
                <a:ea typeface="DejaVu Sans"/>
              </a:rPr>
              <a:t>Naniniwala naman ang mga B’laan ng Mindanao na ang mga kapuluan ng Pilipinas ay nagsimula sa isang pulo na kasing laki lamang ng isang sombrero. Sa pulong ito naninirahan ang apat na nilalang na ang pangalan ay </a:t>
            </a:r>
            <a:r>
              <a:rPr b="1" lang="en-PH" sz="2400" spc="-1" strike="noStrike">
                <a:solidFill>
                  <a:srgbClr val="333333"/>
                </a:solidFill>
                <a:latin typeface="Lato"/>
                <a:ea typeface="DejaVu Sans"/>
              </a:rPr>
              <a:t>Melu</a:t>
            </a:r>
            <a:r>
              <a:rPr b="0" lang="en-PH" sz="2400" spc="-1" strike="noStrike">
                <a:solidFill>
                  <a:srgbClr val="333333"/>
                </a:solidFill>
                <a:latin typeface="Lato"/>
                <a:ea typeface="DejaVu Sans"/>
              </a:rPr>
              <a:t>, </a:t>
            </a:r>
            <a:r>
              <a:rPr b="1" lang="en-PH" sz="2400" spc="-1" strike="noStrike">
                <a:solidFill>
                  <a:srgbClr val="333333"/>
                </a:solidFill>
                <a:latin typeface="Lato"/>
                <a:ea typeface="DejaVu Sans"/>
              </a:rPr>
              <a:t>Fieweigh</a:t>
            </a:r>
            <a:r>
              <a:rPr b="0" lang="en-PH" sz="2400" spc="-1" strike="noStrike">
                <a:solidFill>
                  <a:srgbClr val="333333"/>
                </a:solidFill>
                <a:latin typeface="Lato"/>
                <a:ea typeface="DejaVu Sans"/>
              </a:rPr>
              <a:t>, </a:t>
            </a:r>
            <a:r>
              <a:rPr b="1" lang="en-PH" sz="2400" spc="-1" strike="noStrike">
                <a:solidFill>
                  <a:srgbClr val="333333"/>
                </a:solidFill>
                <a:latin typeface="Lato"/>
                <a:ea typeface="DejaVu Sans"/>
              </a:rPr>
              <a:t>Diwata</a:t>
            </a:r>
            <a:r>
              <a:rPr b="0" lang="en-PH" sz="2400" spc="-1" strike="noStrike">
                <a:solidFill>
                  <a:srgbClr val="333333"/>
                </a:solidFill>
                <a:latin typeface="Lato"/>
                <a:ea typeface="DejaVu Sans"/>
              </a:rPr>
              <a:t>, at </a:t>
            </a:r>
            <a:r>
              <a:rPr b="1" lang="en-PH" sz="2400" spc="-1" strike="noStrike">
                <a:solidFill>
                  <a:srgbClr val="333333"/>
                </a:solidFill>
                <a:latin typeface="Lato"/>
                <a:ea typeface="DejaVu Sans"/>
              </a:rPr>
              <a:t>Saweigh</a:t>
            </a:r>
            <a:r>
              <a:rPr b="0" lang="en-PH" sz="2400" spc="-1" strike="noStrike">
                <a:solidFill>
                  <a:srgbClr val="333333"/>
                </a:solidFill>
                <a:latin typeface="Lato"/>
                <a:ea typeface="DejaVu Sans"/>
              </a:rPr>
              <a:t>. Walang anumang halaman o hayop ang makikita sa pulo na ito maliban sa ibong si </a:t>
            </a:r>
            <a:r>
              <a:rPr b="1" lang="en-PH" sz="2400" spc="-1" strike="noStrike">
                <a:solidFill>
                  <a:srgbClr val="333333"/>
                </a:solidFill>
                <a:latin typeface="Lato"/>
                <a:ea typeface="DejaVu Sans"/>
              </a:rPr>
              <a:t>Buswit</a:t>
            </a:r>
            <a:r>
              <a:rPr b="0" lang="en-PH" sz="2400" spc="-1" strike="noStrike">
                <a:solidFill>
                  <a:srgbClr val="333333"/>
                </a:solidFill>
                <a:latin typeface="Lato"/>
                <a:ea typeface="DejaVu Sans"/>
              </a:rPr>
              <a:t>. Isang araw, inutusan ng apat ang ibong si Buswit upang manggalugad. Sa pagbabalik ng ibon ay mayroon itong dalang lupa, rattan, at ilang prutas. Kinuha ni Melu ang lupa at pinapalo niya ito gamit ang rattan at matapos ay tinamnan ng buto mula sa mga prutas. Tumubo ang mga halaman sa lupa na kalaunan ay naging mayabong na kagubatan. Dito nagsimula ang mayabong at mayamang mga kagubatan ng kapuluan ng Pilipinas.</a:t>
            </a:r>
            <a:endParaRPr b="0" lang="en-PH" sz="2400" spc="-1" strike="noStrike">
              <a:latin typeface="Arial"/>
            </a:endParaRPr>
          </a:p>
        </p:txBody>
      </p:sp>
      <p:sp>
        <p:nvSpPr>
          <p:cNvPr id="178"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Mito</a:t>
            </a:r>
            <a:endParaRPr b="0" lang="en-PH" sz="3200" spc="-1" strike="noStrike">
              <a:latin typeface="Arial"/>
            </a:endParaRPr>
          </a:p>
        </p:txBody>
      </p:sp>
      <p:sp>
        <p:nvSpPr>
          <p:cNvPr id="179" name="PlaceHolder 8"/>
          <p:cNvSpPr/>
          <p:nvPr/>
        </p:nvSpPr>
        <p:spPr>
          <a:xfrm>
            <a:off x="576000" y="1260720"/>
            <a:ext cx="10970280" cy="790560"/>
          </a:xfrm>
          <a:prstGeom prst="rect">
            <a:avLst/>
          </a:prstGeom>
          <a:gradFill rotWithShape="0">
            <a:gsLst>
              <a:gs pos="0">
                <a:srgbClr val="d4ea6b"/>
              </a:gs>
              <a:gs pos="100000">
                <a:srgbClr val="f7d1d5">
                  <a:alpha val="0"/>
                </a:srgbClr>
              </a:gs>
            </a:gsLst>
            <a:lin ang="3600000"/>
          </a:gradFill>
          <a:ln w="38160">
            <a:solidFill>
              <a:srgbClr val="706e0c"/>
            </a:solidFill>
            <a:prstDash val="sysDash"/>
            <a:round/>
          </a:ln>
        </p:spPr>
        <p:style>
          <a:lnRef idx="0"/>
          <a:fillRef idx="0"/>
          <a:effectRef idx="0"/>
          <a:fontRef idx="minor"/>
        </p:style>
        <p:txBody>
          <a:bodyPr lIns="19080" rIns="19080" tIns="19080" bIns="19080" anchor="ctr">
            <a:noAutofit/>
          </a:bodyPr>
          <a:p>
            <a:pPr algn="ctr">
              <a:lnSpc>
                <a:spcPct val="100000"/>
              </a:lnSpc>
              <a:buNone/>
            </a:pPr>
            <a:r>
              <a:rPr b="1" i="1" lang="en-PH" sz="3600" spc="-1" strike="noStrike">
                <a:solidFill>
                  <a:srgbClr val="333333"/>
                </a:solidFill>
                <a:latin typeface="Lato"/>
                <a:ea typeface="DejaVu Sans"/>
              </a:rPr>
              <a:t>B’LAAN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Mito</a:t>
            </a:r>
            <a:endParaRPr b="0" lang="en-PH" sz="3200" spc="-1" strike="noStrike">
              <a:latin typeface="Arial"/>
            </a:endParaRPr>
          </a:p>
        </p:txBody>
      </p:sp>
      <p:sp>
        <p:nvSpPr>
          <p:cNvPr id="181" name="PlaceHolder 10"/>
          <p:cNvSpPr/>
          <p:nvPr/>
        </p:nvSpPr>
        <p:spPr>
          <a:xfrm>
            <a:off x="576000" y="2340720"/>
            <a:ext cx="10970280" cy="1618560"/>
          </a:xfrm>
          <a:prstGeom prst="rect">
            <a:avLst/>
          </a:prstGeom>
          <a:gradFill rotWithShape="0">
            <a:gsLst>
              <a:gs pos="0">
                <a:srgbClr val="d4ea6b"/>
              </a:gs>
              <a:gs pos="100000">
                <a:srgbClr val="f7d1d5">
                  <a:alpha val="0"/>
                </a:srgbClr>
              </a:gs>
            </a:gsLst>
            <a:lin ang="3600000"/>
          </a:gradFill>
          <a:ln w="38160">
            <a:solidFill>
              <a:srgbClr val="706e0c"/>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2200" spc="-1" strike="noStrike">
                <a:solidFill>
                  <a:srgbClr val="333333"/>
                </a:solidFill>
                <a:latin typeface="Lato"/>
                <a:ea typeface="AppleSystemUIFont"/>
              </a:rPr>
              <a:t>	</a:t>
            </a:r>
            <a:r>
              <a:rPr b="0" lang="en-PH" sz="2200" spc="-1" strike="noStrike">
                <a:solidFill>
                  <a:srgbClr val="333333"/>
                </a:solidFill>
                <a:latin typeface="Lato"/>
                <a:ea typeface="AppleSystemUIFont"/>
              </a:rPr>
              <a:t>Mahalaga na ikuwento pa rin sa kasalukuyang ang mga mito tungkol sa pagsisimula at pagkakabuo ng Pilipinas. Ang mga ito ay bahagi ng mayamang kultura at panitikan ng Pilipinas. Mula man ito sa iba’t ibang pangkat etnolingguwistiko sa bansa ay kasama ang lahat ng ito sa mga kuwento ng lahing Pilipino.</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PAGSASANAY</a:t>
            </a:r>
            <a:endParaRPr b="0" lang="en-PH" sz="3200" spc="-1" strike="noStrike">
              <a:latin typeface="Arial"/>
            </a:endParaRPr>
          </a:p>
        </p:txBody>
      </p:sp>
      <p:sp>
        <p:nvSpPr>
          <p:cNvPr id="183" name="PlaceHolder 9"/>
          <p:cNvSpPr/>
          <p:nvPr/>
        </p:nvSpPr>
        <p:spPr>
          <a:xfrm>
            <a:off x="576000" y="1440720"/>
            <a:ext cx="10970280" cy="4498560"/>
          </a:xfrm>
          <a:prstGeom prst="rect">
            <a:avLst/>
          </a:prstGeom>
          <a:noFill/>
          <a:ln w="38160">
            <a:noFill/>
          </a:ln>
        </p:spPr>
        <p:style>
          <a:lnRef idx="0"/>
          <a:fillRef idx="0"/>
          <a:effectRef idx="0"/>
          <a:fontRef idx="minor"/>
        </p:style>
        <p:txBody>
          <a:bodyPr lIns="19080" rIns="19080" tIns="19080" bIns="19080" anchor="t">
            <a:noAutofit/>
          </a:bodyPr>
          <a:p>
            <a:pPr>
              <a:lnSpc>
                <a:spcPct val="100000"/>
              </a:lnSpc>
              <a:buNone/>
            </a:pPr>
            <a:r>
              <a:rPr b="0" lang="en-PH" sz="1800" spc="-1" strike="noStrike">
                <a:solidFill>
                  <a:srgbClr val="000000"/>
                </a:solidFill>
                <a:latin typeface="Lato"/>
                <a:ea typeface="AppleSystemUIFont"/>
              </a:rPr>
              <a:t>Ibigay ang mga tauhan sa bawat kwento ating binasa.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1. Ayon sa mga Ilokano</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Ayon sa mga Bisaya</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3. Ayon sa mga B’laan (Mindanao)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PAGSASANAY</a:t>
            </a:r>
            <a:endParaRPr b="0" lang="en-PH" sz="3200" spc="-1" strike="noStrike">
              <a:latin typeface="Arial"/>
            </a:endParaRPr>
          </a:p>
        </p:txBody>
      </p:sp>
      <p:sp>
        <p:nvSpPr>
          <p:cNvPr id="185" name="PlaceHolder 11"/>
          <p:cNvSpPr/>
          <p:nvPr/>
        </p:nvSpPr>
        <p:spPr>
          <a:xfrm>
            <a:off x="576000" y="1440720"/>
            <a:ext cx="10970280" cy="4498560"/>
          </a:xfrm>
          <a:prstGeom prst="rect">
            <a:avLst/>
          </a:prstGeom>
          <a:noFill/>
          <a:ln w="38160">
            <a:noFill/>
          </a:ln>
        </p:spPr>
        <p:style>
          <a:lnRef idx="0"/>
          <a:fillRef idx="0"/>
          <a:effectRef idx="0"/>
          <a:fontRef idx="minor"/>
        </p:style>
        <p:txBody>
          <a:bodyPr lIns="19080" rIns="19080" tIns="19080" bIns="1908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1. Angalo at Angarab</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Manaul, Magauayan, at Kaptan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3. Melu, Fieweigh, Diwata, Saweigh at Buswit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2576</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2023-04-04T07:49:29Z</dcterms:modified>
  <cp:revision>811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