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1440" cy="6817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8320" cy="2758320"/>
          </a:xfrm>
          <a:prstGeom prst="rect">
            <a:avLst/>
          </a:prstGeom>
          <a:ln w="0">
            <a:noFill/>
          </a:ln>
        </p:spPr>
      </p:pic>
      <p:sp>
        <p:nvSpPr>
          <p:cNvPr id="2" name="Rectangle 5"/>
          <p:cNvSpPr/>
          <p:nvPr/>
        </p:nvSpPr>
        <p:spPr>
          <a:xfrm>
            <a:off x="3487320" y="1475280"/>
            <a:ext cx="8663760" cy="3821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3760" cy="343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1440" cy="594360"/>
          </a:xfrm>
          <a:prstGeom prst="rect">
            <a:avLst/>
          </a:prstGeom>
          <a:ln w="0">
            <a:noFill/>
          </a:ln>
        </p:spPr>
      </p:pic>
      <p:sp>
        <p:nvSpPr>
          <p:cNvPr id="43" name="Rectangle 7"/>
          <p:cNvSpPr/>
          <p:nvPr/>
        </p:nvSpPr>
        <p:spPr>
          <a:xfrm>
            <a:off x="10868760" y="0"/>
            <a:ext cx="929880" cy="929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3960" cy="993960"/>
          </a:xfrm>
          <a:prstGeom prst="rect">
            <a:avLst/>
          </a:prstGeom>
          <a:ln w="0">
            <a:noFill/>
          </a:ln>
        </p:spPr>
      </p:pic>
      <p:sp>
        <p:nvSpPr>
          <p:cNvPr id="45" name="TextBox 9"/>
          <p:cNvSpPr/>
          <p:nvPr/>
        </p:nvSpPr>
        <p:spPr>
          <a:xfrm>
            <a:off x="185400" y="6362280"/>
            <a:ext cx="4651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2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5760" cy="3344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6880" cy="10641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12192120" y="2160000"/>
            <a:ext cx="7679520" cy="39344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4320000" y="2806200"/>
            <a:ext cx="720000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rPr>
              <a:t>Delivering an Entertainment Speech</a:t>
            </a:r>
            <a:endParaRPr b="0" lang="en-PH"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1440000" y="720000"/>
            <a:ext cx="935964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
        <p:nvSpPr>
          <p:cNvPr id="128" name=""/>
          <p:cNvSpPr/>
          <p:nvPr/>
        </p:nvSpPr>
        <p:spPr>
          <a:xfrm>
            <a:off x="1080000" y="1800000"/>
            <a:ext cx="10079640" cy="349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1" lang="en-PH" sz="2000" spc="-1" strike="noStrike">
                <a:latin typeface="Lato"/>
              </a:rPr>
              <a:t>Prosodic Features of Speech</a:t>
            </a:r>
            <a:r>
              <a:rPr b="0" lang="en-PH" sz="2000" spc="-1" strike="noStrike">
                <a:latin typeface="Lato"/>
              </a:rPr>
              <a:t> are aspects of speech that deal with the auditory qualities of sound. They appear when we put sounds together in connected speech.</a:t>
            </a:r>
            <a:endParaRPr b="0" lang="en-PH" sz="2000" spc="-1" strike="noStrike">
              <a:latin typeface="Arial"/>
            </a:endParaRPr>
          </a:p>
          <a:p>
            <a:pPr algn="just">
              <a:lnSpc>
                <a:spcPct val="200000"/>
              </a:lnSpc>
              <a:buNone/>
            </a:pPr>
            <a:r>
              <a:rPr b="0" lang="en-PH" sz="2000" spc="-1" strike="noStrike">
                <a:latin typeface="Lato"/>
              </a:rPr>
              <a:t>a. </a:t>
            </a:r>
            <a:r>
              <a:rPr b="1" lang="en-PH" sz="2000" spc="-1" strike="noStrike">
                <a:latin typeface="Lato"/>
              </a:rPr>
              <a:t>Pitch</a:t>
            </a:r>
            <a:r>
              <a:rPr b="0" lang="en-PH" sz="2000" spc="-1" strike="noStrike">
                <a:latin typeface="Lato"/>
              </a:rPr>
              <a:t> of the voice varying between low and high</a:t>
            </a:r>
            <a:endParaRPr b="0" lang="en-PH" sz="2000" spc="-1" strike="noStrike">
              <a:latin typeface="Arial"/>
            </a:endParaRPr>
          </a:p>
          <a:p>
            <a:pPr algn="just">
              <a:lnSpc>
                <a:spcPct val="150000"/>
              </a:lnSpc>
              <a:buNone/>
            </a:pPr>
            <a:r>
              <a:rPr b="0" lang="en-PH" sz="2000" spc="-1" strike="noStrike">
                <a:latin typeface="Lato"/>
              </a:rPr>
              <a:t>b. </a:t>
            </a:r>
            <a:r>
              <a:rPr b="1" lang="en-PH" sz="2000" spc="-1" strike="noStrike">
                <a:latin typeface="Lato"/>
              </a:rPr>
              <a:t>Length of sounds</a:t>
            </a:r>
            <a:r>
              <a:rPr b="0" lang="en-PH" sz="2000" spc="-1" strike="noStrike">
                <a:latin typeface="Lato"/>
              </a:rPr>
              <a:t> varying between short and long</a:t>
            </a:r>
            <a:endParaRPr b="0" lang="en-PH" sz="2000" spc="-1" strike="noStrike">
              <a:latin typeface="Arial"/>
            </a:endParaRPr>
          </a:p>
          <a:p>
            <a:pPr algn="just">
              <a:lnSpc>
                <a:spcPct val="150000"/>
              </a:lnSpc>
              <a:buNone/>
            </a:pPr>
            <a:r>
              <a:rPr b="0" lang="en-PH" sz="2000" spc="-1" strike="noStrike">
                <a:latin typeface="Lato"/>
              </a:rPr>
              <a:t>c. </a:t>
            </a:r>
            <a:r>
              <a:rPr b="1" lang="en-PH" sz="2000" spc="-1" strike="noStrike">
                <a:latin typeface="Lato"/>
              </a:rPr>
              <a:t>Loudness</a:t>
            </a:r>
            <a:r>
              <a:rPr b="0" lang="en-PH" sz="2000" spc="-1" strike="noStrike">
                <a:latin typeface="Lato"/>
              </a:rPr>
              <a:t> varying between soft and loud</a:t>
            </a:r>
            <a:endParaRPr b="0" lang="en-PH" sz="2000" spc="-1" strike="noStrike">
              <a:latin typeface="Arial"/>
            </a:endParaRPr>
          </a:p>
          <a:p>
            <a:pPr algn="just">
              <a:lnSpc>
                <a:spcPct val="150000"/>
              </a:lnSpc>
              <a:buNone/>
            </a:pPr>
            <a:r>
              <a:rPr b="0" lang="en-PH" sz="2000" spc="-1" strike="noStrike">
                <a:latin typeface="Lato"/>
              </a:rPr>
              <a:t>d. </a:t>
            </a:r>
            <a:r>
              <a:rPr b="1" lang="en-PH" sz="2000" spc="-1" strike="noStrike">
                <a:latin typeface="Lato"/>
              </a:rPr>
              <a:t>Timbre</a:t>
            </a:r>
            <a:r>
              <a:rPr b="0" lang="en-PH" sz="2000" spc="-1" strike="noStrike">
                <a:latin typeface="Lato"/>
              </a:rPr>
              <a:t> quality of sound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260000" y="1500840"/>
            <a:ext cx="96116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The use of appropriate prosodic features of speech are important when delivering an entertainment speech. Below are the ways on </a:t>
            </a:r>
            <a:r>
              <a:rPr b="1" lang="en-PH" sz="2000" spc="-1" strike="noStrike">
                <a:latin typeface="Lato"/>
              </a:rPr>
              <a:t>how to improve verbal delivery: </a:t>
            </a:r>
            <a:endParaRPr b="0" lang="en-PH" sz="2000" spc="-1" strike="noStrike">
              <a:latin typeface="Arial"/>
            </a:endParaRPr>
          </a:p>
        </p:txBody>
      </p:sp>
      <p:sp>
        <p:nvSpPr>
          <p:cNvPr id="130" name=""/>
          <p:cNvSpPr/>
          <p:nvPr/>
        </p:nvSpPr>
        <p:spPr>
          <a:xfrm>
            <a:off x="1245600" y="2772000"/>
            <a:ext cx="9698040" cy="281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Project your voice by speaking loudly so that people at the back of the room can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hear you.</a:t>
            </a:r>
            <a:endParaRPr b="0" lang="en-PH" sz="2000" spc="-1" strike="noStrike">
              <a:latin typeface="Arial"/>
            </a:endParaRPr>
          </a:p>
          <a:p>
            <a:pPr>
              <a:lnSpc>
                <a:spcPct val="150000"/>
              </a:lnSpc>
              <a:buNone/>
            </a:pPr>
            <a:r>
              <a:rPr b="0" lang="en-PH" sz="2000" spc="-1" strike="noStrike">
                <a:latin typeface="Lato"/>
              </a:rPr>
              <a:t>2. Speak at a comfortable rate.</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Do not speak too quickly or too slowly.</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Pause occasionally so that you can breathe, and the audience can understand          your ideas.</a:t>
            </a:r>
            <a:endParaRPr b="0" lang="en-PH" sz="2000" spc="-1" strike="noStrike">
              <a:latin typeface="Arial"/>
            </a:endParaRPr>
          </a:p>
          <a:p>
            <a:pPr>
              <a:lnSpc>
                <a:spcPct val="150000"/>
              </a:lnSpc>
              <a:buNone/>
            </a:pPr>
            <a:r>
              <a:rPr b="0" lang="en-PH" sz="2000" spc="-1" strike="noStrike">
                <a:latin typeface="Lato"/>
              </a:rPr>
              <a:t>3. Speak clearly. Articulate your words so that you do not mumble.</a:t>
            </a:r>
            <a:endParaRPr b="0" lang="en-PH" sz="2000" spc="-1" strike="noStrike">
              <a:latin typeface="Arial"/>
            </a:endParaRPr>
          </a:p>
        </p:txBody>
      </p:sp>
      <p:sp>
        <p:nvSpPr>
          <p:cNvPr id="131" name=""/>
          <p:cNvSpPr/>
          <p:nvPr/>
        </p:nvSpPr>
        <p:spPr>
          <a:xfrm>
            <a:off x="1224000" y="573840"/>
            <a:ext cx="967176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260000" y="1872000"/>
            <a:ext cx="9719640" cy="451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Keep your volume steady. Do not speak more softly at the end of each sentence.</a:t>
            </a:r>
            <a:endParaRPr b="0" lang="en-PH" sz="2000" spc="-1" strike="noStrike">
              <a:latin typeface="Arial"/>
            </a:endParaRPr>
          </a:p>
          <a:p>
            <a:pPr>
              <a:lnSpc>
                <a:spcPct val="150000"/>
              </a:lnSpc>
              <a:buNone/>
            </a:pPr>
            <a:r>
              <a:rPr b="0" lang="en-PH" sz="2000" spc="-1" strike="noStrike">
                <a:latin typeface="Lato"/>
              </a:rPr>
              <a:t>5. Avoid speaking in monotone.</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Vary the intensity and pitch of your voice.</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Concentrate on the feelings that you want to convey.</a:t>
            </a:r>
            <a:endParaRPr b="0" lang="en-PH" sz="2000" spc="-1" strike="noStrike">
              <a:latin typeface="Arial"/>
            </a:endParaRPr>
          </a:p>
          <a:p>
            <a:pPr>
              <a:lnSpc>
                <a:spcPct val="150000"/>
              </a:lnSpc>
              <a:buNone/>
            </a:pPr>
            <a:r>
              <a:rPr b="0" lang="en-PH" sz="2000" spc="-1" strike="noStrike">
                <a:latin typeface="Lato"/>
              </a:rPr>
              <a:t>6. Avoid bad vocal habits.</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Do not use vocalized pauses (e.g., “uh,” “um,” “ okay,” “like,” etc.).</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Do not use unusual inflection (e.g., Saying every sentence or phrase as if it were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question).</a:t>
            </a:r>
            <a:endParaRPr b="0" lang="en-PH" sz="2000" spc="-1" strike="noStrike">
              <a:latin typeface="Arial"/>
            </a:endParaRPr>
          </a:p>
          <a:p>
            <a:pPr>
              <a:lnSpc>
                <a:spcPct val="100000"/>
              </a:lnSpc>
              <a:buNone/>
            </a:pPr>
            <a:r>
              <a:rPr b="0" lang="en-PH" sz="2000" spc="-1" strike="noStrike">
                <a:latin typeface="Lato"/>
              </a:rPr>
              <a:t>    • </a:t>
            </a:r>
            <a:r>
              <a:rPr b="0" lang="en-PH" sz="2000" spc="-1" strike="noStrike">
                <a:latin typeface="Lato"/>
              </a:rPr>
              <a:t>Watch for these problems as you practice.</a:t>
            </a:r>
            <a:endParaRPr b="0" lang="en-PH" sz="2000" spc="-1" strike="noStrike">
              <a:latin typeface="Arial"/>
            </a:endParaRPr>
          </a:p>
        </p:txBody>
      </p:sp>
      <p:sp>
        <p:nvSpPr>
          <p:cNvPr id="133" name=""/>
          <p:cNvSpPr/>
          <p:nvPr/>
        </p:nvSpPr>
        <p:spPr>
          <a:xfrm>
            <a:off x="1224360" y="753840"/>
            <a:ext cx="967176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358280" y="825840"/>
            <a:ext cx="967176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
        <p:nvSpPr>
          <p:cNvPr id="135" name=""/>
          <p:cNvSpPr/>
          <p:nvPr/>
        </p:nvSpPr>
        <p:spPr>
          <a:xfrm>
            <a:off x="1368000" y="1857240"/>
            <a:ext cx="597492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How to improve nonverbal delivery:</a:t>
            </a:r>
            <a:endParaRPr b="0" lang="en-PH" sz="2000" spc="-1" strike="noStrike">
              <a:latin typeface="Arial"/>
            </a:endParaRPr>
          </a:p>
        </p:txBody>
      </p:sp>
      <p:sp>
        <p:nvSpPr>
          <p:cNvPr id="136" name=""/>
          <p:cNvSpPr/>
          <p:nvPr/>
        </p:nvSpPr>
        <p:spPr>
          <a:xfrm>
            <a:off x="1358280" y="2505960"/>
            <a:ext cx="9754920" cy="281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Walk to the podium carefully, and position your notes on it, if there is any.</a:t>
            </a:r>
            <a:endParaRPr b="0" lang="en-PH" sz="2000" spc="-1" strike="noStrike">
              <a:latin typeface="Arial"/>
            </a:endParaRPr>
          </a:p>
          <a:p>
            <a:pPr>
              <a:lnSpc>
                <a:spcPct val="115000"/>
              </a:lnSpc>
              <a:buNone/>
            </a:pPr>
            <a:r>
              <a:rPr b="0" lang="en-PH" sz="2000" spc="-1" strike="noStrike">
                <a:latin typeface="Lato"/>
              </a:rPr>
              <a:t>2. Stand straight and face the audience with your head up.</a:t>
            </a:r>
            <a:endParaRPr b="0" lang="en-PH" sz="2000" spc="-1" strike="noStrike">
              <a:latin typeface="Arial"/>
            </a:endParaRPr>
          </a:p>
          <a:p>
            <a:pPr>
              <a:lnSpc>
                <a:spcPct val="115000"/>
              </a:lnSpc>
              <a:buNone/>
            </a:pPr>
            <a:r>
              <a:rPr b="0" lang="en-PH" sz="2000" spc="-1" strike="noStrike">
                <a:latin typeface="Lato"/>
              </a:rPr>
              <a:t>3. Take your time to pause and look at your audience.</a:t>
            </a:r>
            <a:endParaRPr b="0" lang="en-PH" sz="2000" spc="-1" strike="noStrike">
              <a:latin typeface="Arial"/>
            </a:endParaRPr>
          </a:p>
          <a:p>
            <a:pPr>
              <a:lnSpc>
                <a:spcPct val="115000"/>
              </a:lnSpc>
              <a:buNone/>
            </a:pPr>
            <a:r>
              <a:rPr b="0" lang="en-PH" sz="2000" spc="-1" strike="noStrike">
                <a:latin typeface="Lato"/>
              </a:rPr>
              <a:t>4. Use gestures to make your ideas clear.</a:t>
            </a:r>
            <a:endParaRPr b="0" lang="en-PH" sz="2000" spc="-1" strike="noStrike">
              <a:latin typeface="Arial"/>
            </a:endParaRPr>
          </a:p>
          <a:p>
            <a:pPr>
              <a:lnSpc>
                <a:spcPct val="115000"/>
              </a:lnSpc>
              <a:buNone/>
            </a:pPr>
            <a:r>
              <a:rPr b="0" lang="en-PH" sz="2000" spc="-1" strike="noStrike">
                <a:latin typeface="Lato"/>
              </a:rPr>
              <a:t>5. Use appropriate facial expressions by maintaining eye contact as you speak.</a:t>
            </a:r>
            <a:endParaRPr b="0" lang="en-PH" sz="2000" spc="-1" strike="noStrike">
              <a:latin typeface="Arial"/>
            </a:endParaRPr>
          </a:p>
          <a:p>
            <a:pPr>
              <a:lnSpc>
                <a:spcPct val="115000"/>
              </a:lnSpc>
              <a:buNone/>
            </a:pPr>
            <a:r>
              <a:rPr b="0" lang="en-PH" sz="2000" spc="-1" strike="noStrike">
                <a:latin typeface="Lato"/>
              </a:rPr>
              <a:t>6. Use visual aids or equipment while speaking.</a:t>
            </a:r>
            <a:endParaRPr b="0" lang="en-PH" sz="2000" spc="-1" strike="noStrike">
              <a:latin typeface="Arial"/>
            </a:endParaRPr>
          </a:p>
          <a:p>
            <a:pPr>
              <a:lnSpc>
                <a:spcPct val="115000"/>
              </a:lnSpc>
              <a:buNone/>
            </a:pPr>
            <a:r>
              <a:rPr b="0" lang="en-PH" sz="2000" spc="-1" strike="noStrike">
                <a:latin typeface="Lato"/>
              </a:rPr>
              <a:t>7. Close your speech and walk carefully to your seat.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803880" y="1296000"/>
            <a:ext cx="1057176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Below is a funny anecdote. Imagine that you are about to deliver an after-dinner speech. Follow the guidelines for delivery and let your classmate answer the evaluation questions.</a:t>
            </a:r>
            <a:endParaRPr b="0" lang="en-PH" sz="2000" spc="-1" strike="noStrike">
              <a:latin typeface="Arial"/>
            </a:endParaRPr>
          </a:p>
        </p:txBody>
      </p:sp>
      <p:sp>
        <p:nvSpPr>
          <p:cNvPr id="138" name=""/>
          <p:cNvSpPr/>
          <p:nvPr/>
        </p:nvSpPr>
        <p:spPr>
          <a:xfrm>
            <a:off x="1199880" y="432000"/>
            <a:ext cx="967176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
        <p:nvSpPr>
          <p:cNvPr id="139" name=""/>
          <p:cNvSpPr/>
          <p:nvPr/>
        </p:nvSpPr>
        <p:spPr>
          <a:xfrm>
            <a:off x="864000" y="2196000"/>
            <a:ext cx="10475640" cy="3383640"/>
          </a:xfrm>
          <a:prstGeom prst="rect">
            <a:avLst/>
          </a:prstGeom>
          <a:noFill/>
          <a:ln w="19080">
            <a:solidFill>
              <a:srgbClr val="55215b"/>
            </a:solidFill>
            <a:round/>
          </a:ln>
        </p:spPr>
        <p:style>
          <a:lnRef idx="0"/>
          <a:fillRef idx="0"/>
          <a:effectRef idx="0"/>
          <a:fontRef idx="minor"/>
        </p:style>
      </p:sp>
      <p:sp>
        <p:nvSpPr>
          <p:cNvPr id="140" name=""/>
          <p:cNvSpPr/>
          <p:nvPr/>
        </p:nvSpPr>
        <p:spPr>
          <a:xfrm>
            <a:off x="936000" y="2196720"/>
            <a:ext cx="10295640" cy="3153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 teacher said, “I’ll give three stars to the child who can tell me who was the most famous man who ever lived.” An Irish boy put his hand up and said, “It was St. Patrick.” The teacher said, “Sorry, Sean. That’s not correct.” Next, a Filipino kid put his hand up and said, “It was Jose Rizal.” The teacher replied, “I’m sorry, Juan. That’s not right either.” And a Chinese boy put his hand up and said, “It was Confucius.” The teacher replied, “I’m sorry, Ming, that’s not right too.” Then a French boy put his hand up and said, “It was Napoleon.” The teacher replied, “I’m sorry, Pierre. That’s not right either.” Finally, a Jewish boy raised his hand and said, “It was Jesus Christ.” The teacher said, “That’s absolutely right, Bryce. Come up here and I’ll give you the three stars.” As the teacher was giving Bryce his good mark, she said, “You know, Bryce, you being Jewish, I was very surprised you said Jesus Christ.”</a:t>
            </a:r>
            <a:endParaRPr b="0" lang="en-PH" sz="1800" spc="-1" strike="noStrike">
              <a:latin typeface="Arial"/>
            </a:endParaRPr>
          </a:p>
        </p:txBody>
      </p:sp>
      <p:sp>
        <p:nvSpPr>
          <p:cNvPr id="141" name=""/>
          <p:cNvSpPr/>
          <p:nvPr/>
        </p:nvSpPr>
        <p:spPr>
          <a:xfrm>
            <a:off x="7200000" y="5173200"/>
            <a:ext cx="4063680" cy="37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latin typeface="Arial"/>
              </a:rPr>
              <a:t>Based on: Joke of the Day by Phil Haack Under Creative Commons</a:t>
            </a:r>
            <a:endParaRPr b="0" lang="en-PH" sz="1000" spc="-1" strike="noStrike">
              <a:latin typeface="Arial"/>
            </a:endParaRPr>
          </a:p>
          <a:p>
            <a:pPr>
              <a:lnSpc>
                <a:spcPct val="100000"/>
              </a:lnSpc>
              <a:buNone/>
            </a:pPr>
            <a:r>
              <a:rPr b="0" lang="en-PH" sz="1000" spc="-1" strike="noStrike">
                <a:latin typeface="Arial"/>
              </a:rPr>
              <a:t>Retrieved from http://haacked.com/archive/2004/05/08/joke-ofthe-day.aspx/</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236240" y="576000"/>
            <a:ext cx="9671760" cy="1513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rPr>
              <a:t>Delivering an Entertainment Speech</a:t>
            </a:r>
            <a:endParaRPr b="0" lang="en-PH" sz="3600" spc="-1" strike="noStrike">
              <a:latin typeface="Arial"/>
            </a:endParaRPr>
          </a:p>
        </p:txBody>
      </p:sp>
      <p:sp>
        <p:nvSpPr>
          <p:cNvPr id="143" name=""/>
          <p:cNvSpPr/>
          <p:nvPr/>
        </p:nvSpPr>
        <p:spPr>
          <a:xfrm>
            <a:off x="3264120" y="1440000"/>
            <a:ext cx="681552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Questions for Evaluating Performance</a:t>
            </a:r>
            <a:endParaRPr b="0" lang="en-PH" sz="2000" spc="-1" strike="noStrike">
              <a:latin typeface="Arial"/>
            </a:endParaRPr>
          </a:p>
        </p:txBody>
      </p:sp>
      <p:sp>
        <p:nvSpPr>
          <p:cNvPr id="144" name=""/>
          <p:cNvSpPr/>
          <p:nvPr/>
        </p:nvSpPr>
        <p:spPr>
          <a:xfrm>
            <a:off x="1620000" y="2325240"/>
            <a:ext cx="8279640" cy="1110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Did the speaker use the correct or pleasant pitch?</a:t>
            </a:r>
            <a:endParaRPr b="0" lang="en-PH" sz="2000" spc="-1" strike="noStrike">
              <a:latin typeface="Arial"/>
            </a:endParaRPr>
          </a:p>
        </p:txBody>
      </p:sp>
      <p:sp>
        <p:nvSpPr>
          <p:cNvPr id="145" name=""/>
          <p:cNvSpPr/>
          <p:nvPr/>
        </p:nvSpPr>
        <p:spPr>
          <a:xfrm>
            <a:off x="1620000" y="2957040"/>
            <a:ext cx="10079640" cy="1110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Did the speaker give emphasis to important words or sentences in the speech?</a:t>
            </a:r>
            <a:endParaRPr b="0" lang="en-PH" sz="2000" spc="-1" strike="noStrike">
              <a:latin typeface="Arial"/>
            </a:endParaRPr>
          </a:p>
        </p:txBody>
      </p:sp>
      <p:sp>
        <p:nvSpPr>
          <p:cNvPr id="146" name=""/>
          <p:cNvSpPr/>
          <p:nvPr/>
        </p:nvSpPr>
        <p:spPr>
          <a:xfrm>
            <a:off x="1620000" y="3528000"/>
            <a:ext cx="9179640" cy="1450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Did the speaker’s intonation and juncture help me get the important points in the listening text?</a:t>
            </a:r>
            <a:endParaRPr b="0" lang="en-PH" sz="2000" spc="-1" strike="noStrike">
              <a:latin typeface="Arial"/>
            </a:endParaRPr>
          </a:p>
        </p:txBody>
      </p:sp>
      <p:sp>
        <p:nvSpPr>
          <p:cNvPr id="147" name=""/>
          <p:cNvSpPr/>
          <p:nvPr/>
        </p:nvSpPr>
        <p:spPr>
          <a:xfrm>
            <a:off x="1633320" y="4464000"/>
            <a:ext cx="9346320" cy="1450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Did the changes in the speaker’s pitch and stress affect the meaning or the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message of the speech?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4198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2023-07-11T15:22:05Z</dcterms:modified>
  <cp:revision>231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