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Organizing One’s Thoughts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540720" y="1260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283"/>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Cohesive Devices </a:t>
            </a:r>
            <a:r>
              <a:rPr b="0" lang="en-PH" sz="1800" spc="-1" strike="noStrike">
                <a:solidFill>
                  <a:srgbClr val="000000"/>
                </a:solidFill>
                <a:latin typeface="Lato"/>
                <a:ea typeface="DejaVu Sans"/>
              </a:rPr>
              <a:t>are used to show how well the parts of your text---words, sentences, paragraphs fit together.  Signal words or phrases or cohesive devices are used in order to achieve a smooth transition from one idea to the next. Through these words, it will be easy to achieve coherence in writing. Conjunctions used as cohesive devices may show similarity, contrast, emphasis, and time or sequence among other functions.</a:t>
            </a:r>
            <a:endParaRPr b="0" lang="en-PH" sz="1800" spc="-1" strike="noStrike">
              <a:latin typeface="Arial"/>
            </a:endParaRPr>
          </a:p>
          <a:p>
            <a:pPr>
              <a:lnSpc>
                <a:spcPct val="150000"/>
              </a:lnSpc>
              <a:spcBef>
                <a:spcPts val="850"/>
              </a:spcBef>
              <a:spcAft>
                <a:spcPts val="1134"/>
              </a:spcAft>
              <a:buNone/>
            </a:pPr>
            <a:r>
              <a:rPr b="0" lang="en-PH" sz="1800" spc="-1" strike="noStrike">
                <a:solidFill>
                  <a:srgbClr val="000000"/>
                </a:solidFill>
                <a:latin typeface="Lato"/>
                <a:ea typeface="DejaVu Sans"/>
              </a:rPr>
              <a:t>Example: </a:t>
            </a:r>
            <a:endParaRPr b="0" lang="en-PH" sz="1800" spc="-1" strike="noStrike">
              <a:latin typeface="Arial"/>
            </a:endParaRPr>
          </a:p>
          <a:p>
            <a:pPr>
              <a:lnSpc>
                <a:spcPct val="150000"/>
              </a:lnSpc>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My mother is hardworking. </a:t>
            </a:r>
            <a:r>
              <a:rPr b="1" lang="en-PH" sz="1800" spc="-1" strike="noStrike">
                <a:solidFill>
                  <a:srgbClr val="000000"/>
                </a:solidFill>
                <a:latin typeface="Lato"/>
                <a:ea typeface="DejaVu Sans"/>
              </a:rPr>
              <a:t>Similarly</a:t>
            </a:r>
            <a:r>
              <a:rPr b="0" lang="en-PH" sz="1800" spc="-1" strike="noStrike">
                <a:solidFill>
                  <a:srgbClr val="000000"/>
                </a:solidFill>
                <a:latin typeface="Lato"/>
                <a:ea typeface="DejaVu Sans"/>
              </a:rPr>
              <a:t>, my father has two jobs every day.</a:t>
            </a:r>
            <a:endParaRPr b="0" lang="en-PH" sz="1800" spc="-1" strike="noStrike">
              <a:latin typeface="Arial"/>
            </a:endParaRPr>
          </a:p>
          <a:p>
            <a:pPr marL="216000" indent="-216000">
              <a:lnSpc>
                <a:spcPct val="150000"/>
              </a:lnSpc>
              <a:spcAft>
                <a:spcPts val="283"/>
              </a:spcAft>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Similarity</a:t>
            </a:r>
            <a:r>
              <a:rPr b="0" lang="en-PH" sz="1800" spc="-1" strike="noStrike">
                <a:solidFill>
                  <a:srgbClr val="000000"/>
                </a:solidFill>
                <a:latin typeface="Lato"/>
                <a:ea typeface="DejaVu Sans"/>
              </a:rPr>
              <a:t> is the cohesive word. It is a </a:t>
            </a:r>
            <a:r>
              <a:rPr b="0" i="1" lang="en-PH" sz="1800" spc="-1" strike="noStrike">
                <a:solidFill>
                  <a:srgbClr val="000000"/>
                </a:solidFill>
                <a:latin typeface="Lato"/>
                <a:ea typeface="DejaVu Sans"/>
              </a:rPr>
              <a:t>conjunction of similarity</a:t>
            </a:r>
            <a:r>
              <a:rPr b="0" lang="en-PH" sz="1800" spc="-1" strike="noStrike">
                <a:solidFill>
                  <a:srgbClr val="000000"/>
                </a:solidFill>
                <a:latin typeface="Lato"/>
                <a:ea typeface="DejaVu Sans"/>
              </a:rPr>
              <a:t>. It shows that the mother and father are both hardworking.</a:t>
            </a:r>
            <a:endParaRPr b="0" lang="en-PH" sz="1800" spc="-1" strike="noStrike">
              <a:latin typeface="Arial"/>
            </a:endParaRPr>
          </a:p>
          <a:p>
            <a:pPr>
              <a:lnSpc>
                <a:spcPct val="150000"/>
              </a:lnSpc>
              <a:spcAft>
                <a:spcPts val="283"/>
              </a:spcAft>
              <a:buNone/>
            </a:pPr>
            <a:endParaRPr b="0" lang="en-PH" sz="1800" spc="-1" strike="noStrike">
              <a:latin typeface="Arial"/>
            </a:endParaRPr>
          </a:p>
        </p:txBody>
      </p:sp>
      <p:sp>
        <p:nvSpPr>
          <p:cNvPr id="127"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2"/>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9" name=""/>
          <p:cNvSpPr/>
          <p:nvPr/>
        </p:nvSpPr>
        <p:spPr>
          <a:xfrm>
            <a:off x="540720" y="140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My mother is hardworking. </a:t>
            </a:r>
            <a:r>
              <a:rPr b="1" lang="en-PH" sz="1800" spc="-1" strike="noStrike">
                <a:solidFill>
                  <a:srgbClr val="000000"/>
                </a:solidFill>
                <a:latin typeface="Lato"/>
                <a:ea typeface="DejaVu Sans"/>
              </a:rPr>
              <a:t>On the other hand, </a:t>
            </a:r>
            <a:r>
              <a:rPr b="0" lang="en-PH" sz="1800" spc="-1" strike="noStrike">
                <a:solidFill>
                  <a:srgbClr val="000000"/>
                </a:solidFill>
                <a:latin typeface="Lato"/>
                <a:ea typeface="DejaVu Sans"/>
              </a:rPr>
              <a:t>my father is lazy.</a:t>
            </a:r>
            <a:endParaRPr b="0" lang="en-PH" sz="1800" spc="-1" strike="noStrike">
              <a:latin typeface="Arial"/>
            </a:endParaRPr>
          </a:p>
          <a:p>
            <a:pPr marL="216000" indent="-216000">
              <a:lnSpc>
                <a:spcPct val="150000"/>
              </a:lnSpc>
              <a:spcBef>
                <a:spcPts val="1134"/>
              </a:spcBef>
              <a:spcAft>
                <a:spcPts val="1417"/>
              </a:spcAft>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cohesive phrase </a:t>
            </a:r>
            <a:r>
              <a:rPr b="0" lang="en-PH" sz="1800" spc="-1" strike="noStrike" u="sng">
                <a:solidFill>
                  <a:srgbClr val="000000"/>
                </a:solidFill>
                <a:uFillTx/>
                <a:latin typeface="Lato"/>
                <a:ea typeface="DejaVu Sans"/>
              </a:rPr>
              <a:t>on the other hand</a:t>
            </a:r>
            <a:r>
              <a:rPr b="0" lang="en-PH" sz="1800" spc="-1" strike="noStrike">
                <a:solidFill>
                  <a:srgbClr val="000000"/>
                </a:solidFill>
                <a:latin typeface="Lato"/>
                <a:ea typeface="DejaVu Sans"/>
              </a:rPr>
              <a:t> is a </a:t>
            </a:r>
            <a:r>
              <a:rPr b="0" i="1" lang="en-PH" sz="1800" spc="-1" strike="noStrike">
                <a:solidFill>
                  <a:srgbClr val="000000"/>
                </a:solidFill>
                <a:latin typeface="Lato"/>
                <a:ea typeface="DejaVu Sans"/>
              </a:rPr>
              <a:t>conjunction of contrast</a:t>
            </a:r>
            <a:r>
              <a:rPr b="0" lang="en-PH" sz="1800" spc="-1" strike="noStrike">
                <a:solidFill>
                  <a:srgbClr val="000000"/>
                </a:solidFill>
                <a:latin typeface="Lato"/>
                <a:ea typeface="DejaVu Sans"/>
              </a:rPr>
              <a:t>. It shows difference between mother’s and father’s attitude to work</a:t>
            </a:r>
            <a:endParaRPr b="0" lang="en-PH" sz="1800" spc="-1" strike="noStrike">
              <a:latin typeface="Arial"/>
            </a:endParaRPr>
          </a:p>
          <a:p>
            <a:pPr lvl="3" marL="864000" indent="-216000">
              <a:lnSpc>
                <a:spcPct val="150000"/>
              </a:lnSpc>
              <a:spcBef>
                <a:spcPts val="1134"/>
              </a:spcBef>
              <a:spcAft>
                <a:spcPts val="1417"/>
              </a:spcAft>
              <a:buClr>
                <a:srgbClr val="000000"/>
              </a:buClr>
              <a:buSzPct val="45000"/>
              <a:buFont typeface="Wingdings" charset="2"/>
              <a:buChar char=""/>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Indeed</a:t>
            </a:r>
            <a:r>
              <a:rPr b="0" lang="en-PH" sz="1800" spc="-1" strike="noStrike">
                <a:solidFill>
                  <a:srgbClr val="000000"/>
                </a:solidFill>
                <a:latin typeface="Lato"/>
                <a:ea typeface="DejaVu Sans"/>
              </a:rPr>
              <a:t>, my parents are both hardworking.</a:t>
            </a:r>
            <a:endParaRPr b="0" lang="en-PH" sz="1800" spc="-1" strike="noStrike">
              <a:latin typeface="Arial"/>
            </a:endParaRPr>
          </a:p>
          <a:p>
            <a:pPr marL="216000" indent="-216000">
              <a:lnSpc>
                <a:spcPct val="150000"/>
              </a:lnSpc>
              <a:spcBef>
                <a:spcPts val="1134"/>
              </a:spcBef>
              <a:spcAft>
                <a:spcPts val="1417"/>
              </a:spcAft>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is </a:t>
            </a:r>
            <a:r>
              <a:rPr b="0" i="1" lang="en-PH" sz="1800" spc="-1" strike="noStrike">
                <a:solidFill>
                  <a:srgbClr val="000000"/>
                </a:solidFill>
                <a:latin typeface="Lato"/>
                <a:ea typeface="DejaVu Sans"/>
              </a:rPr>
              <a:t>conjunction of emphasis</a:t>
            </a:r>
            <a:r>
              <a:rPr b="0" lang="en-PH" sz="1800" spc="-1" strike="noStrike">
                <a:solidFill>
                  <a:srgbClr val="000000"/>
                </a:solidFill>
                <a:latin typeface="Lato"/>
                <a:ea typeface="DejaVu Sans"/>
              </a:rPr>
              <a:t> underscores that both parents are hardworking.</a:t>
            </a:r>
            <a:endParaRPr b="0" lang="en-PH" sz="1800" spc="-1" strike="noStrike">
              <a:latin typeface="Arial"/>
            </a:endParaRPr>
          </a:p>
          <a:p>
            <a:pPr lvl="3" marL="864000" indent="-216000">
              <a:lnSpc>
                <a:spcPct val="150000"/>
              </a:lnSpc>
              <a:spcBef>
                <a:spcPts val="1134"/>
              </a:spcBef>
              <a:spcAft>
                <a:spcPts val="1417"/>
              </a:spcAft>
              <a:buClr>
                <a:srgbClr val="000000"/>
              </a:buClr>
              <a:buSzPct val="45000"/>
              <a:buFont typeface="Wingdings" charset="2"/>
              <a:buChar char=""/>
            </a:pPr>
            <a:r>
              <a:rPr b="0" lang="en-PH" sz="1800" spc="-1" strike="noStrike">
                <a:solidFill>
                  <a:srgbClr val="000000"/>
                </a:solidFill>
                <a:latin typeface="Lato"/>
                <a:ea typeface="DejaVu Sans"/>
              </a:rPr>
              <a:t>4. I will go to school today. </a:t>
            </a:r>
            <a:r>
              <a:rPr b="1" lang="en-PH" sz="1800" spc="-1" strike="noStrike">
                <a:solidFill>
                  <a:srgbClr val="000000"/>
                </a:solidFill>
                <a:latin typeface="Lato"/>
                <a:ea typeface="DejaVu Sans"/>
              </a:rPr>
              <a:t>Afterwards</a:t>
            </a:r>
            <a:r>
              <a:rPr b="0" lang="en-PH" sz="1800" spc="-1" strike="noStrike">
                <a:solidFill>
                  <a:srgbClr val="000000"/>
                </a:solidFill>
                <a:latin typeface="Lato"/>
                <a:ea typeface="DejaVu Sans"/>
              </a:rPr>
              <a:t>, I will attend my violin tutorial.</a:t>
            </a:r>
            <a:endParaRPr b="0" lang="en-PH" sz="1800" spc="-1" strike="noStrike">
              <a:latin typeface="Arial"/>
            </a:endParaRPr>
          </a:p>
          <a:p>
            <a:pPr marL="216000" indent="-216000">
              <a:lnSpc>
                <a:spcPct val="150000"/>
              </a:lnSpc>
              <a:spcBef>
                <a:spcPts val="1134"/>
              </a:spcBef>
              <a:spcAft>
                <a:spcPts val="1417"/>
              </a:spcAft>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is </a:t>
            </a:r>
            <a:r>
              <a:rPr b="0" i="1" lang="en-PH" sz="1800" spc="-1" strike="noStrike">
                <a:solidFill>
                  <a:srgbClr val="000000"/>
                </a:solidFill>
                <a:latin typeface="Lato"/>
                <a:ea typeface="DejaVu Sans"/>
              </a:rPr>
              <a:t>conjunction of time or sequence</a:t>
            </a:r>
            <a:r>
              <a:rPr b="0" lang="en-PH" sz="1800" spc="-1" strike="noStrike">
                <a:solidFill>
                  <a:srgbClr val="000000"/>
                </a:solidFill>
                <a:latin typeface="Lato"/>
                <a:ea typeface="DejaVu Sans"/>
              </a:rPr>
              <a:t> shows what will happen next after the first action.</a:t>
            </a:r>
            <a:endParaRPr b="0" lang="en-PH" sz="1800" spc="-1" strike="noStrike">
              <a:latin typeface="Arial"/>
            </a:endParaRPr>
          </a:p>
          <a:p>
            <a:pPr>
              <a:lnSpc>
                <a:spcPct val="150000"/>
              </a:lnSpc>
              <a:spcBef>
                <a:spcPts val="567"/>
              </a:spcBef>
              <a:spcAft>
                <a:spcPts val="850"/>
              </a:spcAft>
              <a:buNone/>
            </a:pPr>
            <a:endParaRPr b="0" lang="en-PH" sz="1800" spc="-1" strike="noStrike">
              <a:latin typeface="Arial"/>
            </a:endParaRPr>
          </a:p>
        </p:txBody>
      </p:sp>
      <p:sp>
        <p:nvSpPr>
          <p:cNvPr id="130"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3"/>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2" name=""/>
          <p:cNvSpPr/>
          <p:nvPr/>
        </p:nvSpPr>
        <p:spPr>
          <a:xfrm>
            <a:off x="540720" y="1224000"/>
            <a:ext cx="11158920" cy="4858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spcAft>
                <a:spcPts val="283"/>
              </a:spcAft>
              <a:buNone/>
            </a:pPr>
            <a:r>
              <a:rPr b="1" lang="en-PH" sz="2200" spc="-1" strike="noStrike">
                <a:solidFill>
                  <a:srgbClr val="000000"/>
                </a:solidFill>
                <a:latin typeface="Lato"/>
                <a:ea typeface="PingFang SC"/>
              </a:rPr>
              <a:t>Categories of Signal Words</a:t>
            </a:r>
            <a:endParaRPr b="0" lang="en-PH" sz="2200" spc="-1" strike="noStrike">
              <a:latin typeface="Arial"/>
            </a:endParaRPr>
          </a:p>
          <a:p>
            <a:pPr algn="ctr">
              <a:lnSpc>
                <a:spcPct val="150000"/>
              </a:lnSpc>
              <a:spcAft>
                <a:spcPts val="283"/>
              </a:spcAft>
              <a:buNone/>
            </a:pPr>
            <a:endParaRPr b="0" lang="en-PH" sz="2200" spc="-1" strike="noStrike">
              <a:latin typeface="Arial"/>
            </a:endParaRPr>
          </a:p>
          <a:p>
            <a:pPr>
              <a:lnSpc>
                <a:spcPct val="150000"/>
              </a:lnSpc>
              <a:spcBef>
                <a:spcPts val="567"/>
              </a:spcBef>
              <a:spcAft>
                <a:spcPts val="850"/>
              </a:spcAft>
              <a:buNone/>
            </a:pPr>
            <a:endParaRPr b="0" lang="en-PH" sz="2200" spc="-1" strike="noStrike">
              <a:latin typeface="Arial"/>
            </a:endParaRPr>
          </a:p>
        </p:txBody>
      </p:sp>
      <p:sp>
        <p:nvSpPr>
          <p:cNvPr id="133"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sp>
        <p:nvSpPr>
          <p:cNvPr id="134" name=""/>
          <p:cNvSpPr/>
          <p:nvPr/>
        </p:nvSpPr>
        <p:spPr>
          <a:xfrm>
            <a:off x="4860000" y="3132000"/>
            <a:ext cx="1979640" cy="1799640"/>
          </a:xfrm>
          <a:prstGeom prst="ellipse">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Signal words</a:t>
            </a:r>
            <a:endParaRPr b="0" lang="en-PH" sz="1800" spc="-1" strike="noStrike">
              <a:latin typeface="Arial"/>
            </a:endParaRPr>
          </a:p>
        </p:txBody>
      </p:sp>
      <p:graphicFrame>
        <p:nvGraphicFramePr>
          <p:cNvPr id="135" name=""/>
          <p:cNvGraphicFramePr/>
          <p:nvPr/>
        </p:nvGraphicFramePr>
        <p:xfrm>
          <a:off x="4104000" y="2011320"/>
          <a:ext cx="3599640" cy="719280"/>
        </p:xfrm>
        <a:graphic>
          <a:graphicData uri="http://schemas.openxmlformats.org/drawingml/2006/table">
            <a:tbl>
              <a:tblPr/>
              <a:tblGrid>
                <a:gridCol w="3600000"/>
              </a:tblGrid>
              <a:tr h="719640">
                <a:tc>
                  <a:txBody>
                    <a:bodyPr lIns="90000" rIns="90000" anchor="ctr">
                      <a:noAutofit/>
                    </a:bodyPr>
                    <a:p>
                      <a:pPr algn="ctr">
                        <a:lnSpc>
                          <a:spcPct val="100000"/>
                        </a:lnSpc>
                        <a:buNone/>
                      </a:pPr>
                      <a:r>
                        <a:rPr b="0" lang="en-PH" sz="1800" spc="-1" strike="noStrike">
                          <a:latin typeface="LaTO"/>
                        </a:rPr>
                        <a:t>ADDITIVE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graphicFrame>
        <p:nvGraphicFramePr>
          <p:cNvPr id="136" name=""/>
          <p:cNvGraphicFramePr/>
          <p:nvPr/>
        </p:nvGraphicFramePr>
        <p:xfrm>
          <a:off x="7367040" y="3209760"/>
          <a:ext cx="3599640" cy="719280"/>
        </p:xfrm>
        <a:graphic>
          <a:graphicData uri="http://schemas.openxmlformats.org/drawingml/2006/table">
            <a:tbl>
              <a:tblPr/>
              <a:tblGrid>
                <a:gridCol w="3600000"/>
              </a:tblGrid>
              <a:tr h="719640">
                <a:tc>
                  <a:txBody>
                    <a:bodyPr lIns="90000" rIns="90000" anchor="ctr">
                      <a:noAutofit/>
                    </a:bodyPr>
                    <a:p>
                      <a:pPr algn="ctr">
                        <a:lnSpc>
                          <a:spcPct val="100000"/>
                        </a:lnSpc>
                        <a:buNone/>
                      </a:pPr>
                      <a:r>
                        <a:rPr b="0" lang="en-PH" sz="1800" spc="-1" strike="noStrike">
                          <a:latin typeface="LaTO"/>
                        </a:rPr>
                        <a:t>SEQUENCE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graphicFrame>
        <p:nvGraphicFramePr>
          <p:cNvPr id="137" name=""/>
          <p:cNvGraphicFramePr/>
          <p:nvPr/>
        </p:nvGraphicFramePr>
        <p:xfrm>
          <a:off x="714240" y="3192120"/>
          <a:ext cx="3599640" cy="719280"/>
        </p:xfrm>
        <a:graphic>
          <a:graphicData uri="http://schemas.openxmlformats.org/drawingml/2006/table">
            <a:tbl>
              <a:tblPr/>
              <a:tblGrid>
                <a:gridCol w="3600000"/>
              </a:tblGrid>
              <a:tr h="719640">
                <a:tc>
                  <a:txBody>
                    <a:bodyPr lIns="90000" rIns="90000" anchor="ctr">
                      <a:noAutofit/>
                    </a:bodyPr>
                    <a:p>
                      <a:pPr algn="ctr">
                        <a:lnSpc>
                          <a:spcPct val="100000"/>
                        </a:lnSpc>
                        <a:buNone/>
                      </a:pPr>
                      <a:r>
                        <a:rPr b="0" lang="en-PH" sz="1800" spc="-1" strike="noStrike">
                          <a:latin typeface="LaTO"/>
                        </a:rPr>
                        <a:t>ILLUSTRATIVE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graphicFrame>
        <p:nvGraphicFramePr>
          <p:cNvPr id="138" name=""/>
          <p:cNvGraphicFramePr/>
          <p:nvPr/>
        </p:nvGraphicFramePr>
        <p:xfrm>
          <a:off x="7358760" y="4151880"/>
          <a:ext cx="3599640" cy="719280"/>
        </p:xfrm>
        <a:graphic>
          <a:graphicData uri="http://schemas.openxmlformats.org/drawingml/2006/table">
            <a:tbl>
              <a:tblPr/>
              <a:tblGrid>
                <a:gridCol w="3600000"/>
              </a:tblGrid>
              <a:tr h="719640">
                <a:tc>
                  <a:txBody>
                    <a:bodyPr lIns="90000" rIns="90000" anchor="t">
                      <a:noAutofit/>
                    </a:bodyPr>
                    <a:p>
                      <a:pPr algn="ctr">
                        <a:lnSpc>
                          <a:spcPct val="100000"/>
                        </a:lnSpc>
                        <a:buNone/>
                      </a:pPr>
                      <a:r>
                        <a:rPr b="0" lang="en-PH" sz="1800" spc="-1" strike="noStrike">
                          <a:latin typeface="LaTO"/>
                        </a:rPr>
                        <a:t>COMPARATIVE/</a:t>
                      </a:r>
                      <a:endParaRPr b="0" lang="en-PH" sz="1800" spc="-1" strike="noStrike">
                        <a:latin typeface="Arial"/>
                      </a:endParaRPr>
                    </a:p>
                    <a:p>
                      <a:pPr algn="ctr">
                        <a:lnSpc>
                          <a:spcPct val="100000"/>
                        </a:lnSpc>
                        <a:buNone/>
                      </a:pPr>
                      <a:r>
                        <a:rPr b="0" lang="en-PH" sz="1800" spc="-1" strike="noStrike">
                          <a:latin typeface="LaTO"/>
                        </a:rPr>
                        <a:t>CONTRASTIVE</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graphicFrame>
        <p:nvGraphicFramePr>
          <p:cNvPr id="139" name=""/>
          <p:cNvGraphicFramePr/>
          <p:nvPr/>
        </p:nvGraphicFramePr>
        <p:xfrm>
          <a:off x="4075920" y="5329080"/>
          <a:ext cx="3599640" cy="719280"/>
        </p:xfrm>
        <a:graphic>
          <a:graphicData uri="http://schemas.openxmlformats.org/drawingml/2006/table">
            <a:tbl>
              <a:tblPr/>
              <a:tblGrid>
                <a:gridCol w="3600000"/>
              </a:tblGrid>
              <a:tr h="719640">
                <a:tc>
                  <a:txBody>
                    <a:bodyPr lIns="90000" rIns="90000" anchor="ctr">
                      <a:noAutofit/>
                    </a:bodyPr>
                    <a:p>
                      <a:pPr algn="ctr">
                        <a:lnSpc>
                          <a:spcPct val="100000"/>
                        </a:lnSpc>
                        <a:buNone/>
                      </a:pPr>
                      <a:r>
                        <a:rPr b="0" lang="en-PH" sz="1800" spc="-1" strike="noStrike">
                          <a:latin typeface="Arial"/>
                        </a:rPr>
                        <a:t>CONCLUSIVE/</a:t>
                      </a:r>
                      <a:endParaRPr b="0" lang="en-PH" sz="1800" spc="-1" strike="noStrike">
                        <a:latin typeface="Arial"/>
                      </a:endParaRPr>
                    </a:p>
                    <a:p>
                      <a:pPr algn="ctr">
                        <a:lnSpc>
                          <a:spcPct val="100000"/>
                        </a:lnSpc>
                        <a:buNone/>
                      </a:pPr>
                      <a:r>
                        <a:rPr b="0" lang="en-PH" sz="1800" spc="-1" strike="noStrike">
                          <a:latin typeface="Arial"/>
                        </a:rPr>
                        <a:t>DEDUCTIVE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graphicFrame>
        <p:nvGraphicFramePr>
          <p:cNvPr id="140" name=""/>
          <p:cNvGraphicFramePr/>
          <p:nvPr/>
        </p:nvGraphicFramePr>
        <p:xfrm>
          <a:off x="724320" y="4134240"/>
          <a:ext cx="3599640" cy="719280"/>
        </p:xfrm>
        <a:graphic>
          <a:graphicData uri="http://schemas.openxmlformats.org/drawingml/2006/table">
            <a:tbl>
              <a:tblPr/>
              <a:tblGrid>
                <a:gridCol w="3600000"/>
              </a:tblGrid>
              <a:tr h="719640">
                <a:tc>
                  <a:txBody>
                    <a:bodyPr lIns="90000" rIns="90000" anchor="ctr">
                      <a:noAutofit/>
                    </a:bodyPr>
                    <a:p>
                      <a:pPr algn="ctr">
                        <a:lnSpc>
                          <a:spcPct val="100000"/>
                        </a:lnSpc>
                        <a:buNone/>
                      </a:pPr>
                      <a:r>
                        <a:rPr b="0" lang="en-PH" sz="1800" spc="-1" strike="noStrike">
                          <a:latin typeface="LaTO"/>
                        </a:rPr>
                        <a:t>CAUSATIVE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
        <p:nvSpPr>
          <p:cNvPr id="141" name=""/>
          <p:cNvSpPr/>
          <p:nvPr/>
        </p:nvSpPr>
        <p:spPr>
          <a:xfrm flipV="1">
            <a:off x="5868000" y="2766600"/>
            <a:ext cx="360" cy="365400"/>
          </a:xfrm>
          <a:prstGeom prst="line">
            <a:avLst/>
          </a:prstGeom>
          <a:ln w="38160">
            <a:solidFill>
              <a:srgbClr val="000000"/>
            </a:solidFill>
            <a:round/>
            <a:tailEnd len="med" type="triangle" w="med"/>
          </a:ln>
        </p:spPr>
        <p:style>
          <a:lnRef idx="0"/>
          <a:fillRef idx="0"/>
          <a:effectRef idx="0"/>
          <a:fontRef idx="minor"/>
        </p:style>
      </p:sp>
      <p:sp>
        <p:nvSpPr>
          <p:cNvPr id="142" name=""/>
          <p:cNvSpPr/>
          <p:nvPr/>
        </p:nvSpPr>
        <p:spPr>
          <a:xfrm>
            <a:off x="5868000" y="4932000"/>
            <a:ext cx="360" cy="397080"/>
          </a:xfrm>
          <a:prstGeom prst="line">
            <a:avLst/>
          </a:prstGeom>
          <a:ln w="38160">
            <a:solidFill>
              <a:srgbClr val="000000"/>
            </a:solidFill>
            <a:round/>
            <a:tailEnd len="med" type="triangle" w="med"/>
          </a:ln>
        </p:spPr>
        <p:style>
          <a:lnRef idx="0"/>
          <a:fillRef idx="0"/>
          <a:effectRef idx="0"/>
          <a:fontRef idx="minor"/>
        </p:style>
      </p:sp>
      <p:sp>
        <p:nvSpPr>
          <p:cNvPr id="143" name=""/>
          <p:cNvSpPr/>
          <p:nvPr/>
        </p:nvSpPr>
        <p:spPr>
          <a:xfrm>
            <a:off x="6696000" y="3600000"/>
            <a:ext cx="671040" cy="360"/>
          </a:xfrm>
          <a:prstGeom prst="line">
            <a:avLst/>
          </a:prstGeom>
          <a:ln w="38160">
            <a:solidFill>
              <a:srgbClr val="000000"/>
            </a:solidFill>
            <a:round/>
            <a:tailEnd len="med" type="triangle" w="med"/>
          </a:ln>
        </p:spPr>
        <p:style>
          <a:lnRef idx="0"/>
          <a:fillRef idx="0"/>
          <a:effectRef idx="0"/>
          <a:fontRef idx="minor"/>
        </p:style>
      </p:sp>
      <p:sp>
        <p:nvSpPr>
          <p:cNvPr id="144" name=""/>
          <p:cNvSpPr/>
          <p:nvPr/>
        </p:nvSpPr>
        <p:spPr>
          <a:xfrm>
            <a:off x="6696000" y="4500000"/>
            <a:ext cx="671040" cy="360"/>
          </a:xfrm>
          <a:prstGeom prst="line">
            <a:avLst/>
          </a:prstGeom>
          <a:ln w="38160">
            <a:solidFill>
              <a:srgbClr val="000000"/>
            </a:solidFill>
            <a:round/>
            <a:tailEnd len="med" type="triangle" w="med"/>
          </a:ln>
        </p:spPr>
        <p:style>
          <a:lnRef idx="0"/>
          <a:fillRef idx="0"/>
          <a:effectRef idx="0"/>
          <a:fontRef idx="minor"/>
        </p:style>
      </p:sp>
      <p:sp>
        <p:nvSpPr>
          <p:cNvPr id="145" name=""/>
          <p:cNvSpPr/>
          <p:nvPr/>
        </p:nvSpPr>
        <p:spPr>
          <a:xfrm flipH="1">
            <a:off x="4313880" y="3636000"/>
            <a:ext cx="654120" cy="360"/>
          </a:xfrm>
          <a:prstGeom prst="line">
            <a:avLst/>
          </a:prstGeom>
          <a:ln w="38160">
            <a:solidFill>
              <a:srgbClr val="000000"/>
            </a:solidFill>
            <a:round/>
            <a:tailEnd len="med" type="triangle" w="med"/>
          </a:ln>
        </p:spPr>
        <p:style>
          <a:lnRef idx="0"/>
          <a:fillRef idx="0"/>
          <a:effectRef idx="0"/>
          <a:fontRef idx="minor"/>
        </p:style>
      </p:sp>
      <p:sp>
        <p:nvSpPr>
          <p:cNvPr id="146" name=""/>
          <p:cNvSpPr/>
          <p:nvPr/>
        </p:nvSpPr>
        <p:spPr>
          <a:xfrm flipH="1">
            <a:off x="4349880" y="4500000"/>
            <a:ext cx="654120" cy="360"/>
          </a:xfrm>
          <a:prstGeom prst="line">
            <a:avLst/>
          </a:prstGeom>
          <a:ln w="38160">
            <a:solidFill>
              <a:srgbClr val="00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4"/>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8" name=""/>
          <p:cNvSpPr/>
          <p:nvPr/>
        </p:nvSpPr>
        <p:spPr>
          <a:xfrm>
            <a:off x="540720" y="122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283"/>
              </a:spcAft>
              <a:buNone/>
            </a:pPr>
            <a:r>
              <a:rPr b="0" lang="en-PH" sz="1800" spc="-1" strike="noStrike">
                <a:solidFill>
                  <a:srgbClr val="000000"/>
                </a:solidFill>
                <a:latin typeface="Lato"/>
                <a:ea typeface="PingFang SC"/>
              </a:rPr>
              <a:t>Examples of signal words that is commonly used in writing a paragraph.</a:t>
            </a:r>
            <a:endParaRPr b="0" lang="en-PH" sz="1800" spc="-1" strike="noStrike">
              <a:latin typeface="Arial"/>
            </a:endParaRPr>
          </a:p>
        </p:txBody>
      </p:sp>
      <p:sp>
        <p:nvSpPr>
          <p:cNvPr id="149"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graphicFrame>
        <p:nvGraphicFramePr>
          <p:cNvPr id="150" name=""/>
          <p:cNvGraphicFramePr/>
          <p:nvPr/>
        </p:nvGraphicFramePr>
        <p:xfrm>
          <a:off x="607680" y="1815120"/>
          <a:ext cx="10870920" cy="3697560"/>
        </p:xfrm>
        <a:graphic>
          <a:graphicData uri="http://schemas.openxmlformats.org/drawingml/2006/table">
            <a:tbl>
              <a:tblPr/>
              <a:tblGrid>
                <a:gridCol w="3622680"/>
                <a:gridCol w="3622680"/>
                <a:gridCol w="3625920"/>
              </a:tblGrid>
              <a:tr h="359280">
                <a:tc>
                  <a:txBody>
                    <a:bodyPr lIns="90000" rIns="90000" anchor="ctr">
                      <a:noAutofit/>
                    </a:bodyPr>
                    <a:p>
                      <a:pPr algn="ctr">
                        <a:lnSpc>
                          <a:spcPct val="100000"/>
                        </a:lnSpc>
                        <a:buNone/>
                      </a:pPr>
                      <a:r>
                        <a:rPr b="0" lang="en-PH" sz="1800" spc="-1" strike="noStrike">
                          <a:latin typeface="Lato"/>
                        </a:rPr>
                        <a:t>Additive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Illustrative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Causative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483200">
                <a:tc>
                  <a:txBody>
                    <a:bodyPr lIns="90000" rIns="90000" anchor="ctr">
                      <a:noAutofit/>
                    </a:bodyPr>
                    <a:p>
                      <a:pPr>
                        <a:lnSpc>
                          <a:spcPct val="100000"/>
                        </a:lnSpc>
                        <a:buNone/>
                      </a:pPr>
                      <a:r>
                        <a:rPr b="0" lang="en-PH" sz="1800" spc="-1" strike="noStrike">
                          <a:latin typeface="Lato"/>
                        </a:rPr>
                        <a:t>in addition, furthermore, additionally, another, and, along with, also, as well, besides, too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for example, for instance,</a:t>
                      </a:r>
                      <a:endParaRPr b="0" lang="en-PH" sz="1800" spc="-1" strike="noStrike">
                        <a:latin typeface="Arial"/>
                      </a:endParaRPr>
                    </a:p>
                    <a:p>
                      <a:pPr>
                        <a:lnSpc>
                          <a:spcPct val="100000"/>
                        </a:lnSpc>
                        <a:buNone/>
                      </a:pPr>
                      <a:r>
                        <a:rPr b="0" lang="en-PH" sz="1800" spc="-1" strike="noStrike">
                          <a:latin typeface="Lato"/>
                        </a:rPr>
                        <a:t>specifically, particularly, such as,</a:t>
                      </a:r>
                      <a:endParaRPr b="0" lang="en-PH" sz="1800" spc="-1" strike="noStrike">
                        <a:latin typeface="Arial"/>
                      </a:endParaRPr>
                    </a:p>
                    <a:p>
                      <a:pPr>
                        <a:lnSpc>
                          <a:spcPct val="100000"/>
                        </a:lnSpc>
                        <a:buNone/>
                      </a:pPr>
                      <a:r>
                        <a:rPr b="0" lang="en-PH" sz="1800" spc="-1" strike="noStrike">
                          <a:latin typeface="Lato"/>
                        </a:rPr>
                        <a:t>like, as an illustration, namely, for</a:t>
                      </a:r>
                      <a:endParaRPr b="0" lang="en-PH" sz="1800" spc="-1" strike="noStrike">
                        <a:latin typeface="Arial"/>
                      </a:endParaRPr>
                    </a:p>
                    <a:p>
                      <a:pPr>
                        <a:lnSpc>
                          <a:spcPct val="100000"/>
                        </a:lnSpc>
                        <a:buNone/>
                      </a:pPr>
                      <a:r>
                        <a:rPr b="0" lang="en-PH" sz="1800" spc="-1" strike="noStrike">
                          <a:latin typeface="Lato"/>
                        </a:rPr>
                        <a:t>one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because, due to, as a result, thus,</a:t>
                      </a:r>
                      <a:endParaRPr b="0" lang="en-PH" sz="1800" spc="-1" strike="noStrike">
                        <a:latin typeface="Arial"/>
                      </a:endParaRPr>
                    </a:p>
                    <a:p>
                      <a:pPr>
                        <a:lnSpc>
                          <a:spcPct val="100000"/>
                        </a:lnSpc>
                        <a:buNone/>
                      </a:pPr>
                      <a:r>
                        <a:rPr b="0" lang="en-PH" sz="1800" spc="-1" strike="noStrike">
                          <a:latin typeface="Lato"/>
                        </a:rPr>
                        <a:t>therefore, so, hence, consequently, since, for this reason, thereby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5720">
                <a:tc>
                  <a:txBody>
                    <a:bodyPr lIns="90000" rIns="90000" anchor="ctr">
                      <a:noAutofit/>
                    </a:bodyPr>
                    <a:p>
                      <a:pPr algn="ctr">
                        <a:lnSpc>
                          <a:spcPct val="100000"/>
                        </a:lnSpc>
                        <a:buNone/>
                      </a:pPr>
                      <a:r>
                        <a:rPr b="0" lang="en-PH" sz="1800" spc="-1" strike="noStrike">
                          <a:latin typeface="Lato"/>
                        </a:rPr>
                        <a:t>Sequential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Comparative/Contrastive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Conclusive/Deductive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449720">
                <a:tc>
                  <a:txBody>
                    <a:bodyPr lIns="90000" rIns="90000" anchor="t">
                      <a:noAutofit/>
                    </a:bodyPr>
                    <a:p>
                      <a:pPr>
                        <a:lnSpc>
                          <a:spcPct val="100000"/>
                        </a:lnSpc>
                        <a:buNone/>
                      </a:pPr>
                      <a:r>
                        <a:rPr b="0" lang="en-PH" sz="1800" spc="-1" strike="noStrike">
                          <a:latin typeface="Lato"/>
                        </a:rPr>
                        <a:t>first/firstly, second, initially,</a:t>
                      </a:r>
                      <a:endParaRPr b="0" lang="en-PH" sz="1800" spc="-1" strike="noStrike">
                        <a:latin typeface="Arial"/>
                      </a:endParaRPr>
                    </a:p>
                    <a:p>
                      <a:pPr>
                        <a:lnSpc>
                          <a:spcPct val="100000"/>
                        </a:lnSpc>
                        <a:buNone/>
                      </a:pPr>
                      <a:r>
                        <a:rPr b="0" lang="en-PH" sz="1800" spc="-1" strike="noStrike">
                          <a:latin typeface="Lato"/>
                        </a:rPr>
                        <a:t>previously, before, after, next, then, finally, subsequently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like, likewise, similarly, in the</a:t>
                      </a:r>
                      <a:endParaRPr b="0" lang="en-PH" sz="1800" spc="-1" strike="noStrike">
                        <a:latin typeface="Arial"/>
                      </a:endParaRPr>
                    </a:p>
                    <a:p>
                      <a:pPr>
                        <a:lnSpc>
                          <a:spcPct val="100000"/>
                        </a:lnSpc>
                        <a:buNone/>
                      </a:pPr>
                      <a:r>
                        <a:rPr b="0" lang="en-PH" sz="1800" spc="-1" strike="noStrike">
                          <a:latin typeface="Lato"/>
                        </a:rPr>
                        <a:t>same manner, in the same way,</a:t>
                      </a:r>
                      <a:endParaRPr b="0" lang="en-PH" sz="1800" spc="-1" strike="noStrike">
                        <a:latin typeface="Arial"/>
                      </a:endParaRPr>
                    </a:p>
                    <a:p>
                      <a:pPr>
                        <a:lnSpc>
                          <a:spcPct val="100000"/>
                        </a:lnSpc>
                        <a:buNone/>
                      </a:pPr>
                      <a:r>
                        <a:rPr b="0" lang="en-PH" sz="1800" spc="-1" strike="noStrike">
                          <a:latin typeface="Lato"/>
                        </a:rPr>
                        <a:t>compared to / however, on the</a:t>
                      </a:r>
                      <a:endParaRPr b="0" lang="en-PH" sz="1800" spc="-1" strike="noStrike">
                        <a:latin typeface="Arial"/>
                      </a:endParaRPr>
                    </a:p>
                    <a:p>
                      <a:pPr>
                        <a:lnSpc>
                          <a:spcPct val="100000"/>
                        </a:lnSpc>
                        <a:buNone/>
                      </a:pPr>
                      <a:r>
                        <a:rPr b="0" lang="en-PH" sz="1800" spc="-1" strike="noStrike">
                          <a:latin typeface="Lato"/>
                        </a:rPr>
                        <a:t>other hand, but, in contrast,</a:t>
                      </a:r>
                      <a:endParaRPr b="0" lang="en-PH" sz="1800" spc="-1" strike="noStrike">
                        <a:latin typeface="Arial"/>
                      </a:endParaRPr>
                    </a:p>
                    <a:p>
                      <a:pPr>
                        <a:lnSpc>
                          <a:spcPct val="100000"/>
                        </a:lnSpc>
                        <a:buNone/>
                      </a:pPr>
                      <a:r>
                        <a:rPr b="0" lang="en-PH" sz="1800" spc="-1" strike="noStrike">
                          <a:latin typeface="Lato"/>
                        </a:rPr>
                        <a:t>on the contrary, nonetheless,</a:t>
                      </a:r>
                      <a:endParaRPr b="0" lang="en-PH" sz="1800" spc="-1" strike="noStrike">
                        <a:latin typeface="Arial"/>
                      </a:endParaRPr>
                    </a:p>
                    <a:p>
                      <a:pPr>
                        <a:lnSpc>
                          <a:spcPct val="100000"/>
                        </a:lnSpc>
                        <a:buNone/>
                      </a:pPr>
                      <a:r>
                        <a:rPr b="0" lang="en-PH" sz="1800" spc="-1" strike="noStrike">
                          <a:latin typeface="Lato"/>
                        </a:rPr>
                        <a:t>nevertheless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that is to say, to sum up, in</a:t>
                      </a:r>
                      <a:endParaRPr b="0" lang="en-PH" sz="1800" spc="-1" strike="noStrike">
                        <a:latin typeface="Arial"/>
                      </a:endParaRPr>
                    </a:p>
                    <a:p>
                      <a:pPr>
                        <a:lnSpc>
                          <a:spcPct val="100000"/>
                        </a:lnSpc>
                        <a:buNone/>
                      </a:pPr>
                      <a:r>
                        <a:rPr b="0" lang="en-PH" sz="1800" spc="-1" strike="noStrike">
                          <a:latin typeface="Lato"/>
                        </a:rPr>
                        <a:t>general, this means, in short, to</a:t>
                      </a:r>
                      <a:endParaRPr b="0" lang="en-PH" sz="1800" spc="-1" strike="noStrike">
                        <a:latin typeface="Arial"/>
                      </a:endParaRPr>
                    </a:p>
                    <a:p>
                      <a:pPr>
                        <a:lnSpc>
                          <a:spcPct val="100000"/>
                        </a:lnSpc>
                        <a:buNone/>
                      </a:pPr>
                      <a:r>
                        <a:rPr b="0" lang="en-PH" sz="1800" spc="-1" strike="noStrike">
                          <a:latin typeface="Lato"/>
                        </a:rPr>
                        <a:t>summarize, to conclude, therefore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6"/>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2" name=""/>
          <p:cNvSpPr/>
          <p:nvPr/>
        </p:nvSpPr>
        <p:spPr>
          <a:xfrm>
            <a:off x="540720" y="104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283"/>
              </a:spcAft>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Parallel Structure </a:t>
            </a:r>
            <a:r>
              <a:rPr b="0" lang="en-PH" sz="1800" spc="-1" strike="noStrike">
                <a:solidFill>
                  <a:srgbClr val="000000"/>
                </a:solidFill>
                <a:latin typeface="Lato"/>
                <a:ea typeface="PingFang SC"/>
              </a:rPr>
              <a:t>are textual constructs composed of a series of two or more equally important ideas that are linked together by conjuctions, eg. and, but, or. Parallel structures are often used to improve the clarity and readability of a text.</a:t>
            </a:r>
            <a:endParaRPr b="0" lang="en-PH" sz="1800" spc="-1" strike="noStrike">
              <a:latin typeface="Arial"/>
            </a:endParaRPr>
          </a:p>
          <a:p>
            <a:pPr>
              <a:lnSpc>
                <a:spcPct val="150000"/>
              </a:lnSpc>
              <a:buNone/>
            </a:pPr>
            <a:r>
              <a:rPr b="1" lang="en-PH" sz="1800" spc="-1" strike="noStrike">
                <a:solidFill>
                  <a:srgbClr val="000000"/>
                </a:solidFill>
                <a:latin typeface="Lato"/>
                <a:ea typeface="PingFang SC"/>
              </a:rPr>
              <a:t>Using Parallel Structures</a:t>
            </a:r>
            <a:endParaRPr b="0" lang="en-PH" sz="1800" spc="-1" strike="noStrike">
              <a:latin typeface="Arial"/>
            </a:endParaRPr>
          </a:p>
          <a:p>
            <a:pPr>
              <a:lnSpc>
                <a:spcPct val="150000"/>
              </a:lnSpc>
              <a:buNone/>
            </a:pPr>
            <a:r>
              <a:rPr b="0" lang="en-PH" sz="1800" spc="-1" strike="noStrike">
                <a:solidFill>
                  <a:srgbClr val="000000"/>
                </a:solidFill>
                <a:latin typeface="Lato"/>
                <a:ea typeface="PingFang SC"/>
              </a:rPr>
              <a:t>Parallelism involves presenting your thoughts in an orderly manner so that your reader can easily follow your thoughts. </a:t>
            </a:r>
            <a:endParaRPr b="0" lang="en-PH" sz="1800" spc="-1" strike="noStrike">
              <a:latin typeface="Arial"/>
            </a:endParaRPr>
          </a:p>
          <a:p>
            <a:pPr>
              <a:lnSpc>
                <a:spcPct val="150000"/>
              </a:lnSpc>
              <a:buNone/>
            </a:pPr>
            <a:r>
              <a:rPr b="1" lang="en-PH" sz="1800" spc="-1" strike="noStrike">
                <a:solidFill>
                  <a:srgbClr val="000000"/>
                </a:solidFill>
                <a:latin typeface="Lato"/>
                <a:ea typeface="PingFang SC"/>
              </a:rPr>
              <a:t>Use parallelism in single words, such as:</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Nouns: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Father eats </a:t>
            </a:r>
            <a:r>
              <a:rPr b="0" lang="en-PH" sz="1800" spc="-1" strike="noStrike">
                <a:solidFill>
                  <a:srgbClr val="000000"/>
                </a:solidFill>
                <a:latin typeface="Lato"/>
                <a:ea typeface="€&gt;_x005F_x0017_æþ"/>
              </a:rPr>
              <a:t>fish </a:t>
            </a:r>
            <a:r>
              <a:rPr b="0" lang="en-PH" sz="1800" spc="-1" strike="noStrike">
                <a:solidFill>
                  <a:srgbClr val="000000"/>
                </a:solidFill>
                <a:latin typeface="Lato"/>
                <a:ea typeface="DejaVu Sans"/>
              </a:rPr>
              <a:t>and chicken.</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Verbs: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Our neighbors have moved and (have) sold their house.</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Adjectives: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class is not only kind but also helpful.</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Adverbs: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Abraham drives his car quickly and aggressively.</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Gerund:</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Dora likes swimming, dancing, and boxing.</a:t>
            </a:r>
            <a:endParaRPr b="0" lang="en-PH" sz="1800" spc="-1" strike="noStrike">
              <a:latin typeface="Arial"/>
            </a:endParaRPr>
          </a:p>
          <a:p>
            <a:pPr>
              <a:lnSpc>
                <a:spcPct val="150000"/>
              </a:lnSpc>
              <a:spcBef>
                <a:spcPts val="850"/>
              </a:spcBef>
              <a:spcAft>
                <a:spcPts val="1134"/>
              </a:spcAft>
              <a:buNone/>
            </a:pPr>
            <a:endParaRPr b="0" lang="en-PH" sz="1800" spc="-1" strike="noStrike">
              <a:latin typeface="Arial"/>
            </a:endParaRPr>
          </a:p>
          <a:p>
            <a:pPr>
              <a:lnSpc>
                <a:spcPct val="150000"/>
              </a:lnSpc>
              <a:spcBef>
                <a:spcPts val="850"/>
              </a:spcBef>
              <a:spcAft>
                <a:spcPts val="1134"/>
              </a:spcAft>
              <a:buNone/>
            </a:pPr>
            <a:endParaRPr b="0" lang="en-PH" sz="1800" spc="-1" strike="noStrike">
              <a:latin typeface="Arial"/>
            </a:endParaRPr>
          </a:p>
          <a:p>
            <a:pPr>
              <a:lnSpc>
                <a:spcPct val="150000"/>
              </a:lnSpc>
              <a:spcBef>
                <a:spcPts val="1134"/>
              </a:spcBef>
              <a:spcAft>
                <a:spcPts val="1417"/>
              </a:spcAft>
              <a:buNone/>
            </a:pPr>
            <a:endParaRPr b="0" lang="en-PH" sz="1800" spc="-1" strike="noStrike">
              <a:latin typeface="Arial"/>
            </a:endParaRPr>
          </a:p>
        </p:txBody>
      </p:sp>
      <p:sp>
        <p:nvSpPr>
          <p:cNvPr id="153"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5"/>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5" name=""/>
          <p:cNvSpPr/>
          <p:nvPr/>
        </p:nvSpPr>
        <p:spPr>
          <a:xfrm>
            <a:off x="540720" y="104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850"/>
              </a:spcAft>
              <a:buNone/>
            </a:pPr>
            <a:endParaRPr b="0" lang="en-PH" sz="1800" spc="-1" strike="noStrike">
              <a:latin typeface="Arial"/>
              <a:ea typeface="PingFang SC"/>
            </a:endParaRPr>
          </a:p>
          <a:p>
            <a:pPr>
              <a:lnSpc>
                <a:spcPct val="200000"/>
              </a:lnSpc>
              <a:spcBef>
                <a:spcPts val="567"/>
              </a:spcBef>
              <a:spcAft>
                <a:spcPts val="850"/>
              </a:spcAft>
              <a:buNone/>
            </a:pPr>
            <a:r>
              <a:rPr b="1" lang="en-PH" sz="1800" spc="-1" strike="noStrike">
                <a:solidFill>
                  <a:srgbClr val="000000"/>
                </a:solidFill>
                <a:latin typeface="Lato"/>
                <a:ea typeface="PingFang SC"/>
              </a:rPr>
              <a:t>Use parallelism in phrases.</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Noun Phrases: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restful sleep is as important as regular exercise.</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Verb Phrases: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soon as I arrived home, I took my bicycle and went for a ride.</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Adverbial Phrases: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They will undoubtedly be done in less than an hour and in time for the deadline.</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DejaVu Sans"/>
              </a:rPr>
              <a:t>Gerund Phrases: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Dave enjoys playing basketball and playing the piano.</a:t>
            </a:r>
            <a:endParaRPr b="0" lang="en-PH" sz="1800" spc="-1" strike="noStrike">
              <a:latin typeface="Arial"/>
              <a:ea typeface="PingFang SC"/>
            </a:endParaRPr>
          </a:p>
          <a:p>
            <a:pPr>
              <a:lnSpc>
                <a:spcPct val="200000"/>
              </a:lnSpc>
              <a:spcBef>
                <a:spcPts val="567"/>
              </a:spcBef>
              <a:spcAft>
                <a:spcPts val="567"/>
              </a:spcAft>
              <a:buNone/>
            </a:pPr>
            <a:r>
              <a:rPr b="1" lang="en-PH" sz="1800" spc="-1" strike="noStrike">
                <a:solidFill>
                  <a:srgbClr val="000000"/>
                </a:solidFill>
                <a:latin typeface="Lato"/>
                <a:ea typeface="€&gt;_x005F_x0017_æþ"/>
              </a:rPr>
              <a:t>Infinitive Phrases:</a:t>
            </a:r>
            <a:r>
              <a:rPr b="0" lang="en-PH" sz="1800" spc="-1" strike="noStrike">
                <a:solidFill>
                  <a:srgbClr val="000000"/>
                </a:solidFill>
                <a:latin typeface="Lato"/>
                <a:ea typeface="€&gt;_x005F_x0017_æþ"/>
              </a:rPr>
              <a:t> </a:t>
            </a:r>
            <a:r>
              <a:rPr b="0" lang="en-PH" sz="1800" spc="-1" strike="noStrike">
                <a:solidFill>
                  <a:srgbClr val="000000"/>
                </a:solidFill>
                <a:latin typeface="Lato"/>
                <a:ea typeface="€&gt;_x005F_x0017_æþ"/>
              </a:rPr>
              <a:t>	</a:t>
            </a:r>
            <a:r>
              <a:rPr b="0" lang="en-PH" sz="1800" spc="-1" strike="noStrike">
                <a:solidFill>
                  <a:srgbClr val="000000"/>
                </a:solidFill>
                <a:latin typeface="Lato"/>
                <a:ea typeface="DejaVu Sans"/>
              </a:rPr>
              <a:t>Manny likes to swim at night and (to) jog in the morning.</a:t>
            </a:r>
            <a:endParaRPr b="0" lang="en-PH" sz="1800" spc="-1" strike="noStrike">
              <a:latin typeface="Arial"/>
              <a:ea typeface="PingFang SC"/>
            </a:endParaRPr>
          </a:p>
          <a:p>
            <a:pPr>
              <a:lnSpc>
                <a:spcPct val="200000"/>
              </a:lnSpc>
              <a:spcBef>
                <a:spcPts val="1417"/>
              </a:spcBef>
              <a:spcAft>
                <a:spcPts val="1701"/>
              </a:spcAft>
              <a:buNone/>
            </a:pPr>
            <a:endParaRPr b="0" lang="en-PH" sz="1800" spc="-1" strike="noStrike">
              <a:latin typeface="Arial"/>
              <a:ea typeface="PingFang SC"/>
            </a:endParaRPr>
          </a:p>
          <a:p>
            <a:pPr>
              <a:lnSpc>
                <a:spcPct val="200000"/>
              </a:lnSpc>
              <a:spcBef>
                <a:spcPts val="1417"/>
              </a:spcBef>
              <a:spcAft>
                <a:spcPts val="1701"/>
              </a:spcAft>
              <a:buNone/>
            </a:pPr>
            <a:endParaRPr b="0" lang="en-PH" sz="1800" spc="-1" strike="noStrike">
              <a:latin typeface="Arial"/>
              <a:ea typeface="PingFang SC"/>
            </a:endParaRPr>
          </a:p>
          <a:p>
            <a:pPr>
              <a:lnSpc>
                <a:spcPct val="200000"/>
              </a:lnSpc>
              <a:spcBef>
                <a:spcPts val="1701"/>
              </a:spcBef>
              <a:spcAft>
                <a:spcPts val="1984"/>
              </a:spcAft>
              <a:buNone/>
            </a:pPr>
            <a:endParaRPr b="0" lang="en-PH" sz="1800" spc="-1" strike="noStrike">
              <a:latin typeface="Arial"/>
              <a:ea typeface="PingFang SC"/>
            </a:endParaRPr>
          </a:p>
        </p:txBody>
      </p:sp>
      <p:sp>
        <p:nvSpPr>
          <p:cNvPr id="156"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540720" y="104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283"/>
              </a:spcAft>
              <a:buNone/>
            </a:pPr>
            <a:r>
              <a:rPr b="1" lang="en-PH" sz="2200" spc="-1" strike="noStrike">
                <a:solidFill>
                  <a:srgbClr val="000000"/>
                </a:solidFill>
                <a:latin typeface="Lato"/>
                <a:ea typeface="PingFang SC"/>
              </a:rPr>
              <a:t>Activity:</a:t>
            </a:r>
            <a:r>
              <a:rPr b="1" lang="en-PH" sz="1800" spc="-1" strike="noStrike">
                <a:solidFill>
                  <a:srgbClr val="000000"/>
                </a:solidFill>
                <a:latin typeface="Lato"/>
                <a:ea typeface="PingFang SC"/>
              </a:rPr>
              <a:t>  List down all the signal words used in the “Youth Education and Leadership” text. </a:t>
            </a:r>
            <a:endParaRPr b="0" lang="en-PH" sz="1800" spc="-1" strike="noStrike">
              <a:latin typeface="Arial"/>
            </a:endParaRPr>
          </a:p>
          <a:p>
            <a:pPr>
              <a:lnSpc>
                <a:spcPct val="200000"/>
              </a:lnSpc>
              <a:spcBef>
                <a:spcPts val="850"/>
              </a:spcBef>
              <a:spcAft>
                <a:spcPts val="1134"/>
              </a:spcAft>
              <a:buNone/>
            </a:pPr>
            <a:endParaRPr b="0" lang="en-PH" sz="1800" spc="-1" strike="noStrike">
              <a:latin typeface="Arial"/>
            </a:endParaRPr>
          </a:p>
          <a:p>
            <a:pPr>
              <a:lnSpc>
                <a:spcPct val="200000"/>
              </a:lnSpc>
              <a:spcBef>
                <a:spcPts val="850"/>
              </a:spcBef>
              <a:spcAft>
                <a:spcPts val="1134"/>
              </a:spcAft>
              <a:buNone/>
            </a:pPr>
            <a:endParaRPr b="0" lang="en-PH" sz="1800" spc="-1" strike="noStrike">
              <a:latin typeface="Arial"/>
            </a:endParaRPr>
          </a:p>
          <a:p>
            <a:pPr>
              <a:lnSpc>
                <a:spcPct val="200000"/>
              </a:lnSpc>
              <a:spcBef>
                <a:spcPts val="1134"/>
              </a:spcBef>
              <a:spcAft>
                <a:spcPts val="1417"/>
              </a:spcAft>
              <a:buNone/>
            </a:pPr>
            <a:endParaRPr b="0" lang="en-PH" sz="1800" spc="-1" strike="noStrike">
              <a:latin typeface="Arial"/>
            </a:endParaRPr>
          </a:p>
        </p:txBody>
      </p:sp>
      <p:sp>
        <p:nvSpPr>
          <p:cNvPr id="158" name=""/>
          <p:cNvSpPr/>
          <p:nvPr/>
        </p:nvSpPr>
        <p:spPr>
          <a:xfrm>
            <a:off x="360000" y="344880"/>
            <a:ext cx="688428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Montserrat medium"/>
              </a:rPr>
              <a:t>Organizing One’s Thoughts</a:t>
            </a:r>
            <a:endParaRPr b="0" lang="en-PH" sz="3600" spc="-1" strike="noStrike">
              <a:latin typeface="Arial"/>
            </a:endParaRPr>
          </a:p>
        </p:txBody>
      </p:sp>
      <p:graphicFrame>
        <p:nvGraphicFramePr>
          <p:cNvPr id="159" name=""/>
          <p:cNvGraphicFramePr/>
          <p:nvPr/>
        </p:nvGraphicFramePr>
        <p:xfrm>
          <a:off x="1080000" y="2448000"/>
          <a:ext cx="10259640" cy="2560320"/>
        </p:xfrm>
        <a:graphic>
          <a:graphicData uri="http://schemas.openxmlformats.org/drawingml/2006/table">
            <a:tbl>
              <a:tblPr/>
              <a:tblGrid>
                <a:gridCol w="10260000"/>
              </a:tblGrid>
              <a:tr h="2560680">
                <a:tc>
                  <a:txBody>
                    <a:bodyPr lIns="90000" rIns="90000" anchor="t">
                      <a:noAutofit/>
                    </a:bodyPr>
                    <a:p>
                      <a:pPr>
                        <a:lnSpc>
                          <a:spcPct val="150000"/>
                        </a:lnSpc>
                        <a:buNone/>
                      </a:pPr>
                      <a:r>
                        <a:rPr b="0" lang="en-PH" sz="1800" spc="-1" strike="noStrike">
                          <a:latin typeface="Lato"/>
                        </a:rPr>
                        <a:t>Youth education and leadership are important to society because as they say, the youth is the hope of a nation. In addition, young people are full of idealism and they help strengthen democracy through their voices and actions toward nation-building. Therefore, ensuring that youth development is a program from the local levels to the national level will be worthwhile. Further, the youth, and similarly, the elders and the wise of society, can learn from each other to benefit the future. Finally, the fruits of their labor will redound to society, the nation, and the world.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2023-07-10T09:31:15Z</dcterms:modified>
  <cp:revision>180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