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7280" cy="6833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4160" cy="2774160"/>
          </a:xfrm>
          <a:prstGeom prst="rect">
            <a:avLst/>
          </a:prstGeom>
          <a:ln w="0">
            <a:noFill/>
          </a:ln>
        </p:spPr>
      </p:pic>
      <p:sp>
        <p:nvSpPr>
          <p:cNvPr id="2" name="Rectangle 5"/>
          <p:cNvSpPr/>
          <p:nvPr/>
        </p:nvSpPr>
        <p:spPr>
          <a:xfrm>
            <a:off x="3487320" y="1475280"/>
            <a:ext cx="8679600" cy="3837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9600" cy="359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7280" cy="610200"/>
          </a:xfrm>
          <a:prstGeom prst="rect">
            <a:avLst/>
          </a:prstGeom>
          <a:ln w="0">
            <a:noFill/>
          </a:ln>
        </p:spPr>
      </p:pic>
      <p:sp>
        <p:nvSpPr>
          <p:cNvPr id="43" name="Rectangle 7"/>
          <p:cNvSpPr/>
          <p:nvPr/>
        </p:nvSpPr>
        <p:spPr>
          <a:xfrm>
            <a:off x="10868760" y="0"/>
            <a:ext cx="945720" cy="945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9800" cy="1009800"/>
          </a:xfrm>
          <a:prstGeom prst="rect">
            <a:avLst/>
          </a:prstGeom>
          <a:ln w="0">
            <a:noFill/>
          </a:ln>
        </p:spPr>
      </p:pic>
      <p:sp>
        <p:nvSpPr>
          <p:cNvPr id="45" name="TextBox 9"/>
          <p:cNvSpPr/>
          <p:nvPr/>
        </p:nvSpPr>
        <p:spPr>
          <a:xfrm>
            <a:off x="185400" y="6362280"/>
            <a:ext cx="466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1600" cy="3359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888000" y="2821320"/>
            <a:ext cx="7665120" cy="9558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9200" cy="19238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5360" cy="39502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5042880" y="2916720"/>
            <a:ext cx="7196760" cy="682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Writing with a Purpose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420000" y="59652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sp>
        <p:nvSpPr>
          <p:cNvPr id="129" name=""/>
          <p:cNvSpPr/>
          <p:nvPr/>
        </p:nvSpPr>
        <p:spPr>
          <a:xfrm>
            <a:off x="1078560" y="1620000"/>
            <a:ext cx="10081080" cy="1215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latin typeface="Lato"/>
              </a:rPr>
              <a:t>	</a:t>
            </a:r>
            <a:r>
              <a:rPr b="0" lang="en-PH" sz="2200" spc="-1" strike="noStrike">
                <a:latin typeface="Lato"/>
              </a:rPr>
              <a:t>Writers and students alike aim to improve their writing skills. To do this, creating grammatical sentences and putting them together to write a simple paragraph is important.</a:t>
            </a:r>
            <a:endParaRPr b="0" lang="en-PH" sz="2200" spc="-1" strike="noStrike">
              <a:latin typeface="Arial"/>
            </a:endParaRPr>
          </a:p>
        </p:txBody>
      </p:sp>
      <p:sp>
        <p:nvSpPr>
          <p:cNvPr id="130" name=""/>
          <p:cNvSpPr/>
          <p:nvPr/>
        </p:nvSpPr>
        <p:spPr>
          <a:xfrm>
            <a:off x="1080000" y="3197880"/>
            <a:ext cx="9179640" cy="126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ea typeface="€&gt;!ïþ"/>
              </a:rPr>
              <a:t>Applying Subject-Verb Agreement to Indefinite Pronouns</a:t>
            </a:r>
            <a:endParaRPr b="0" lang="en-PH" sz="2200" spc="-1" strike="noStrike">
              <a:latin typeface="Arial"/>
            </a:endParaRPr>
          </a:p>
        </p:txBody>
      </p:sp>
      <p:sp>
        <p:nvSpPr>
          <p:cNvPr id="131" name=""/>
          <p:cNvSpPr/>
          <p:nvPr/>
        </p:nvSpPr>
        <p:spPr>
          <a:xfrm>
            <a:off x="1080000" y="3960000"/>
            <a:ext cx="10079640" cy="1608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latin typeface="Lato"/>
              </a:rPr>
              <a:t>	</a:t>
            </a:r>
            <a:r>
              <a:rPr b="0" lang="en-PH" sz="2200" spc="-1" strike="noStrike">
                <a:latin typeface="Lato"/>
              </a:rPr>
              <a:t>Matching subjects and verbs sounds easy, but in some situations, it can also be confusing. One good example is when an indefinite pronoun is used as a subject. </a:t>
            </a:r>
            <a:r>
              <a:rPr b="1" lang="en-PH" sz="2200" spc="-1" strike="noStrike">
                <a:latin typeface="Lato"/>
              </a:rPr>
              <a:t>Indefinite pronouns</a:t>
            </a:r>
            <a:r>
              <a:rPr b="0" lang="en-PH" sz="2200" spc="-1" strike="noStrike">
                <a:latin typeface="Lato"/>
              </a:rPr>
              <a:t> are words like </a:t>
            </a:r>
            <a:r>
              <a:rPr b="0" i="1" lang="en-PH" sz="2200" spc="-1" strike="noStrike">
                <a:latin typeface="Lato"/>
              </a:rPr>
              <a:t>someone, others, several, or none</a:t>
            </a:r>
            <a:r>
              <a:rPr b="0" lang="en-PH" sz="2200" spc="-1" strike="noStrike">
                <a:latin typeface="Lato"/>
              </a:rPr>
              <a:t>. We use them when we are not talking about a specific person or thing.</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636360" y="54000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sp>
        <p:nvSpPr>
          <p:cNvPr id="133" name=""/>
          <p:cNvSpPr/>
          <p:nvPr/>
        </p:nvSpPr>
        <p:spPr>
          <a:xfrm>
            <a:off x="1440000" y="1404000"/>
            <a:ext cx="6659640" cy="84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      </a:t>
            </a:r>
            <a:r>
              <a:rPr b="0" lang="en-PH" sz="2200" spc="-1" strike="noStrike">
                <a:latin typeface="Lato"/>
              </a:rPr>
              <a:t>The following indefinite pronouns are </a:t>
            </a:r>
            <a:r>
              <a:rPr b="1" lang="en-PH" sz="2200" spc="-1" strike="noStrike">
                <a:latin typeface="Lato"/>
              </a:rPr>
              <a:t>singular</a:t>
            </a:r>
            <a:r>
              <a:rPr b="0" lang="en-PH" sz="2200" spc="-1" strike="noStrike">
                <a:latin typeface="Lato"/>
              </a:rPr>
              <a:t>:</a:t>
            </a:r>
            <a:endParaRPr b="0" lang="en-PH" sz="2200" spc="-1" strike="noStrike">
              <a:latin typeface="Arial"/>
            </a:endParaRPr>
          </a:p>
        </p:txBody>
      </p:sp>
      <p:graphicFrame>
        <p:nvGraphicFramePr>
          <p:cNvPr id="134" name=""/>
          <p:cNvGraphicFramePr/>
          <p:nvPr/>
        </p:nvGraphicFramePr>
        <p:xfrm>
          <a:off x="1532520" y="2013120"/>
          <a:ext cx="9087120" cy="1345680"/>
        </p:xfrm>
        <a:graphic>
          <a:graphicData uri="http://schemas.openxmlformats.org/drawingml/2006/table">
            <a:tbl>
              <a:tblPr/>
              <a:tblGrid>
                <a:gridCol w="1816920"/>
                <a:gridCol w="1816920"/>
                <a:gridCol w="1816920"/>
                <a:gridCol w="1816920"/>
                <a:gridCol w="1819800"/>
              </a:tblGrid>
              <a:tr h="43704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4604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629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35" name=""/>
          <p:cNvSpPr/>
          <p:nvPr/>
        </p:nvSpPr>
        <p:spPr>
          <a:xfrm>
            <a:off x="1908000" y="1980000"/>
            <a:ext cx="215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another</a:t>
            </a:r>
            <a:endParaRPr b="0" lang="en-PH" sz="2200" spc="-1" strike="noStrike">
              <a:latin typeface="Arial"/>
            </a:endParaRPr>
          </a:p>
        </p:txBody>
      </p:sp>
      <p:sp>
        <p:nvSpPr>
          <p:cNvPr id="136" name=""/>
          <p:cNvSpPr/>
          <p:nvPr/>
        </p:nvSpPr>
        <p:spPr>
          <a:xfrm>
            <a:off x="3672000" y="1980000"/>
            <a:ext cx="161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anything</a:t>
            </a:r>
            <a:endParaRPr b="0" lang="en-PH" sz="2200" spc="-1" strike="noStrike">
              <a:latin typeface="Arial"/>
            </a:endParaRPr>
          </a:p>
        </p:txBody>
      </p:sp>
      <p:sp>
        <p:nvSpPr>
          <p:cNvPr id="137" name=""/>
          <p:cNvSpPr/>
          <p:nvPr/>
        </p:nvSpPr>
        <p:spPr>
          <a:xfrm>
            <a:off x="5364000" y="1980000"/>
            <a:ext cx="161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everybody</a:t>
            </a:r>
            <a:endParaRPr b="0" lang="en-PH" sz="2200" spc="-1" strike="noStrike">
              <a:latin typeface="Arial"/>
            </a:endParaRPr>
          </a:p>
        </p:txBody>
      </p:sp>
      <p:sp>
        <p:nvSpPr>
          <p:cNvPr id="138" name=""/>
          <p:cNvSpPr/>
          <p:nvPr/>
        </p:nvSpPr>
        <p:spPr>
          <a:xfrm>
            <a:off x="7380000" y="1980000"/>
            <a:ext cx="107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neither</a:t>
            </a:r>
            <a:endParaRPr b="0" lang="en-PH" sz="2200" spc="-1" strike="noStrike">
              <a:latin typeface="Arial"/>
            </a:endParaRPr>
          </a:p>
        </p:txBody>
      </p:sp>
      <p:sp>
        <p:nvSpPr>
          <p:cNvPr id="139" name=""/>
          <p:cNvSpPr/>
          <p:nvPr/>
        </p:nvSpPr>
        <p:spPr>
          <a:xfrm>
            <a:off x="9396000" y="1946520"/>
            <a:ext cx="161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one</a:t>
            </a:r>
            <a:endParaRPr b="0" lang="en-PH" sz="2200" spc="-1" strike="noStrike">
              <a:latin typeface="Arial"/>
            </a:endParaRPr>
          </a:p>
        </p:txBody>
      </p:sp>
      <p:sp>
        <p:nvSpPr>
          <p:cNvPr id="140" name=""/>
          <p:cNvSpPr/>
          <p:nvPr/>
        </p:nvSpPr>
        <p:spPr>
          <a:xfrm>
            <a:off x="1836000" y="2414520"/>
            <a:ext cx="233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anybody</a:t>
            </a:r>
            <a:endParaRPr b="0" lang="en-PH" sz="2200" spc="-1" strike="noStrike">
              <a:latin typeface="Arial"/>
            </a:endParaRPr>
          </a:p>
        </p:txBody>
      </p:sp>
      <p:sp>
        <p:nvSpPr>
          <p:cNvPr id="141" name=""/>
          <p:cNvSpPr/>
          <p:nvPr/>
        </p:nvSpPr>
        <p:spPr>
          <a:xfrm>
            <a:off x="3888000" y="2414520"/>
            <a:ext cx="125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each</a:t>
            </a:r>
            <a:endParaRPr b="0" lang="en-PH" sz="2200" spc="-1" strike="noStrike">
              <a:latin typeface="Arial"/>
            </a:endParaRPr>
          </a:p>
        </p:txBody>
      </p:sp>
      <p:sp>
        <p:nvSpPr>
          <p:cNvPr id="142" name=""/>
          <p:cNvSpPr/>
          <p:nvPr/>
        </p:nvSpPr>
        <p:spPr>
          <a:xfrm>
            <a:off x="5472000" y="2414520"/>
            <a:ext cx="197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everyone</a:t>
            </a:r>
            <a:endParaRPr b="0" lang="en-PH" sz="2200" spc="-1" strike="noStrike">
              <a:latin typeface="Arial"/>
            </a:endParaRPr>
          </a:p>
        </p:txBody>
      </p:sp>
      <p:sp>
        <p:nvSpPr>
          <p:cNvPr id="143" name=""/>
          <p:cNvSpPr/>
          <p:nvPr/>
        </p:nvSpPr>
        <p:spPr>
          <a:xfrm>
            <a:off x="7380000" y="2399400"/>
            <a:ext cx="2339640" cy="84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nobody</a:t>
            </a:r>
            <a:endParaRPr b="0" lang="en-PH" sz="2200" spc="-1" strike="noStrike">
              <a:latin typeface="Arial"/>
            </a:endParaRPr>
          </a:p>
        </p:txBody>
      </p:sp>
      <p:sp>
        <p:nvSpPr>
          <p:cNvPr id="144" name=""/>
          <p:cNvSpPr/>
          <p:nvPr/>
        </p:nvSpPr>
        <p:spPr>
          <a:xfrm>
            <a:off x="9000000" y="2412000"/>
            <a:ext cx="2699640" cy="84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somebody</a:t>
            </a:r>
            <a:endParaRPr b="0" lang="en-PH" sz="2200" spc="-1" strike="noStrike">
              <a:latin typeface="Arial"/>
            </a:endParaRPr>
          </a:p>
        </p:txBody>
      </p:sp>
      <p:sp>
        <p:nvSpPr>
          <p:cNvPr id="145" name=""/>
          <p:cNvSpPr/>
          <p:nvPr/>
        </p:nvSpPr>
        <p:spPr>
          <a:xfrm>
            <a:off x="1944000" y="2882520"/>
            <a:ext cx="143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anyone</a:t>
            </a:r>
            <a:endParaRPr b="0" lang="en-PH" sz="2200" spc="-1" strike="noStrike">
              <a:latin typeface="Arial"/>
            </a:endParaRPr>
          </a:p>
        </p:txBody>
      </p:sp>
      <p:sp>
        <p:nvSpPr>
          <p:cNvPr id="146" name=""/>
          <p:cNvSpPr/>
          <p:nvPr/>
        </p:nvSpPr>
        <p:spPr>
          <a:xfrm>
            <a:off x="3888000" y="2882520"/>
            <a:ext cx="107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either</a:t>
            </a:r>
            <a:endParaRPr b="0" lang="en-PH" sz="2200" spc="-1" strike="noStrike">
              <a:latin typeface="Arial"/>
            </a:endParaRPr>
          </a:p>
        </p:txBody>
      </p:sp>
      <p:sp>
        <p:nvSpPr>
          <p:cNvPr id="147" name=""/>
          <p:cNvSpPr/>
          <p:nvPr/>
        </p:nvSpPr>
        <p:spPr>
          <a:xfrm>
            <a:off x="5364000" y="2860200"/>
            <a:ext cx="197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everything</a:t>
            </a:r>
            <a:endParaRPr b="0" lang="en-PH" sz="2200" spc="-1" strike="noStrike">
              <a:latin typeface="Arial"/>
            </a:endParaRPr>
          </a:p>
        </p:txBody>
      </p:sp>
      <p:sp>
        <p:nvSpPr>
          <p:cNvPr id="148" name=""/>
          <p:cNvSpPr/>
          <p:nvPr/>
        </p:nvSpPr>
        <p:spPr>
          <a:xfrm>
            <a:off x="7380000" y="2844000"/>
            <a:ext cx="125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no one</a:t>
            </a:r>
            <a:endParaRPr b="0" lang="en-PH" sz="2200" spc="-1" strike="noStrike">
              <a:latin typeface="Arial"/>
            </a:endParaRPr>
          </a:p>
        </p:txBody>
      </p:sp>
      <p:sp>
        <p:nvSpPr>
          <p:cNvPr id="149" name=""/>
          <p:cNvSpPr/>
          <p:nvPr/>
        </p:nvSpPr>
        <p:spPr>
          <a:xfrm>
            <a:off x="9071640" y="2880000"/>
            <a:ext cx="143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someone</a:t>
            </a:r>
            <a:endParaRPr b="0" lang="en-PH" sz="2200" spc="-1" strike="noStrike">
              <a:latin typeface="Arial"/>
            </a:endParaRPr>
          </a:p>
        </p:txBody>
      </p:sp>
      <p:sp>
        <p:nvSpPr>
          <p:cNvPr id="150" name=""/>
          <p:cNvSpPr/>
          <p:nvPr/>
        </p:nvSpPr>
        <p:spPr>
          <a:xfrm>
            <a:off x="1518840" y="3603960"/>
            <a:ext cx="9100800" cy="1251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latin typeface="Alto"/>
              </a:rPr>
              <a:t>	</a:t>
            </a:r>
            <a:r>
              <a:rPr b="0" lang="en-PH" sz="2200" spc="-1" strike="noStrike">
                <a:latin typeface="Alto"/>
              </a:rPr>
              <a:t>The words </a:t>
            </a:r>
            <a:r>
              <a:rPr b="0" i="1" lang="en-PH" sz="2200" spc="-1" strike="noStrike">
                <a:latin typeface="Alto"/>
              </a:rPr>
              <a:t>both, few, many</a:t>
            </a:r>
            <a:r>
              <a:rPr b="0" lang="en-PH" sz="2200" spc="-1" strike="noStrike">
                <a:latin typeface="Alto"/>
              </a:rPr>
              <a:t>, and several are </a:t>
            </a:r>
            <a:r>
              <a:rPr b="1" lang="en-PH" sz="2200" spc="-1" strike="noStrike">
                <a:latin typeface="Alto"/>
                <a:ea typeface="€&gt;!ïþ"/>
              </a:rPr>
              <a:t>plural indefinite pronouns</a:t>
            </a:r>
            <a:r>
              <a:rPr b="0" lang="en-PH" sz="2200" spc="-1" strike="noStrike">
                <a:latin typeface="Alto"/>
                <a:ea typeface="€&gt;!ïþ"/>
              </a:rPr>
              <a:t>. Therefore, they require plural verbs, as seen in these sentences:</a:t>
            </a:r>
            <a:endParaRPr b="0" lang="en-PH" sz="2200" spc="-1" strike="noStrike">
              <a:latin typeface="Arial"/>
            </a:endParaRPr>
          </a:p>
        </p:txBody>
      </p:sp>
      <p:sp>
        <p:nvSpPr>
          <p:cNvPr id="151" name=""/>
          <p:cNvSpPr/>
          <p:nvPr/>
        </p:nvSpPr>
        <p:spPr>
          <a:xfrm>
            <a:off x="2061360" y="4899960"/>
            <a:ext cx="8378280" cy="15904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i="1" lang="en-PH" sz="2200" spc="-1" strike="noStrike">
                <a:latin typeface="Lato"/>
              </a:rPr>
              <a:t>Both students </a:t>
            </a:r>
            <a:r>
              <a:rPr b="0" i="1" lang="en-PH" sz="2200" spc="-1" strike="noStrike" u="sng">
                <a:uFillTx/>
                <a:latin typeface="Lato"/>
              </a:rPr>
              <a:t>are sent</a:t>
            </a:r>
            <a:r>
              <a:rPr b="0" i="1" lang="en-PH" sz="2200" spc="-1" strike="noStrike">
                <a:latin typeface="Lato"/>
              </a:rPr>
              <a:t> </a:t>
            </a:r>
            <a:r>
              <a:rPr b="0" i="1" lang="en-PH" sz="2200" spc="-1" strike="noStrike">
                <a:latin typeface="Lato"/>
                <a:ea typeface="€&gt;!ïþ"/>
              </a:rPr>
              <a:t>to the principal’s office.</a:t>
            </a:r>
            <a:endParaRPr b="0" lang="en-PH" sz="2200" spc="-1" strike="noStrike">
              <a:latin typeface="Arial"/>
            </a:endParaRPr>
          </a:p>
          <a:p>
            <a:pPr>
              <a:lnSpc>
                <a:spcPct val="115000"/>
              </a:lnSpc>
              <a:buNone/>
            </a:pPr>
            <a:r>
              <a:rPr b="0" i="1" lang="en-PH" sz="2200" spc="-1" strike="noStrike">
                <a:latin typeface="Lato"/>
                <a:ea typeface="€&gt;!ïþ"/>
              </a:rPr>
              <a:t>Several </a:t>
            </a:r>
            <a:r>
              <a:rPr b="0" i="1" lang="en-PH" sz="2200" spc="-1" strike="noStrike" u="sng">
                <a:uFillTx/>
                <a:latin typeface="Lato"/>
                <a:ea typeface="€&gt;!ïþ"/>
              </a:rPr>
              <a:t>have signed up</a:t>
            </a:r>
            <a:r>
              <a:rPr b="0" i="1" lang="en-PH" sz="2200" spc="-1" strike="noStrike">
                <a:latin typeface="Lato"/>
                <a:ea typeface="€&gt;!ïþ"/>
              </a:rPr>
              <a:t> for the training.</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3672720" y="61236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sp>
        <p:nvSpPr>
          <p:cNvPr id="153" name=""/>
          <p:cNvSpPr/>
          <p:nvPr/>
        </p:nvSpPr>
        <p:spPr>
          <a:xfrm>
            <a:off x="1344960" y="1597680"/>
            <a:ext cx="9634680" cy="2340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latin typeface="Lato"/>
              </a:rPr>
              <a:t>	</a:t>
            </a:r>
            <a:r>
              <a:rPr b="0" lang="en-PH" sz="2200" spc="-1" strike="noStrike">
                <a:latin typeface="Lato"/>
              </a:rPr>
              <a:t>The words </a:t>
            </a:r>
            <a:r>
              <a:rPr b="0" i="1" lang="en-PH" sz="2200" spc="-1" strike="noStrike">
                <a:latin typeface="Lato"/>
              </a:rPr>
              <a:t>some, all, and most</a:t>
            </a:r>
            <a:r>
              <a:rPr b="0" lang="en-PH" sz="2200" spc="-1" strike="noStrike">
                <a:latin typeface="Lato"/>
              </a:rPr>
              <a:t> are singular when they refer to a singular word. They are plural when they refer to plural word or words. Check the verbs used in these examples:</a:t>
            </a:r>
            <a:endParaRPr b="0" lang="en-PH" sz="2200" spc="-1" strike="noStrike">
              <a:latin typeface="Arial"/>
            </a:endParaRPr>
          </a:p>
        </p:txBody>
      </p:sp>
      <p:graphicFrame>
        <p:nvGraphicFramePr>
          <p:cNvPr id="154" name=""/>
          <p:cNvGraphicFramePr/>
          <p:nvPr/>
        </p:nvGraphicFramePr>
        <p:xfrm>
          <a:off x="1940040" y="3220200"/>
          <a:ext cx="8571600" cy="2159280"/>
        </p:xfrm>
        <a:graphic>
          <a:graphicData uri="http://schemas.openxmlformats.org/drawingml/2006/table">
            <a:tbl>
              <a:tblPr/>
              <a:tblGrid>
                <a:gridCol w="4564800"/>
                <a:gridCol w="4386240"/>
              </a:tblGrid>
              <a:tr h="71820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71964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7203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5" name=""/>
          <p:cNvSpPr/>
          <p:nvPr/>
        </p:nvSpPr>
        <p:spPr>
          <a:xfrm>
            <a:off x="3312000" y="3312000"/>
            <a:ext cx="287964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Singular</a:t>
            </a:r>
            <a:endParaRPr b="0" lang="en-PH" sz="2200" spc="-1" strike="noStrike">
              <a:latin typeface="Arial"/>
            </a:endParaRPr>
          </a:p>
        </p:txBody>
      </p:sp>
      <p:sp>
        <p:nvSpPr>
          <p:cNvPr id="156" name=""/>
          <p:cNvSpPr/>
          <p:nvPr/>
        </p:nvSpPr>
        <p:spPr>
          <a:xfrm>
            <a:off x="7740000" y="3296520"/>
            <a:ext cx="125964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Plural</a:t>
            </a:r>
            <a:endParaRPr b="0" lang="en-PH" sz="2200" spc="-1" strike="noStrike">
              <a:latin typeface="Arial"/>
            </a:endParaRPr>
          </a:p>
        </p:txBody>
      </p:sp>
      <p:sp>
        <p:nvSpPr>
          <p:cNvPr id="157" name=""/>
          <p:cNvSpPr/>
          <p:nvPr/>
        </p:nvSpPr>
        <p:spPr>
          <a:xfrm>
            <a:off x="3132000" y="4034520"/>
            <a:ext cx="3599640" cy="46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all the water is</a:t>
            </a:r>
            <a:endParaRPr b="0" lang="en-PH" sz="2200" spc="-1" strike="noStrike">
              <a:latin typeface="Arial"/>
            </a:endParaRPr>
          </a:p>
        </p:txBody>
      </p:sp>
      <p:sp>
        <p:nvSpPr>
          <p:cNvPr id="158" name=""/>
          <p:cNvSpPr/>
          <p:nvPr/>
        </p:nvSpPr>
        <p:spPr>
          <a:xfrm>
            <a:off x="7020000" y="4077720"/>
            <a:ext cx="305964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all of the books were</a:t>
            </a:r>
            <a:endParaRPr b="0" lang="en-PH" sz="2200" spc="-1" strike="noStrike">
              <a:latin typeface="Arial"/>
            </a:endParaRPr>
          </a:p>
        </p:txBody>
      </p:sp>
      <p:sp>
        <p:nvSpPr>
          <p:cNvPr id="159" name=""/>
          <p:cNvSpPr/>
          <p:nvPr/>
        </p:nvSpPr>
        <p:spPr>
          <a:xfrm>
            <a:off x="2340000" y="4777200"/>
            <a:ext cx="557964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most of the day has been</a:t>
            </a:r>
            <a:endParaRPr b="0" lang="en-PH" sz="2200" spc="-1" strike="noStrike">
              <a:latin typeface="Arial"/>
            </a:endParaRPr>
          </a:p>
        </p:txBody>
      </p:sp>
      <p:sp>
        <p:nvSpPr>
          <p:cNvPr id="160" name=""/>
          <p:cNvSpPr/>
          <p:nvPr/>
        </p:nvSpPr>
        <p:spPr>
          <a:xfrm>
            <a:off x="6696000" y="4775400"/>
            <a:ext cx="5759640" cy="84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most of the children play</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3600000" y="90000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sp>
        <p:nvSpPr>
          <p:cNvPr id="162" name=""/>
          <p:cNvSpPr/>
          <p:nvPr/>
        </p:nvSpPr>
        <p:spPr>
          <a:xfrm>
            <a:off x="1062720" y="2340000"/>
            <a:ext cx="6136920" cy="1215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Writing a Simple Paragraph</a:t>
            </a:r>
            <a:endParaRPr b="0" lang="en-PH" sz="2200" spc="-1" strike="noStrike">
              <a:latin typeface="Arial"/>
            </a:endParaRPr>
          </a:p>
        </p:txBody>
      </p:sp>
      <p:sp>
        <p:nvSpPr>
          <p:cNvPr id="163" name=""/>
          <p:cNvSpPr/>
          <p:nvPr/>
        </p:nvSpPr>
        <p:spPr>
          <a:xfrm>
            <a:off x="1080000" y="3240000"/>
            <a:ext cx="9899640" cy="1215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latin typeface="Lato"/>
              </a:rPr>
              <a:t>	</a:t>
            </a:r>
            <a:r>
              <a:rPr b="0" lang="en-PH" sz="2200" spc="-1" strike="noStrike">
                <a:latin typeface="Lato"/>
              </a:rPr>
              <a:t>In any kind of writing—academic or literary—it is important that you have a clear purpose in mind so that you are aware of how to develop your paragraph. You may write any of these kinds of paragraphs: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3637080" y="45252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graphicFrame>
        <p:nvGraphicFramePr>
          <p:cNvPr id="165" name=""/>
          <p:cNvGraphicFramePr/>
          <p:nvPr/>
        </p:nvGraphicFramePr>
        <p:xfrm>
          <a:off x="990000" y="1374480"/>
          <a:ext cx="10217160" cy="4200840"/>
        </p:xfrm>
        <a:graphic>
          <a:graphicData uri="http://schemas.openxmlformats.org/drawingml/2006/table">
            <a:tbl>
              <a:tblPr/>
              <a:tblGrid>
                <a:gridCol w="3106800"/>
                <a:gridCol w="3063960"/>
                <a:gridCol w="4046760"/>
              </a:tblGrid>
              <a:tr h="65520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290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3124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05192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337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66" name=""/>
          <p:cNvSpPr/>
          <p:nvPr/>
        </p:nvSpPr>
        <p:spPr>
          <a:xfrm>
            <a:off x="1152000" y="1476000"/>
            <a:ext cx="287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Kinds of Paragraph</a:t>
            </a:r>
            <a:endParaRPr b="0" lang="en-PH" sz="2000" spc="-1" strike="noStrike">
              <a:latin typeface="Arial"/>
            </a:endParaRPr>
          </a:p>
        </p:txBody>
      </p:sp>
      <p:sp>
        <p:nvSpPr>
          <p:cNvPr id="167" name=""/>
          <p:cNvSpPr/>
          <p:nvPr/>
        </p:nvSpPr>
        <p:spPr>
          <a:xfrm>
            <a:off x="4896000" y="1482480"/>
            <a:ext cx="215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Purposes</a:t>
            </a:r>
            <a:endParaRPr b="0" lang="en-PH" sz="2000" spc="-1" strike="noStrike">
              <a:latin typeface="Arial"/>
            </a:endParaRPr>
          </a:p>
        </p:txBody>
      </p:sp>
      <p:sp>
        <p:nvSpPr>
          <p:cNvPr id="168" name=""/>
          <p:cNvSpPr/>
          <p:nvPr/>
        </p:nvSpPr>
        <p:spPr>
          <a:xfrm>
            <a:off x="7308000" y="1494360"/>
            <a:ext cx="539964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Kinds of Details Required</a:t>
            </a:r>
            <a:endParaRPr b="0" lang="en-PH" sz="2000" spc="-1" strike="noStrike">
              <a:latin typeface="Arial"/>
            </a:endParaRPr>
          </a:p>
        </p:txBody>
      </p:sp>
      <p:sp>
        <p:nvSpPr>
          <p:cNvPr id="169" name=""/>
          <p:cNvSpPr/>
          <p:nvPr/>
        </p:nvSpPr>
        <p:spPr>
          <a:xfrm>
            <a:off x="1152000" y="2195280"/>
            <a:ext cx="251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Narrative</a:t>
            </a:r>
            <a:endParaRPr b="0" lang="en-PH" sz="1800" spc="-1" strike="noStrike">
              <a:latin typeface="Arial"/>
            </a:endParaRPr>
          </a:p>
        </p:txBody>
      </p:sp>
      <p:sp>
        <p:nvSpPr>
          <p:cNvPr id="170" name=""/>
          <p:cNvSpPr/>
          <p:nvPr/>
        </p:nvSpPr>
        <p:spPr>
          <a:xfrm>
            <a:off x="4248000" y="2232000"/>
            <a:ext cx="269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to tell a story</a:t>
            </a:r>
            <a:endParaRPr b="0" lang="en-PH" sz="1800" spc="-1" strike="noStrike">
              <a:latin typeface="Arial"/>
            </a:endParaRPr>
          </a:p>
        </p:txBody>
      </p:sp>
      <p:sp>
        <p:nvSpPr>
          <p:cNvPr id="171" name=""/>
          <p:cNvSpPr/>
          <p:nvPr/>
        </p:nvSpPr>
        <p:spPr>
          <a:xfrm>
            <a:off x="7308000" y="2088000"/>
            <a:ext cx="3743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gt;!ïþ"/>
              </a:rPr>
              <a:t>which events happened first, next, and last</a:t>
            </a:r>
            <a:endParaRPr b="0" lang="en-PH" sz="1800" spc="-1" strike="noStrike">
              <a:latin typeface="Arial"/>
            </a:endParaRPr>
          </a:p>
        </p:txBody>
      </p:sp>
      <p:sp>
        <p:nvSpPr>
          <p:cNvPr id="172" name=""/>
          <p:cNvSpPr/>
          <p:nvPr/>
        </p:nvSpPr>
        <p:spPr>
          <a:xfrm>
            <a:off x="1152000" y="3023280"/>
            <a:ext cx="179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Descriptive</a:t>
            </a:r>
            <a:endParaRPr b="0" lang="en-PH" sz="1800" spc="-1" strike="noStrike">
              <a:latin typeface="Arial"/>
            </a:endParaRPr>
          </a:p>
        </p:txBody>
      </p:sp>
      <p:sp>
        <p:nvSpPr>
          <p:cNvPr id="173" name=""/>
          <p:cNvSpPr/>
          <p:nvPr/>
        </p:nvSpPr>
        <p:spPr>
          <a:xfrm>
            <a:off x="4248000" y="3060000"/>
            <a:ext cx="305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to describe a chosen topic</a:t>
            </a:r>
            <a:endParaRPr b="0" lang="en-PH" sz="1800" spc="-1" strike="noStrike">
              <a:latin typeface="Arial"/>
            </a:endParaRPr>
          </a:p>
        </p:txBody>
      </p:sp>
      <p:sp>
        <p:nvSpPr>
          <p:cNvPr id="174" name=""/>
          <p:cNvSpPr/>
          <p:nvPr/>
        </p:nvSpPr>
        <p:spPr>
          <a:xfrm>
            <a:off x="7308000" y="2932920"/>
            <a:ext cx="3743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gt;!ïþ"/>
              </a:rPr>
              <a:t>descriptions that appeal to most of the five senses</a:t>
            </a:r>
            <a:endParaRPr b="0" lang="en-PH" sz="1800" spc="-1" strike="noStrike">
              <a:latin typeface="Arial"/>
            </a:endParaRPr>
          </a:p>
        </p:txBody>
      </p:sp>
      <p:sp>
        <p:nvSpPr>
          <p:cNvPr id="175" name=""/>
          <p:cNvSpPr/>
          <p:nvPr/>
        </p:nvSpPr>
        <p:spPr>
          <a:xfrm>
            <a:off x="4248000" y="3996000"/>
            <a:ext cx="431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to explain a chosen topic</a:t>
            </a:r>
            <a:endParaRPr b="0" lang="en-PH" sz="1800" spc="-1" strike="noStrike">
              <a:latin typeface="Arial"/>
            </a:endParaRPr>
          </a:p>
        </p:txBody>
      </p:sp>
      <p:sp>
        <p:nvSpPr>
          <p:cNvPr id="176" name=""/>
          <p:cNvSpPr/>
          <p:nvPr/>
        </p:nvSpPr>
        <p:spPr>
          <a:xfrm>
            <a:off x="7308000" y="3713040"/>
            <a:ext cx="393480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definition, similarities and differences, cause and effect, or functions (of an object ) </a:t>
            </a:r>
            <a:endParaRPr b="0" lang="en-PH" sz="1800" spc="-1" strike="noStrike">
              <a:latin typeface="Arial"/>
            </a:endParaRPr>
          </a:p>
        </p:txBody>
      </p:sp>
      <p:sp>
        <p:nvSpPr>
          <p:cNvPr id="177" name=""/>
          <p:cNvSpPr/>
          <p:nvPr/>
        </p:nvSpPr>
        <p:spPr>
          <a:xfrm>
            <a:off x="1152000" y="3960000"/>
            <a:ext cx="269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Expository</a:t>
            </a:r>
            <a:endParaRPr b="0" lang="en-PH" sz="1800" spc="-1" strike="noStrike">
              <a:latin typeface="Arial"/>
            </a:endParaRPr>
          </a:p>
        </p:txBody>
      </p:sp>
      <p:sp>
        <p:nvSpPr>
          <p:cNvPr id="178" name=""/>
          <p:cNvSpPr/>
          <p:nvPr/>
        </p:nvSpPr>
        <p:spPr>
          <a:xfrm>
            <a:off x="1152000" y="4896000"/>
            <a:ext cx="233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Persuasive</a:t>
            </a:r>
            <a:endParaRPr b="0" lang="en-PH" sz="1800" spc="-1" strike="noStrike">
              <a:latin typeface="Arial"/>
            </a:endParaRPr>
          </a:p>
        </p:txBody>
      </p:sp>
      <p:sp>
        <p:nvSpPr>
          <p:cNvPr id="179" name=""/>
          <p:cNvSpPr/>
          <p:nvPr/>
        </p:nvSpPr>
        <p:spPr>
          <a:xfrm>
            <a:off x="4248000" y="4788000"/>
            <a:ext cx="305964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to convince readers to accept your opinion</a:t>
            </a:r>
            <a:endParaRPr b="0" lang="en-PH" sz="1800" spc="-1" strike="noStrike">
              <a:latin typeface="Arial"/>
            </a:endParaRPr>
          </a:p>
        </p:txBody>
      </p:sp>
      <p:sp>
        <p:nvSpPr>
          <p:cNvPr id="180" name=""/>
          <p:cNvSpPr/>
          <p:nvPr/>
        </p:nvSpPr>
        <p:spPr>
          <a:xfrm>
            <a:off x="7308000" y="4804200"/>
            <a:ext cx="393480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reasons to support your opinion, examples to show your point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3564360" y="36036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sp>
        <p:nvSpPr>
          <p:cNvPr id="182" name=""/>
          <p:cNvSpPr/>
          <p:nvPr/>
        </p:nvSpPr>
        <p:spPr>
          <a:xfrm>
            <a:off x="900000" y="1168920"/>
            <a:ext cx="102596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Your English teacher picked you to represent your school grade level in the Interschool English Quiz Bee. The first part of the Quiz Bee is for you to point out the incorrect forms of verbs in the given excerpt. You will then identify and analyze the purpose of the writing.</a:t>
            </a:r>
            <a:endParaRPr b="0" lang="en-PH" sz="1800" spc="-1" strike="noStrike">
              <a:latin typeface="Arial"/>
            </a:endParaRPr>
          </a:p>
        </p:txBody>
      </p:sp>
      <p:sp>
        <p:nvSpPr>
          <p:cNvPr id="183" name=""/>
          <p:cNvSpPr/>
          <p:nvPr/>
        </p:nvSpPr>
        <p:spPr>
          <a:xfrm>
            <a:off x="900000" y="2515680"/>
            <a:ext cx="10259640" cy="347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To Kill a Mockingbird</a:t>
            </a:r>
            <a:endParaRPr b="0" lang="en-PH" sz="1800" spc="-1" strike="noStrike">
              <a:latin typeface="Arial"/>
            </a:endParaRPr>
          </a:p>
          <a:p>
            <a:pPr algn="ctr">
              <a:lnSpc>
                <a:spcPct val="100000"/>
              </a:lnSpc>
              <a:buNone/>
            </a:pPr>
            <a:r>
              <a:rPr b="0" lang="en-PH" sz="1800" spc="-1" strike="noStrike">
                <a:latin typeface="Lato"/>
              </a:rPr>
              <a:t>by Harper Lee</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When he was nearly thirteen, my brother Jem got his arm badly broken at the elbow. When it healed, and Jem’s fears of never being able to play football was assuaged, he was seldom self-conscious about his injury. His left arm were somewhat shorter than his right; when he stood or walked, the back of his hand was at right angles to his body, his thumb parallel to his thigh. He cant have cared less, so long as he could pass and punt. When enough years had went by to enable us to look back on them, we sometimes discussed the events leading to his accident. I maintain that the Ewells started it all, but Jem, who was four years my senior, said it started long before that. He says it began the summer Dill came to us, when Dill first gave us the idea of making Boo Radley come out.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3564360" y="360360"/>
            <a:ext cx="584208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PingFang SC"/>
              </a:rPr>
              <a:t>Writing with a Purpose</a:t>
            </a:r>
            <a:endParaRPr b="0" lang="en-PH" sz="3200" spc="-1" strike="noStrike">
              <a:latin typeface="Arial"/>
            </a:endParaRPr>
          </a:p>
        </p:txBody>
      </p:sp>
      <p:sp>
        <p:nvSpPr>
          <p:cNvPr id="185" name=""/>
          <p:cNvSpPr/>
          <p:nvPr/>
        </p:nvSpPr>
        <p:spPr>
          <a:xfrm>
            <a:off x="792000" y="1512000"/>
            <a:ext cx="10619640" cy="347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To Kill a Mockingbird</a:t>
            </a:r>
            <a:endParaRPr b="0" lang="en-PH" sz="1800" spc="-1" strike="noStrike">
              <a:latin typeface="Arial"/>
            </a:endParaRPr>
          </a:p>
          <a:p>
            <a:pPr algn="ctr">
              <a:lnSpc>
                <a:spcPct val="100000"/>
              </a:lnSpc>
              <a:buNone/>
            </a:pPr>
            <a:r>
              <a:rPr b="0" lang="en-PH" sz="1800" spc="-1" strike="noStrike">
                <a:latin typeface="Lato"/>
              </a:rPr>
              <a:t>by Harper Lee</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When he was nearly thirteen, my brother Jem got his arm badly broken at the elbow. When it healed, and Jem’s fears of never being able to play football </a:t>
            </a:r>
            <a:r>
              <a:rPr b="0" lang="en-PH" sz="1800" spc="-1" strike="noStrike" u="sng">
                <a:uFillTx/>
                <a:latin typeface="Lato"/>
              </a:rPr>
              <a:t>were</a:t>
            </a:r>
            <a:r>
              <a:rPr b="0" lang="en-PH" sz="1800" spc="-1" strike="noStrike">
                <a:latin typeface="Lato"/>
              </a:rPr>
              <a:t> assuaged, he was seldom self-conscious about his injury. His left arm </a:t>
            </a:r>
            <a:r>
              <a:rPr b="0" lang="en-PH" sz="1800" spc="-1" strike="noStrike" u="sng">
                <a:uFillTx/>
                <a:latin typeface="Lato"/>
              </a:rPr>
              <a:t>was</a:t>
            </a:r>
            <a:r>
              <a:rPr b="0" lang="en-PH" sz="1800" spc="-1" strike="noStrike">
                <a:latin typeface="Lato"/>
              </a:rPr>
              <a:t> somewhat shorter than his right; when he stood or walked, the back of his hand was at right angles to his body, his thumb parallel to his thigh. He </a:t>
            </a:r>
            <a:r>
              <a:rPr b="0" lang="en-PH" sz="1800" spc="-1" strike="noStrike" u="sng">
                <a:uFillTx/>
                <a:latin typeface="Lato"/>
              </a:rPr>
              <a:t>couldn’t</a:t>
            </a:r>
            <a:r>
              <a:rPr b="0" lang="en-PH" sz="1800" spc="-1" strike="noStrike">
                <a:latin typeface="Lato"/>
              </a:rPr>
              <a:t> have cared less, so long as he could pass and punt. When enough years had </a:t>
            </a:r>
            <a:r>
              <a:rPr b="0" lang="en-PH" sz="1800" spc="-1" strike="noStrike" u="sng">
                <a:uFillTx/>
                <a:latin typeface="Lato"/>
              </a:rPr>
              <a:t>gone</a:t>
            </a:r>
            <a:r>
              <a:rPr b="0" lang="en-PH" sz="1800" spc="-1" strike="noStrike">
                <a:latin typeface="Lato"/>
              </a:rPr>
              <a:t> by to enable us to look back on them, we sometimes discussed the events leading to his accident. I maintain that the Ewells started it all, but Jem, who was four years my senior, said it started long before that. He </a:t>
            </a:r>
            <a:r>
              <a:rPr b="0" lang="en-PH" sz="1800" spc="-1" strike="noStrike" u="sng">
                <a:uFillTx/>
                <a:latin typeface="Lato"/>
              </a:rPr>
              <a:t>said</a:t>
            </a:r>
            <a:r>
              <a:rPr b="0" lang="en-PH" sz="1800" spc="-1" strike="noStrike">
                <a:latin typeface="Lato"/>
              </a:rPr>
              <a:t> it began the summer Dill came to us, when Dill first gave us the idea of making Boo Radley come out.</a:t>
            </a:r>
            <a:endParaRPr b="0" lang="en-PH" sz="1800" spc="-1" strike="noStrike">
              <a:latin typeface="Arial"/>
            </a:endParaRPr>
          </a:p>
        </p:txBody>
      </p:sp>
      <p:sp>
        <p:nvSpPr>
          <p:cNvPr id="186" name=""/>
          <p:cNvSpPr/>
          <p:nvPr/>
        </p:nvSpPr>
        <p:spPr>
          <a:xfrm>
            <a:off x="5040000" y="1017720"/>
            <a:ext cx="215964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rPr>
              <a:t>ANSWER KEY</a:t>
            </a:r>
            <a:endParaRPr b="0" lang="en-PH" sz="1800" spc="-1" strike="noStrike">
              <a:latin typeface="Arial"/>
            </a:endParaRPr>
          </a:p>
        </p:txBody>
      </p:sp>
      <p:sp>
        <p:nvSpPr>
          <p:cNvPr id="187" name=""/>
          <p:cNvSpPr/>
          <p:nvPr/>
        </p:nvSpPr>
        <p:spPr>
          <a:xfrm>
            <a:off x="792000" y="4821840"/>
            <a:ext cx="845964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Author’s purpose</a:t>
            </a:r>
            <a:r>
              <a:rPr b="0" lang="en-PH" sz="1800" spc="-1" strike="noStrike">
                <a:latin typeface="Lato"/>
              </a:rPr>
              <a:t>: to tell the readers to carry on in life despite challenges.</a:t>
            </a:r>
            <a:endParaRPr b="0" lang="en-PH" sz="1800" spc="-1" strike="noStrike">
              <a:latin typeface="Arial"/>
            </a:endParaRPr>
          </a:p>
        </p:txBody>
      </p:sp>
      <p:sp>
        <p:nvSpPr>
          <p:cNvPr id="188" name=""/>
          <p:cNvSpPr/>
          <p:nvPr/>
        </p:nvSpPr>
        <p:spPr>
          <a:xfrm>
            <a:off x="785160" y="5220000"/>
            <a:ext cx="1091448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*Other answers may be accepted as long as they show the author’s purpose in a well-explained manner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2747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2023-07-10T13:52:03Z</dcterms:modified>
  <cp:revision>156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