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0600" cy="68464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7480" cy="2787480"/>
          </a:xfrm>
          <a:prstGeom prst="rect">
            <a:avLst/>
          </a:prstGeom>
          <a:ln w="0">
            <a:noFill/>
          </a:ln>
        </p:spPr>
      </p:pic>
      <p:sp>
        <p:nvSpPr>
          <p:cNvPr id="2" name="Rectangle 5"/>
          <p:cNvSpPr/>
          <p:nvPr/>
        </p:nvSpPr>
        <p:spPr>
          <a:xfrm>
            <a:off x="3487320" y="1475280"/>
            <a:ext cx="8692920" cy="38509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2920" cy="3726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0600" cy="623520"/>
          </a:xfrm>
          <a:prstGeom prst="rect">
            <a:avLst/>
          </a:prstGeom>
          <a:ln w="0">
            <a:noFill/>
          </a:ln>
        </p:spPr>
      </p:pic>
      <p:sp>
        <p:nvSpPr>
          <p:cNvPr id="43" name="Rectangle 7"/>
          <p:cNvSpPr/>
          <p:nvPr/>
        </p:nvSpPr>
        <p:spPr>
          <a:xfrm>
            <a:off x="10868760" y="0"/>
            <a:ext cx="959040" cy="9590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3120" cy="1023120"/>
          </a:xfrm>
          <a:prstGeom prst="rect">
            <a:avLst/>
          </a:prstGeom>
          <a:ln w="0">
            <a:noFill/>
          </a:ln>
        </p:spPr>
      </p:pic>
      <p:sp>
        <p:nvSpPr>
          <p:cNvPr id="45" name="TextBox 9"/>
          <p:cNvSpPr/>
          <p:nvPr/>
        </p:nvSpPr>
        <p:spPr>
          <a:xfrm>
            <a:off x="185400" y="6362280"/>
            <a:ext cx="4680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1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4920" cy="33732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686320"/>
            <a:ext cx="7483680" cy="136908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Purpose, Structure, and Features of Informational Texts That Show Comparison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p:nvPr/>
        </p:nvSpPr>
        <p:spPr>
          <a:xfrm>
            <a:off x="468000" y="47160"/>
            <a:ext cx="11123280" cy="1824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Montserrat Medium"/>
                <a:ea typeface="Arial;Arial"/>
              </a:rPr>
              <a:t>Purpose, Structure, and Features of Informational Texts That Show Comparison</a:t>
            </a:r>
            <a:endParaRPr b="0" lang="en-PH" sz="3600" spc="-1" strike="noStrike">
              <a:latin typeface="Arial"/>
            </a:endParaRPr>
          </a:p>
        </p:txBody>
      </p:sp>
      <p:sp>
        <p:nvSpPr>
          <p:cNvPr id="126" name=""/>
          <p:cNvSpPr/>
          <p:nvPr/>
        </p:nvSpPr>
        <p:spPr>
          <a:xfrm>
            <a:off x="900000" y="2340000"/>
            <a:ext cx="10440000" cy="34160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comparison informational text aims to present the similarities between two people, objects, or ideas. The two ways of presenting a comparison informational text are the block method and the point-by-point method.</a:t>
            </a:r>
            <a:endParaRPr b="0" lang="en-PH" sz="1800" spc="-1" strike="noStrike">
              <a:latin typeface="Lato"/>
            </a:endParaRPr>
          </a:p>
          <a:p>
            <a:pPr>
              <a:lnSpc>
                <a:spcPct val="150000"/>
              </a:lnSpc>
              <a:buNone/>
            </a:pPr>
            <a:endParaRPr b="0" lang="en-PH" sz="1800" spc="-1" strike="noStrike">
              <a:latin typeface="Lato"/>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Some key words to look out for in comparison informational texts are similar to, like, as, as well as, but also, and unlike to name a few. Sample topics are cats and dogs as pets, habits and hobbies of two people, two places, pencil and ballpoint pen</a:t>
            </a:r>
            <a:endParaRPr b="0" lang="en-PH" sz="1800" spc="-1" strike="noStrike">
              <a:latin typeface="Lato"/>
            </a:endParaRPr>
          </a:p>
          <a:p>
            <a:pPr>
              <a:lnSpc>
                <a:spcPct val="150000"/>
              </a:lnSpc>
              <a:buNone/>
            </a:pP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7"/>
          <p:cNvSpPr/>
          <p:nvPr/>
        </p:nvSpPr>
        <p:spPr>
          <a:xfrm>
            <a:off x="468000" y="47160"/>
            <a:ext cx="11123280" cy="1824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Montserrat Medium"/>
                <a:ea typeface="Arial;Arial"/>
              </a:rPr>
              <a:t>Purpose, Structure, and Features of Informational Texts That Show Comparison</a:t>
            </a:r>
            <a:endParaRPr b="0" lang="en-PH" sz="3600" spc="-1" strike="noStrike">
              <a:latin typeface="Arial"/>
            </a:endParaRPr>
          </a:p>
        </p:txBody>
      </p:sp>
      <p:sp>
        <p:nvSpPr>
          <p:cNvPr id="128" name=""/>
          <p:cNvSpPr/>
          <p:nvPr/>
        </p:nvSpPr>
        <p:spPr>
          <a:xfrm>
            <a:off x="900000" y="2340000"/>
            <a:ext cx="10440000" cy="34160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There are two ways of presenting a comparison informational text.</a:t>
            </a:r>
            <a:endParaRPr b="0" lang="en-PH" sz="1800" spc="-1" strike="noStrike">
              <a:latin typeface="Lato"/>
            </a:endParaRPr>
          </a:p>
          <a:p>
            <a:pPr marL="216000" indent="-216000">
              <a:lnSpc>
                <a:spcPct val="150000"/>
              </a:lnSpc>
              <a:buClr>
                <a:srgbClr val="000000"/>
              </a:buClr>
              <a:buFont typeface="Wingdings" charset="2"/>
              <a:buChar cha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i="1" lang="en-PH" sz="1800" spc="-1" strike="noStrike">
                <a:solidFill>
                  <a:srgbClr val="000000"/>
                </a:solidFill>
                <a:latin typeface="Lato"/>
                <a:ea typeface="DejaVu Sans"/>
              </a:rPr>
              <a:t>Subject-by-subject or block,</a:t>
            </a:r>
            <a:r>
              <a:rPr b="0" lang="en-PH" sz="1800" spc="-1" strike="noStrike">
                <a:solidFill>
                  <a:srgbClr val="000000"/>
                </a:solidFill>
                <a:latin typeface="Lato"/>
                <a:ea typeface="DejaVu Sans"/>
              </a:rPr>
              <a:t> method you address each subject in separate paragraphs. If you have selected the block method for your essay, the body will consist of several pairs of paragraphs.</a:t>
            </a:r>
            <a:endParaRPr b="0" lang="en-PH" sz="1800" spc="-1" strike="noStrike">
              <a:latin typeface="Lato"/>
            </a:endParaRPr>
          </a:p>
          <a:p>
            <a:pPr marL="216000" indent="-216000">
              <a:lnSpc>
                <a:spcPct val="150000"/>
              </a:lnSpc>
              <a:buClr>
                <a:srgbClr val="000000"/>
              </a:buClr>
              <a:buFont typeface="Wingdings" charset="2"/>
              <a:buChar char=""/>
            </a:pPr>
            <a:endParaRPr b="0" lang="en-PH" sz="1800" spc="-1" strike="noStrike">
              <a:latin typeface="Lato"/>
            </a:endParaRPr>
          </a:p>
          <a:p>
            <a:pPr marL="216000" indent="-216000">
              <a:lnSpc>
                <a:spcPct val="150000"/>
              </a:lnSpc>
              <a:buClr>
                <a:srgbClr val="000000"/>
              </a:buClr>
              <a:buFont typeface="Wingdings" charset="2"/>
              <a:buChar char=""/>
            </a:pPr>
            <a:r>
              <a:rPr b="0" lang="en-PH" sz="1800" spc="-1" strike="noStrike">
                <a:solidFill>
                  <a:srgbClr val="000000"/>
                </a:solidFill>
                <a:latin typeface="Lato"/>
                <a:ea typeface="DejaVu Sans"/>
              </a:rPr>
              <a:t>        </a:t>
            </a:r>
            <a:r>
              <a:rPr b="1" i="1" lang="en-PH" sz="1800" spc="-1" strike="noStrike">
                <a:latin typeface="Lato"/>
              </a:rPr>
              <a:t>Point-by-point method</a:t>
            </a:r>
            <a:r>
              <a:rPr b="0" lang="en-PH" sz="1800" spc="-1" strike="noStrike">
                <a:latin typeface="Lato"/>
              </a:rPr>
              <a:t>, you examine one aspect of one subject and the same aspect of the second subject within the same paragraph.</a:t>
            </a:r>
            <a:endParaRPr b="0" lang="en-PH" sz="1800" spc="-1" strike="noStrike">
              <a:latin typeface="Lato"/>
            </a:endParaRPr>
          </a:p>
          <a:p>
            <a:pPr>
              <a:lnSpc>
                <a:spcPct val="150000"/>
              </a:lnSpc>
              <a:buNone/>
            </a:pPr>
            <a:endParaRPr b="0" lang="en-PH" sz="1800" spc="-1" strike="noStrike">
              <a:latin typeface="Lato"/>
              <a:ea typeface=""/>
            </a:endParaRPr>
          </a:p>
        </p:txBody>
      </p:sp>
      <p:sp>
        <p:nvSpPr>
          <p:cNvPr id="129" name=""/>
          <p:cNvSpPr txBox="1"/>
          <p:nvPr/>
        </p:nvSpPr>
        <p:spPr>
          <a:xfrm>
            <a:off x="3600000" y="1747440"/>
            <a:ext cx="4956840" cy="412560"/>
          </a:xfrm>
          <a:prstGeom prst="rect">
            <a:avLst/>
          </a:prstGeom>
          <a:noFill/>
          <a:ln w="0">
            <a:noFill/>
          </a:ln>
        </p:spPr>
        <p:txBody>
          <a:bodyPr lIns="90000" rIns="90000" tIns="45000" bIns="45000" anchor="ctr">
            <a:noAutofit/>
          </a:bodyPr>
          <a:p>
            <a:pPr algn="ctr">
              <a:buNone/>
            </a:pPr>
            <a:r>
              <a:rPr b="1" lang="en-PH" sz="1800" spc="-1" strike="noStrike">
                <a:solidFill>
                  <a:srgbClr val="000000"/>
                </a:solidFill>
                <a:latin typeface="Lato"/>
                <a:ea typeface="DejaVu Sans"/>
              </a:rPr>
              <a:t>Comparison Informational Text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972000" y="2659680"/>
            <a:ext cx="10187640" cy="1840320"/>
          </a:xfrm>
          <a:prstGeom prst="rect">
            <a:avLst/>
          </a:prstGeom>
          <a:noFill/>
          <a:ln w="0">
            <a:solidFill>
              <a:srgbClr val="000000"/>
            </a:solid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terms of storage and distribution, Brand A and Brand B vaccines have proven to be the easiest to transport since they can be stored for up to six months in normal refrigerator temperatures.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Brands C and D vaccines are a little bit trickier to transport and store. In order to preserve their shelf life, these vaccines must be stored at subzero temperatures until they are ready to be used.</a:t>
            </a:r>
            <a:endParaRPr b="0" lang="en-PH" sz="1800" spc="-1" strike="noStrike">
              <a:latin typeface="Arial"/>
            </a:endParaRPr>
          </a:p>
        </p:txBody>
      </p:sp>
      <p:sp>
        <p:nvSpPr>
          <p:cNvPr id="131" name=""/>
          <p:cNvSpPr/>
          <p:nvPr/>
        </p:nvSpPr>
        <p:spPr>
          <a:xfrm>
            <a:off x="540000" y="1980000"/>
            <a:ext cx="11339640" cy="71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Here is an example of an subject-by-subject or block analysis text.</a:t>
            </a:r>
            <a:endParaRPr b="0" lang="en-PH" sz="1800" spc="-1" strike="noStrike">
              <a:latin typeface="Arial"/>
            </a:endParaRPr>
          </a:p>
        </p:txBody>
      </p:sp>
      <p:sp>
        <p:nvSpPr>
          <p:cNvPr id="132" name=""/>
          <p:cNvSpPr/>
          <p:nvPr/>
        </p:nvSpPr>
        <p:spPr>
          <a:xfrm>
            <a:off x="972000" y="4608000"/>
            <a:ext cx="10259640" cy="125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sample text you just read uses the block method in making the comparison. Notice how the first type of vaccines was discussed in the first paragraph followed by the second type of vaccines in the next paragraph. </a:t>
            </a:r>
            <a:endParaRPr b="0" lang="en-PH" sz="1800" spc="-1" strike="noStrike">
              <a:latin typeface="Arial"/>
            </a:endParaRPr>
          </a:p>
        </p:txBody>
      </p:sp>
      <p:sp>
        <p:nvSpPr>
          <p:cNvPr id="133" name="PlaceHolder 4"/>
          <p:cNvSpPr/>
          <p:nvPr/>
        </p:nvSpPr>
        <p:spPr>
          <a:xfrm>
            <a:off x="468000" y="47160"/>
            <a:ext cx="11123280" cy="1824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Montserrat Medium"/>
                <a:ea typeface="Arial;Arial"/>
              </a:rPr>
              <a:t>Purpose, Structure, and Features of Informational Texts That Show Comparison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972000" y="2659680"/>
            <a:ext cx="10187640" cy="1300320"/>
          </a:xfrm>
          <a:prstGeom prst="rect">
            <a:avLst/>
          </a:prstGeom>
          <a:noFill/>
          <a:ln w="0">
            <a:solidFill>
              <a:srgbClr val="000000"/>
            </a:solid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terms of storage and distribution, Brand A and Brand B have proven to be the easiest to transport since they can be stored for up to six months in normal refrigerator temperatures unlike the Brand C and Brand D options, which must be stored at subzero temperatures until they are ready to be used.</a:t>
            </a:r>
            <a:endParaRPr b="0" lang="en-PH" sz="1800" spc="-1" strike="noStrike">
              <a:latin typeface="Arial"/>
            </a:endParaRPr>
          </a:p>
        </p:txBody>
      </p:sp>
      <p:sp>
        <p:nvSpPr>
          <p:cNvPr id="135" name=""/>
          <p:cNvSpPr/>
          <p:nvPr/>
        </p:nvSpPr>
        <p:spPr>
          <a:xfrm>
            <a:off x="540000" y="1980000"/>
            <a:ext cx="11339640" cy="71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Here is an example of an point-by-point method analysis text.</a:t>
            </a:r>
            <a:endParaRPr b="0" lang="en-PH" sz="1800" spc="-1" strike="noStrike">
              <a:latin typeface="Arial"/>
            </a:endParaRPr>
          </a:p>
        </p:txBody>
      </p:sp>
      <p:sp>
        <p:nvSpPr>
          <p:cNvPr id="136" name=""/>
          <p:cNvSpPr/>
          <p:nvPr/>
        </p:nvSpPr>
        <p:spPr>
          <a:xfrm>
            <a:off x="972000" y="4320360"/>
            <a:ext cx="10259640" cy="125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sample text you just read uses the </a:t>
            </a:r>
            <a:r>
              <a:rPr b="0" lang="en-PH" sz="1800" spc="-1" strike="noStrike">
                <a:solidFill>
                  <a:srgbClr val="000000"/>
                </a:solidFill>
                <a:latin typeface="Lato"/>
                <a:ea typeface="DejaVu Sans"/>
              </a:rPr>
              <a:t>point-by-point method in making the comparison. Notice how that first type of vaccines and the second type of vaccines are compared and discussed in just one paragraph. The text also used the signal word – unlike to show the comparison.</a:t>
            </a:r>
            <a:endParaRPr b="0" lang="en-PH" sz="1800" spc="-1" strike="noStrike">
              <a:latin typeface="Arial"/>
            </a:endParaRPr>
          </a:p>
        </p:txBody>
      </p:sp>
      <p:sp>
        <p:nvSpPr>
          <p:cNvPr id="137" name="PlaceHolder 5"/>
          <p:cNvSpPr/>
          <p:nvPr/>
        </p:nvSpPr>
        <p:spPr>
          <a:xfrm>
            <a:off x="468000" y="47160"/>
            <a:ext cx="11123280" cy="1824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Montserrat Medium"/>
                <a:ea typeface="Arial;Arial"/>
              </a:rPr>
              <a:t>Purpose, Structure, and Features of Informational Texts That Show Comparison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828000" y="2194920"/>
            <a:ext cx="10692000" cy="2557080"/>
          </a:xfrm>
          <a:prstGeom prst="rect">
            <a:avLst/>
          </a:prstGeom>
          <a:noFill/>
          <a:ln w="0">
            <a:solidFill>
              <a:srgbClr val="000000"/>
            </a:solid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different COVID-19 vaccines are finally being rolled out around the world, but a lot of people continue to compare and scrutinize how each vaccine is different from one another.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terms of storage and distribution, Brand A and Brand B have proven to be the easiest to transport since they can be stored for up to six months in normal refrigerator temperatures unlike the Brands C and D options, which must be stored at subzero temperatures until they are ready to be used.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it comes to pricing, Brand A vaccine is estimated to cost US providers about $4 per dose. A leading health magazine reports that Brand C costs about $20 per dose, Brand D costs an estimate of $25 to $37 per dose, whereas Brand B costs about $10 per dose. These amounts will likely lower as time goes on and the vaccines evolve.</a:t>
            </a:r>
            <a:endParaRPr b="0" lang="en-PH" sz="1800" spc="-1" strike="noStrike">
              <a:latin typeface="Arial"/>
            </a:endParaRPr>
          </a:p>
        </p:txBody>
      </p:sp>
      <p:sp>
        <p:nvSpPr>
          <p:cNvPr id="139" name=""/>
          <p:cNvSpPr/>
          <p:nvPr/>
        </p:nvSpPr>
        <p:spPr>
          <a:xfrm>
            <a:off x="540000" y="1512000"/>
            <a:ext cx="11339640" cy="71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Read the following excerpts and identify the structure, purpose and signal words present in the given informational texts. Use the given template as your guide in answering.</a:t>
            </a:r>
            <a:endParaRPr b="0" lang="en-PH" sz="1800" spc="-1" strike="noStrike">
              <a:latin typeface="Arial"/>
            </a:endParaRPr>
          </a:p>
        </p:txBody>
      </p:sp>
      <p:graphicFrame>
        <p:nvGraphicFramePr>
          <p:cNvPr id="140" name=""/>
          <p:cNvGraphicFramePr/>
          <p:nvPr/>
        </p:nvGraphicFramePr>
        <p:xfrm>
          <a:off x="1013760" y="4791960"/>
          <a:ext cx="10073880" cy="1428120"/>
        </p:xfrm>
        <a:graphic>
          <a:graphicData uri="http://schemas.openxmlformats.org/drawingml/2006/table">
            <a:tbl>
              <a:tblPr/>
              <a:tblGrid>
                <a:gridCol w="4486680"/>
                <a:gridCol w="5587560"/>
              </a:tblGrid>
              <a:tr h="520560">
                <a:tc>
                  <a:txBody>
                    <a:bodyPr lIns="90000" rIns="90000" anchor="ctr">
                      <a:noAutofit/>
                    </a:bodyPr>
                    <a:p>
                      <a:pPr algn="ctr">
                        <a:lnSpc>
                          <a:spcPct val="100000"/>
                        </a:lnSpc>
                        <a:buNone/>
                      </a:pPr>
                      <a:r>
                        <a:rPr b="1" lang="en-PH" sz="1800" spc="-1" strike="noStrike">
                          <a:latin typeface="Lato"/>
                        </a:rPr>
                        <a:t>S</a:t>
                      </a:r>
                      <a:r>
                        <a:rPr b="1" lang="en-PH" sz="1800" spc="-1" strike="noStrike">
                          <a:latin typeface="Lato"/>
                          <a:ea typeface=""/>
                        </a:rPr>
                        <a:t>tructure </a:t>
                      </a:r>
                      <a:endParaRPr b="0" lang="en-PH" sz="1800" spc="-1" strike="noStrike">
                        <a:latin typeface="Arial"/>
                      </a:endParaRPr>
                    </a:p>
                    <a:p>
                      <a:pPr algn="ctr">
                        <a:lnSpc>
                          <a:spcPct val="100000"/>
                        </a:lnSpc>
                        <a:buNone/>
                      </a:pPr>
                      <a:r>
                        <a:rPr b="0" lang="en-PH" sz="1100" spc="-1" strike="noStrike">
                          <a:latin typeface="Lato"/>
                          <a:ea typeface=""/>
                        </a:rPr>
                        <a:t>(Block Method or </a:t>
                      </a:r>
                      <a:r>
                        <a:rPr b="0" lang="en-PH" sz="1100" spc="-1" strike="noStrike">
                          <a:latin typeface="Lato"/>
                        </a:rPr>
                        <a:t>Point-by-Point Method)</a:t>
                      </a:r>
                      <a:endParaRPr b="0" lang="en-PH" sz="11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15720">
                <a:tc>
                  <a:txBody>
                    <a:bodyPr lIns="90000" rIns="90000" anchor="t">
                      <a:noAutofit/>
                    </a:bodyPr>
                    <a:p>
                      <a:pPr algn="ctr">
                        <a:lnSpc>
                          <a:spcPct val="100000"/>
                        </a:lnSpc>
                        <a:buNone/>
                      </a:pPr>
                      <a:r>
                        <a:rPr b="1" lang="en-PH" sz="1800" spc="-1" strike="noStrike">
                          <a:latin typeface="Lato"/>
                        </a:rPr>
                        <a:t>Purpose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94120">
                <a:tc>
                  <a:txBody>
                    <a:bodyPr lIns="90000" rIns="90000" anchor="t">
                      <a:noAutofit/>
                    </a:bodyPr>
                    <a:p>
                      <a:pPr algn="ctr">
                        <a:lnSpc>
                          <a:spcPct val="100000"/>
                        </a:lnSpc>
                        <a:buNone/>
                      </a:pPr>
                      <a:r>
                        <a:rPr b="1" lang="en-PH" sz="1800" spc="-1" strike="noStrike">
                          <a:latin typeface="Lato"/>
                        </a:rPr>
                        <a:t>Signal Words Present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41" name="PlaceHolder 2"/>
          <p:cNvSpPr/>
          <p:nvPr/>
        </p:nvSpPr>
        <p:spPr>
          <a:xfrm>
            <a:off x="468000" y="47160"/>
            <a:ext cx="11123280" cy="1824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Montserrat Medium"/>
                <a:ea typeface="Arial;Arial"/>
              </a:rPr>
              <a:t>Purpose, Structure, and Features of Informational Texts That Show Comparison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42" name=""/>
          <p:cNvGraphicFramePr/>
          <p:nvPr/>
        </p:nvGraphicFramePr>
        <p:xfrm>
          <a:off x="830880" y="2747520"/>
          <a:ext cx="10086840" cy="1519560"/>
        </p:xfrm>
        <a:graphic>
          <a:graphicData uri="http://schemas.openxmlformats.org/drawingml/2006/table">
            <a:tbl>
              <a:tblPr/>
              <a:tblGrid>
                <a:gridCol w="4099320"/>
                <a:gridCol w="5987880"/>
              </a:tblGrid>
              <a:tr h="488160">
                <a:tc>
                  <a:txBody>
                    <a:bodyPr lIns="90000" rIns="90000" anchor="ctr">
                      <a:noAutofit/>
                    </a:bodyPr>
                    <a:p>
                      <a:pPr algn="ctr">
                        <a:lnSpc>
                          <a:spcPct val="100000"/>
                        </a:lnSpc>
                        <a:buNone/>
                      </a:pPr>
                      <a:r>
                        <a:rPr b="1" lang="en-PH" sz="1800" spc="-1" strike="noStrike">
                          <a:latin typeface="Lato"/>
                        </a:rPr>
                        <a:t>S</a:t>
                      </a:r>
                      <a:r>
                        <a:rPr b="1" lang="en-PH" sz="1800" spc="-1" strike="noStrike">
                          <a:latin typeface="Lato"/>
                          <a:ea typeface=""/>
                        </a:rPr>
                        <a:t>tructure </a:t>
                      </a:r>
                      <a:endParaRPr b="0" lang="en-PH" sz="1800" spc="-1" strike="noStrike">
                        <a:latin typeface="Lato"/>
                      </a:endParaRPr>
                    </a:p>
                    <a:p>
                      <a:pPr algn="ctr">
                        <a:lnSpc>
                          <a:spcPct val="100000"/>
                        </a:lnSpc>
                        <a:buNone/>
                      </a:pPr>
                      <a:r>
                        <a:rPr b="0" lang="en-PH" sz="1100" spc="-1" strike="noStrike">
                          <a:latin typeface="Lato"/>
                          <a:ea typeface=""/>
                        </a:rPr>
                        <a:t>(Block Method or </a:t>
                      </a:r>
                      <a:r>
                        <a:rPr b="0" lang="en-PH" sz="1100" spc="-1" strike="noStrike">
                          <a:latin typeface="Lato"/>
                        </a:rPr>
                        <a:t>Point-by-Point Method)</a:t>
                      </a:r>
                      <a:endParaRPr b="0" lang="en-PH" sz="11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r>
                        <a:rPr b="0" lang="en-PH" sz="1800" spc="-1" strike="noStrike">
                          <a:solidFill>
                            <a:srgbClr val="000000"/>
                          </a:solidFill>
                          <a:latin typeface="Lato"/>
                          <a:ea typeface="DejaVu Sans"/>
                        </a:rPr>
                        <a:t>Block Method</a:t>
                      </a:r>
                      <a:endParaRPr b="0" lang="en-PH" sz="1800" spc="-1" strike="noStrike">
                        <a:latin typeface="Lato"/>
                        <a:ea typeface="AppleSystemUIFont"/>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88160">
                <a:tc>
                  <a:txBody>
                    <a:bodyPr lIns="90000" rIns="90000" anchor="t">
                      <a:noAutofit/>
                    </a:bodyPr>
                    <a:p>
                      <a:pPr algn="ctr">
                        <a:lnSpc>
                          <a:spcPct val="100000"/>
                        </a:lnSpc>
                        <a:buNone/>
                      </a:pPr>
                      <a:r>
                        <a:rPr b="1" lang="en-PH" sz="1800" spc="-1" strike="noStrike">
                          <a:latin typeface="Lato"/>
                        </a:rPr>
                        <a:t>Purpose</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r>
                        <a:rPr b="0" lang="en-PH" sz="1800" spc="-1" strike="noStrike">
                          <a:latin typeface="Lato"/>
                          <a:ea typeface="AppleSystemUIFont"/>
                        </a:rPr>
                        <a:t>To make a comparison and contrast among the different vaccine brands</a:t>
                      </a:r>
                      <a:endParaRPr b="0" lang="en-PH" sz="1800" spc="-1" strike="noStrike">
                        <a:latin typeface="Lato"/>
                        <a:ea typeface="AppleSystemUIFont"/>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43600">
                <a:tc>
                  <a:txBody>
                    <a:bodyPr lIns="90000" rIns="90000" anchor="t">
                      <a:noAutofit/>
                    </a:bodyPr>
                    <a:p>
                      <a:pPr algn="ctr">
                        <a:lnSpc>
                          <a:spcPct val="100000"/>
                        </a:lnSpc>
                        <a:buNone/>
                      </a:pPr>
                      <a:r>
                        <a:rPr b="1" lang="en-PH" sz="1800" spc="-1" strike="noStrike">
                          <a:latin typeface="Lato"/>
                        </a:rPr>
                        <a:t>Signal Words Present</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solidFill>
                            <a:srgbClr val="000000"/>
                          </a:solidFill>
                          <a:latin typeface="Lato"/>
                          <a:ea typeface="DejaVu Sans"/>
                        </a:rPr>
                        <a:t>unlike, when</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43" name=""/>
          <p:cNvSpPr/>
          <p:nvPr/>
        </p:nvSpPr>
        <p:spPr>
          <a:xfrm>
            <a:off x="792000" y="2088000"/>
            <a:ext cx="10401120" cy="35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Answer:  </a:t>
            </a:r>
            <a:endParaRPr b="0" lang="en-PH" sz="1800" spc="-1" strike="noStrike">
              <a:latin typeface="Arial"/>
            </a:endParaRPr>
          </a:p>
        </p:txBody>
      </p:sp>
      <p:sp>
        <p:nvSpPr>
          <p:cNvPr id="144" name="PlaceHolder 3"/>
          <p:cNvSpPr/>
          <p:nvPr/>
        </p:nvSpPr>
        <p:spPr>
          <a:xfrm>
            <a:off x="468000" y="47160"/>
            <a:ext cx="11123280" cy="1824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Montserrat Medium"/>
                <a:ea typeface="Arial;Arial"/>
              </a:rPr>
              <a:t>Purpose, Structure, and Features of Informational Texts That Show Comparison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975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2023-03-14T11:31:10Z</dcterms:modified>
  <cp:revision>108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