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960" cy="3369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628000"/>
            <a:ext cx="80848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4"/>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07"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08" name=""/>
          <p:cNvSpPr/>
          <p:nvPr/>
        </p:nvSpPr>
        <p:spPr>
          <a:xfrm>
            <a:off x="3420000" y="1764000"/>
            <a:ext cx="5505840" cy="447480"/>
          </a:xfrm>
          <a:prstGeom prst="rect">
            <a:avLst/>
          </a:prstGeom>
          <a:noFill/>
          <a:ln w="0">
            <a:noFill/>
          </a:ln>
        </p:spPr>
        <p:style>
          <a:lnRef idx="0"/>
          <a:fillRef idx="0"/>
          <a:effectRef idx="0"/>
          <a:fontRef idx="minor"/>
        </p:style>
      </p:sp>
      <p:sp>
        <p:nvSpPr>
          <p:cNvPr id="209" name=""/>
          <p:cNvSpPr/>
          <p:nvPr/>
        </p:nvSpPr>
        <p:spPr>
          <a:xfrm>
            <a:off x="540000" y="1260000"/>
            <a:ext cx="9718200" cy="4178520"/>
          </a:xfrm>
          <a:prstGeom prst="rect">
            <a:avLst/>
          </a:prstGeom>
          <a:noFill/>
          <a:ln w="0">
            <a:noFill/>
          </a:ln>
        </p:spPr>
        <p:style>
          <a:lnRef idx="0"/>
          <a:fillRef idx="0"/>
          <a:effectRef idx="0"/>
          <a:fontRef idx="minor"/>
        </p:style>
        <p:txBody>
          <a:bodyPr lIns="90000" rIns="90000" tIns="45000" bIns="45000" anchor="t">
            <a:noAutofit/>
          </a:bodyPr>
          <a:p>
            <a:pPr lvl="1" marL="432000" indent="-216000">
              <a:lnSpc>
                <a:spcPct val="115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DejaVu Sans"/>
              </a:rPr>
              <a:t>Use parallelism in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Noun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A restful sleep is as important as regular exercise.</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Verb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 </a:t>
            </a:r>
            <a:r>
              <a:rPr b="0" lang="en-PH" sz="1800" spc="-1" strike="noStrike">
                <a:solidFill>
                  <a:srgbClr val="000000"/>
                </a:solidFill>
                <a:latin typeface="Lato"/>
                <a:ea typeface="€þuêþ"/>
              </a:rPr>
              <a:t>As soon as I arrived home, I took my bicycle and went for a ride.</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Adverbial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 </a:t>
            </a:r>
            <a:r>
              <a:rPr b="0" lang="en-PH" sz="1800" spc="-1" strike="noStrike">
                <a:solidFill>
                  <a:srgbClr val="000000"/>
                </a:solidFill>
                <a:latin typeface="Lato"/>
                <a:ea typeface="€þuêþ"/>
              </a:rPr>
              <a:t>The group meets at night and on weekends.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Gerund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 </a:t>
            </a:r>
            <a:r>
              <a:rPr b="0" lang="en-PH" sz="1800" spc="-1" strike="noStrike">
                <a:solidFill>
                  <a:srgbClr val="000000"/>
                </a:solidFill>
                <a:latin typeface="Lato"/>
                <a:ea typeface="€þuêþ"/>
              </a:rPr>
              <a:t>The girls loved reading books and watching movies.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Infinitive Phrases:</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 </a:t>
            </a:r>
            <a:r>
              <a:rPr b="0" lang="en-PH" sz="1800" spc="-1" strike="noStrike">
                <a:solidFill>
                  <a:srgbClr val="000000"/>
                </a:solidFill>
                <a:latin typeface="Lato"/>
                <a:ea typeface="€þuêþ"/>
              </a:rPr>
              <a:t>Manny likes to swim at night and (to) jog in the morning</a:t>
            </a:r>
            <a:endParaRPr b="0" lang="en-PH" sz="1800" spc="-1" strike="noStrike">
              <a:latin typeface="Arial"/>
              <a:ea typeface="PingFang SC"/>
            </a:endParaRPr>
          </a:p>
        </p:txBody>
      </p:sp>
      <p:sp>
        <p:nvSpPr>
          <p:cNvPr id="210" name=""/>
          <p:cNvSpPr/>
          <p:nvPr/>
        </p:nvSpPr>
        <p:spPr>
          <a:xfrm>
            <a:off x="281520" y="12744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5"/>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12" name=""/>
          <p:cNvSpPr/>
          <p:nvPr/>
        </p:nvSpPr>
        <p:spPr>
          <a:xfrm>
            <a:off x="720000" y="1620000"/>
            <a:ext cx="10616760" cy="73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200" spc="-1" strike="noStrike">
                <a:solidFill>
                  <a:srgbClr val="000000"/>
                </a:solidFill>
                <a:latin typeface="Montserrat Medium"/>
                <a:ea typeface="DejaVu Sans"/>
              </a:rPr>
              <a:t>Composing Informative Speech Using Appropriate Cohesive Devices</a:t>
            </a:r>
            <a:endParaRPr b="0" lang="en-PH" sz="2200" spc="-1" strike="noStrike">
              <a:latin typeface="Arial"/>
            </a:endParaRPr>
          </a:p>
        </p:txBody>
      </p:sp>
      <p:sp>
        <p:nvSpPr>
          <p:cNvPr id="213"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14" name=""/>
          <p:cNvSpPr/>
          <p:nvPr/>
        </p:nvSpPr>
        <p:spPr>
          <a:xfrm>
            <a:off x="3420000" y="1764000"/>
            <a:ext cx="5505840" cy="447480"/>
          </a:xfrm>
          <a:prstGeom prst="rect">
            <a:avLst/>
          </a:prstGeom>
          <a:noFill/>
          <a:ln w="0">
            <a:noFill/>
          </a:ln>
        </p:spPr>
        <p:style>
          <a:lnRef idx="0"/>
          <a:fillRef idx="0"/>
          <a:effectRef idx="0"/>
          <a:fontRef idx="minor"/>
        </p:style>
      </p:sp>
      <p:sp>
        <p:nvSpPr>
          <p:cNvPr id="215" name=""/>
          <p:cNvSpPr/>
          <p:nvPr/>
        </p:nvSpPr>
        <p:spPr>
          <a:xfrm>
            <a:off x="540000" y="2088000"/>
            <a:ext cx="11157120" cy="303552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informative speech</a:t>
            </a:r>
            <a:r>
              <a:rPr b="0" lang="en-PH" sz="1800" spc="-1" strike="noStrike">
                <a:solidFill>
                  <a:srgbClr val="000000"/>
                </a:solidFill>
                <a:latin typeface="Lato"/>
                <a:ea typeface="DejaVu Sans"/>
              </a:rPr>
              <a:t> provide interesting, useful, and unique information to the audience. An informative speech can also be used to explain or describe a concept.</a:t>
            </a:r>
            <a:endParaRPr b="0" lang="en-PH" sz="18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writing an informative speech or any other text, it is imperative for the writer to use cohesive devices. </a:t>
            </a:r>
            <a:r>
              <a:rPr b="1" lang="en-PH" sz="1800" spc="-1" strike="noStrike">
                <a:solidFill>
                  <a:srgbClr val="000000"/>
                </a:solidFill>
                <a:latin typeface="Lato"/>
                <a:ea typeface="DejaVu Sans"/>
              </a:rPr>
              <a:t>Cohesive devices</a:t>
            </a:r>
            <a:r>
              <a:rPr b="0" lang="en-PH" sz="1800" spc="-1" strike="noStrike">
                <a:solidFill>
                  <a:srgbClr val="000000"/>
                </a:solidFill>
                <a:latin typeface="Lato"/>
                <a:ea typeface="DejaVu Sans"/>
              </a:rPr>
              <a:t> are single words or phrases that connect the ideas in sentences or paragraphs. They connect ideas in the paragraph so that the meaning of the text is linked together to form a single thought.</a:t>
            </a:r>
            <a:endParaRPr b="0" lang="en-PH" sz="1800" spc="-1" strike="noStrike">
              <a:latin typeface="Arial"/>
            </a:endParaRPr>
          </a:p>
        </p:txBody>
      </p:sp>
      <p:sp>
        <p:nvSpPr>
          <p:cNvPr id="216" name=""/>
          <p:cNvSpPr/>
          <p:nvPr/>
        </p:nvSpPr>
        <p:spPr>
          <a:xfrm>
            <a:off x="281520" y="27144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6"/>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18" name=""/>
          <p:cNvSpPr/>
          <p:nvPr/>
        </p:nvSpPr>
        <p:spPr>
          <a:xfrm>
            <a:off x="468000" y="1980000"/>
            <a:ext cx="11229120" cy="4238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19" name=""/>
          <p:cNvSpPr/>
          <p:nvPr/>
        </p:nvSpPr>
        <p:spPr>
          <a:xfrm>
            <a:off x="3420000" y="1764000"/>
            <a:ext cx="5505840" cy="447480"/>
          </a:xfrm>
          <a:prstGeom prst="rect">
            <a:avLst/>
          </a:prstGeom>
          <a:noFill/>
          <a:ln w="0">
            <a:noFill/>
          </a:ln>
        </p:spPr>
        <p:style>
          <a:lnRef idx="0"/>
          <a:fillRef idx="0"/>
          <a:effectRef idx="0"/>
          <a:fontRef idx="minor"/>
        </p:style>
      </p:sp>
      <p:graphicFrame>
        <p:nvGraphicFramePr>
          <p:cNvPr id="220" name=""/>
          <p:cNvGraphicFramePr/>
          <p:nvPr/>
        </p:nvGraphicFramePr>
        <p:xfrm>
          <a:off x="576000" y="1836000"/>
          <a:ext cx="10979640" cy="4280400"/>
        </p:xfrm>
        <a:graphic>
          <a:graphicData uri="http://schemas.openxmlformats.org/drawingml/2006/table">
            <a:tbl>
              <a:tblPr/>
              <a:tblGrid>
                <a:gridCol w="10980000"/>
              </a:tblGrid>
              <a:tr h="4280760">
                <a:tc>
                  <a:txBody>
                    <a:bodyPr lIns="90000" rIns="90000" anchor="t">
                      <a:noAutofit/>
                    </a:bodyPr>
                    <a:p>
                      <a:pPr>
                        <a:lnSpc>
                          <a:spcPct val="115000"/>
                        </a:lnSpc>
                        <a:buNone/>
                      </a:pPr>
                      <a:r>
                        <a:rPr b="0" lang="en-PH" sz="1800" spc="-1" strike="noStrike">
                          <a:latin typeface="Lato"/>
                        </a:rPr>
                        <a:t>Benjamin Pogrund is a South African-born author brought up in Cape Town. </a:t>
                      </a:r>
                      <a:r>
                        <a:rPr b="1" lang="en-PH" sz="1800" spc="-1" strike="noStrike">
                          <a:latin typeface="Lato"/>
                        </a:rPr>
                        <a:t>In particular</a:t>
                      </a:r>
                      <a:r>
                        <a:rPr b="0" lang="en-PH" sz="1800" spc="-1" strike="noStrike">
                          <a:latin typeface="Lato"/>
                        </a:rPr>
                        <a:t>, Pogrund began a career as a journalist in 1958, writing for the Rand Daily Mail in Johannesburg. </a:t>
                      </a:r>
                      <a:r>
                        <a:rPr b="1" lang="en-PH" sz="1800" spc="-1" strike="noStrike">
                          <a:latin typeface="Lato"/>
                        </a:rPr>
                        <a:t>Eventually</a:t>
                      </a:r>
                      <a:r>
                        <a:rPr b="0" lang="en-PH" sz="1800" spc="-1" strike="noStrike">
                          <a:latin typeface="Lato"/>
                        </a:rPr>
                        <a:t>, he became deputy-editor of Rand Daily Mail, the only newspaper in South Africa at that time to report on events in black South Africa townships. </a:t>
                      </a:r>
                      <a:r>
                        <a:rPr b="1" lang="en-PH" sz="1800" spc="-1" strike="noStrike">
                          <a:latin typeface="Lato"/>
                        </a:rPr>
                        <a:t>In the course of</a:t>
                      </a:r>
                      <a:r>
                        <a:rPr b="0" lang="en-PH" sz="1800" spc="-1" strike="noStrike">
                          <a:latin typeface="Lato"/>
                        </a:rPr>
                        <a:t> his work, he came to know the major supporters in the Apartheid struggle </a:t>
                      </a:r>
                      <a:r>
                        <a:rPr b="0" lang="en-PH" sz="1800" spc="-1" strike="noStrike">
                          <a:latin typeface="Lato"/>
                          <a:ea typeface="€þuêþ"/>
                        </a:rPr>
                        <a:t>and gained the respect and confidence of leaders such as Nelson Mandela. </a:t>
                      </a:r>
                      <a:r>
                        <a:rPr b="1" lang="en-PH" sz="1800" spc="-1" strike="noStrike">
                          <a:latin typeface="Lato"/>
                          <a:ea typeface="€þuêþ"/>
                        </a:rPr>
                        <a:t>Soon</a:t>
                      </a:r>
                      <a:r>
                        <a:rPr b="0" lang="en-PH" sz="1800" spc="-1" strike="noStrike">
                          <a:latin typeface="Lato"/>
                          <a:ea typeface="€þuêþ"/>
                        </a:rPr>
                        <a:t>, Pogrund was a reporter at the Sharpeville massacre on March 21, 1960. </a:t>
                      </a:r>
                      <a:r>
                        <a:rPr b="1" lang="en-PH" sz="1800" spc="-1" strike="noStrike">
                          <a:latin typeface="Lato"/>
                          <a:ea typeface="€þuêþ"/>
                        </a:rPr>
                        <a:t>Then</a:t>
                      </a:r>
                      <a:r>
                        <a:rPr b="0" lang="en-PH" sz="1800" spc="-1" strike="noStrike">
                          <a:latin typeface="Lato"/>
                          <a:ea typeface="€þuêþ"/>
                        </a:rPr>
                        <a:t>, he wrote about the 1965 series on the beating and torture of black inmates and maltreatment of white political prisoners. During his career reporting on Apartheid in South Africa, he was put on trial several times, put in prison once, had his passport revoked, and was investigated as a threat to the state by security police.</a:t>
                      </a:r>
                      <a:endParaRPr b="0" lang="en-PH" sz="1800" spc="-1" strike="noStrike">
                        <a:latin typeface="Arial"/>
                      </a:endParaRPr>
                    </a:p>
                    <a:p>
                      <a:pPr>
                        <a:lnSpc>
                          <a:spcPct val="115000"/>
                        </a:lnSpc>
                        <a:buNone/>
                      </a:pPr>
                      <a:endParaRPr b="0" lang="en-PH" sz="1800" spc="-1" strike="noStrike">
                        <a:latin typeface="Arial"/>
                      </a:endParaRPr>
                    </a:p>
                    <a:p>
                      <a:pPr algn="r">
                        <a:lnSpc>
                          <a:spcPct val="115000"/>
                        </a:lnSpc>
                        <a:buNone/>
                      </a:pPr>
                      <a:r>
                        <a:rPr b="0" lang="en-PH" sz="1800" spc="-1" strike="noStrike">
                          <a:latin typeface="Lato"/>
                          <a:ea typeface="€þuêþ"/>
                        </a:rPr>
                        <a:t>Source: www.theguardian.com/profi le/benjaminpogrund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21" name=""/>
          <p:cNvSpPr/>
          <p:nvPr/>
        </p:nvSpPr>
        <p:spPr>
          <a:xfrm>
            <a:off x="556200" y="1476000"/>
            <a:ext cx="178272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 </a:t>
            </a:r>
            <a:endParaRPr b="0" lang="en-PH" sz="1800" spc="-1" strike="noStrike">
              <a:latin typeface="Arial"/>
            </a:endParaRPr>
          </a:p>
        </p:txBody>
      </p:sp>
      <p:sp>
        <p:nvSpPr>
          <p:cNvPr id="222" name=""/>
          <p:cNvSpPr/>
          <p:nvPr/>
        </p:nvSpPr>
        <p:spPr>
          <a:xfrm>
            <a:off x="281520" y="27144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6"/>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24" name=""/>
          <p:cNvSpPr/>
          <p:nvPr/>
        </p:nvSpPr>
        <p:spPr>
          <a:xfrm>
            <a:off x="468000" y="2105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25" name=""/>
          <p:cNvSpPr/>
          <p:nvPr/>
        </p:nvSpPr>
        <p:spPr>
          <a:xfrm>
            <a:off x="540000" y="1800000"/>
            <a:ext cx="521892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Transitional devices examples:</a:t>
            </a:r>
            <a:endParaRPr b="0" lang="en-PH" sz="1800" spc="-1" strike="noStrike">
              <a:latin typeface="Arial"/>
            </a:endParaRPr>
          </a:p>
        </p:txBody>
      </p:sp>
      <p:graphicFrame>
        <p:nvGraphicFramePr>
          <p:cNvPr id="226" name=""/>
          <p:cNvGraphicFramePr/>
          <p:nvPr/>
        </p:nvGraphicFramePr>
        <p:xfrm>
          <a:off x="882000" y="2240640"/>
          <a:ext cx="10272960" cy="3576600"/>
        </p:xfrm>
        <a:graphic>
          <a:graphicData uri="http://schemas.openxmlformats.org/drawingml/2006/table">
            <a:tbl>
              <a:tblPr/>
              <a:tblGrid>
                <a:gridCol w="3423600"/>
                <a:gridCol w="3423600"/>
                <a:gridCol w="3426120"/>
              </a:tblGrid>
              <a:tr h="519480">
                <a:tc>
                  <a:txBody>
                    <a:bodyPr lIns="90000" rIns="90000" anchor="t">
                      <a:noAutofit/>
                    </a:bodyPr>
                    <a:p>
                      <a:pPr algn="ctr">
                        <a:lnSpc>
                          <a:spcPct val="100000"/>
                        </a:lnSpc>
                        <a:buNone/>
                      </a:pPr>
                      <a:r>
                        <a:rPr b="1" lang="en-PH" sz="1800" spc="-1" strike="noStrike">
                          <a:latin typeface="Lato"/>
                        </a:rPr>
                        <a:t>Exemplification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Concession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Interference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380240">
                <a:tc>
                  <a:txBody>
                    <a:bodyPr lIns="90000" rIns="90000" anchor="t">
                      <a:noAutofit/>
                    </a:bodyPr>
                    <a:p>
                      <a:pPr>
                        <a:lnSpc>
                          <a:spcPct val="115000"/>
                        </a:lnSpc>
                        <a:buNone/>
                      </a:pPr>
                      <a:r>
                        <a:rPr b="0" lang="en-PH" sz="1800" spc="-1" strike="noStrike">
                          <a:latin typeface="Lato"/>
                        </a:rPr>
                        <a:t>• </a:t>
                      </a:r>
                      <a:r>
                        <a:rPr b="0" lang="en-PH" sz="1800" spc="-1" strike="noStrike">
                          <a:latin typeface="Lato"/>
                        </a:rPr>
                        <a:t>for example</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for instance</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to illustrate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 </a:t>
                      </a:r>
                      <a:r>
                        <a:rPr b="0" lang="en-PH" sz="1800" spc="-1" strike="noStrike">
                          <a:latin typeface="Lato"/>
                        </a:rPr>
                        <a:t>in fact</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although</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it may appear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 </a:t>
                      </a:r>
                      <a:r>
                        <a:rPr b="0" lang="en-PH" sz="1800" spc="-1" strike="noStrike">
                          <a:latin typeface="Lato"/>
                        </a:rPr>
                        <a:t>in (that) case</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otherwise</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then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17880">
                <a:tc>
                  <a:txBody>
                    <a:bodyPr lIns="90000" rIns="90000" anchor="t">
                      <a:noAutofit/>
                    </a:bodyPr>
                    <a:p>
                      <a:pPr algn="ctr">
                        <a:lnSpc>
                          <a:spcPct val="115000"/>
                        </a:lnSpc>
                        <a:buNone/>
                      </a:pPr>
                      <a:r>
                        <a:rPr b="1" lang="en-PH" sz="1800" spc="-1" strike="noStrike">
                          <a:latin typeface="Lato"/>
                        </a:rPr>
                        <a:t>Conclusion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15000"/>
                        </a:lnSpc>
                        <a:buNone/>
                      </a:pPr>
                      <a:r>
                        <a:rPr b="1" lang="en-PH" sz="1800" spc="-1" strike="noStrike">
                          <a:latin typeface="Lato"/>
                        </a:rPr>
                        <a:t>Result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15000"/>
                        </a:lnSpc>
                        <a:buNone/>
                      </a:pPr>
                      <a:r>
                        <a:rPr b="1" lang="en-PH" sz="1800" spc="-1" strike="noStrike">
                          <a:latin typeface="Lato"/>
                        </a:rPr>
                        <a:t>Transition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359360">
                <a:tc>
                  <a:txBody>
                    <a:bodyPr lIns="90000" rIns="90000" anchor="t">
                      <a:noAutofit/>
                    </a:bodyPr>
                    <a:p>
                      <a:pPr>
                        <a:lnSpc>
                          <a:spcPct val="115000"/>
                        </a:lnSpc>
                        <a:buNone/>
                      </a:pPr>
                      <a:r>
                        <a:rPr b="0" lang="en-PH" sz="1800" spc="-1" strike="noStrike">
                          <a:latin typeface="Lato"/>
                        </a:rPr>
                        <a:t>• </a:t>
                      </a:r>
                      <a:r>
                        <a:rPr b="0" lang="en-PH" sz="1800" spc="-1" strike="noStrike">
                          <a:latin typeface="Lato"/>
                        </a:rPr>
                        <a:t>in all</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in brief</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to summarize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 </a:t>
                      </a:r>
                      <a:r>
                        <a:rPr b="0" lang="en-PH" sz="1800" spc="-1" strike="noStrike">
                          <a:latin typeface="Lato"/>
                        </a:rPr>
                        <a:t>accordingly</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as a result</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consequently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 </a:t>
                      </a:r>
                      <a:r>
                        <a:rPr b="0" lang="en-PH" sz="1800" spc="-1" strike="noStrike">
                          <a:latin typeface="Lato"/>
                        </a:rPr>
                        <a:t>as for …</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incidentally</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now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27" name=""/>
          <p:cNvSpPr/>
          <p:nvPr/>
        </p:nvSpPr>
        <p:spPr>
          <a:xfrm>
            <a:off x="281520" y="37944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29" name=""/>
          <p:cNvSpPr/>
          <p:nvPr/>
        </p:nvSpPr>
        <p:spPr>
          <a:xfrm>
            <a:off x="281520" y="25200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
        <p:nvSpPr>
          <p:cNvPr id="230"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31" name=""/>
          <p:cNvSpPr/>
          <p:nvPr/>
        </p:nvSpPr>
        <p:spPr>
          <a:xfrm>
            <a:off x="3420000" y="1764000"/>
            <a:ext cx="5505840" cy="447480"/>
          </a:xfrm>
          <a:prstGeom prst="rect">
            <a:avLst/>
          </a:prstGeom>
          <a:noFill/>
          <a:ln w="0">
            <a:noFill/>
          </a:ln>
        </p:spPr>
        <p:style>
          <a:lnRef idx="0"/>
          <a:fillRef idx="0"/>
          <a:effectRef idx="0"/>
          <a:fontRef idx="minor"/>
        </p:style>
      </p:sp>
      <p:sp>
        <p:nvSpPr>
          <p:cNvPr id="232" name=""/>
          <p:cNvSpPr/>
          <p:nvPr/>
        </p:nvSpPr>
        <p:spPr>
          <a:xfrm>
            <a:off x="468000" y="1535040"/>
            <a:ext cx="11229120" cy="521172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000000"/>
                </a:solidFill>
                <a:latin typeface="Lato"/>
                <a:ea typeface="DejaVu Sans"/>
              </a:rPr>
              <a:t>A. Read the following sentences. Choose the transition word or phrase that would best complete it.</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1. (Somewhat, Earlier, Then, Later), I have read that African folklore and religion represent a variety of cultures in Africa.</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2. She would have been finished reading (so far, before, immediately) the teacher comes in.</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3. They played a game (while, soon, finally) waiting for the bell.</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B. Complete the following sentences using parallel structures.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1. The actress worked as a waitress, a researcher, and ________________.</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2. He is a man known for his integrity and ________________.</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2"/>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234" name=""/>
          <p:cNvSpPr/>
          <p:nvPr/>
        </p:nvSpPr>
        <p:spPr>
          <a:xfrm>
            <a:off x="281520" y="25200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
        <p:nvSpPr>
          <p:cNvPr id="235"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36" name=""/>
          <p:cNvSpPr/>
          <p:nvPr/>
        </p:nvSpPr>
        <p:spPr>
          <a:xfrm>
            <a:off x="3420000" y="1764000"/>
            <a:ext cx="5505840" cy="447480"/>
          </a:xfrm>
          <a:prstGeom prst="rect">
            <a:avLst/>
          </a:prstGeom>
          <a:noFill/>
          <a:ln w="0">
            <a:noFill/>
          </a:ln>
        </p:spPr>
        <p:style>
          <a:lnRef idx="0"/>
          <a:fillRef idx="0"/>
          <a:effectRef idx="0"/>
          <a:fontRef idx="minor"/>
        </p:style>
      </p:sp>
      <p:sp>
        <p:nvSpPr>
          <p:cNvPr id="237" name=""/>
          <p:cNvSpPr/>
          <p:nvPr/>
        </p:nvSpPr>
        <p:spPr>
          <a:xfrm>
            <a:off x="468000" y="1535040"/>
            <a:ext cx="11229120" cy="530532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000000"/>
                </a:solidFill>
                <a:latin typeface="Lato"/>
                <a:ea typeface="DejaVu Sans"/>
              </a:rPr>
              <a:t>ANSWER:</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A. Read the following sentences. Choose the best transition word or phrase that would best complete it.</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1. (Somewhat, </a:t>
            </a:r>
            <a:r>
              <a:rPr b="1" lang="en-PH" sz="1800" spc="-1" strike="noStrike">
                <a:solidFill>
                  <a:srgbClr val="c9211e"/>
                </a:solidFill>
                <a:latin typeface="Lato"/>
                <a:ea typeface="DejaVu Sans"/>
              </a:rPr>
              <a:t>Earlier</a:t>
            </a:r>
            <a:r>
              <a:rPr b="0" lang="en-PH" sz="1800" spc="-1" strike="noStrike">
                <a:solidFill>
                  <a:srgbClr val="000000"/>
                </a:solidFill>
                <a:latin typeface="Lato"/>
                <a:ea typeface="DejaVu Sans"/>
              </a:rPr>
              <a:t>, Then, Later), I have read that African folklore and religion represent a variety of cultures in Africa.</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2. She would have been finished reading (so far, </a:t>
            </a:r>
            <a:r>
              <a:rPr b="1" lang="en-PH" sz="1800" spc="-1" strike="noStrike">
                <a:solidFill>
                  <a:srgbClr val="c9211e"/>
                </a:solidFill>
                <a:latin typeface="Lato"/>
                <a:ea typeface="DejaVu Sans"/>
              </a:rPr>
              <a:t>before</a:t>
            </a:r>
            <a:r>
              <a:rPr b="0" lang="en-PH" sz="1800" spc="-1" strike="noStrike">
                <a:solidFill>
                  <a:srgbClr val="000000"/>
                </a:solidFill>
                <a:latin typeface="Lato"/>
                <a:ea typeface="DejaVu Sans"/>
              </a:rPr>
              <a:t>, immediately) the teacher comes in.</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3. They played a game (</a:t>
            </a:r>
            <a:r>
              <a:rPr b="1" lang="en-PH" sz="1800" spc="-1" strike="noStrike">
                <a:solidFill>
                  <a:srgbClr val="c9211e"/>
                </a:solidFill>
                <a:latin typeface="Lato"/>
                <a:ea typeface="DejaVu Sans"/>
              </a:rPr>
              <a:t>while</a:t>
            </a:r>
            <a:r>
              <a:rPr b="0" lang="en-PH" sz="1800" spc="-1" strike="noStrike">
                <a:solidFill>
                  <a:srgbClr val="000000"/>
                </a:solidFill>
                <a:latin typeface="Lato"/>
                <a:ea typeface="DejaVu Sans"/>
              </a:rPr>
              <a:t>, soon, finally) waiting for the bell.</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B. Complete the following sentences using parallel structures.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Answers may vary.</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27" name=""/>
          <p:cNvSpPr/>
          <p:nvPr/>
        </p:nvSpPr>
        <p:spPr>
          <a:xfrm>
            <a:off x="900000" y="1206720"/>
            <a:ext cx="9718200" cy="62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200" spc="-1" strike="noStrike">
                <a:solidFill>
                  <a:srgbClr val="000000"/>
                </a:solidFill>
                <a:latin typeface="Montserrat Medium"/>
                <a:ea typeface="DejaVu Sans"/>
              </a:rPr>
              <a:t>Ideas and Their Relationship</a:t>
            </a:r>
            <a:endParaRPr b="0" lang="en-PH" sz="2200" spc="-1" strike="noStrike">
              <a:latin typeface="Arial"/>
            </a:endParaRPr>
          </a:p>
        </p:txBody>
      </p:sp>
      <p:sp>
        <p:nvSpPr>
          <p:cNvPr id="128" name=""/>
          <p:cNvSpPr/>
          <p:nvPr/>
        </p:nvSpPr>
        <p:spPr>
          <a:xfrm>
            <a:off x="684000" y="1512000"/>
            <a:ext cx="11194200" cy="20934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idea</a:t>
            </a:r>
            <a:r>
              <a:rPr b="0" lang="en-PH" sz="1800" spc="-1" strike="noStrike">
                <a:solidFill>
                  <a:srgbClr val="000000"/>
                </a:solidFill>
                <a:latin typeface="Lato"/>
                <a:ea typeface="DejaVu Sans"/>
              </a:rPr>
              <a:t> is anything that comes in mind either a plan, a design, a goal, or an intention. Every main idea has its sub ideas that describes it. Generating relationships between ideas is about appreciating the various connections among several ideas.</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DejaVu Sans"/>
              </a:rPr>
              <a:t>Example:</a:t>
            </a:r>
            <a:endParaRPr b="0" lang="en-PH" sz="1800" spc="-1" strike="noStrike">
              <a:latin typeface="Arial"/>
            </a:endParaRPr>
          </a:p>
        </p:txBody>
      </p:sp>
      <p:graphicFrame>
        <p:nvGraphicFramePr>
          <p:cNvPr id="129" name=""/>
          <p:cNvGraphicFramePr/>
          <p:nvPr/>
        </p:nvGraphicFramePr>
        <p:xfrm>
          <a:off x="720000" y="3411360"/>
          <a:ext cx="10799280" cy="2497680"/>
        </p:xfrm>
        <a:graphic>
          <a:graphicData uri="http://schemas.openxmlformats.org/drawingml/2006/table">
            <a:tbl>
              <a:tblPr/>
              <a:tblGrid>
                <a:gridCol w="5399280"/>
                <a:gridCol w="5400360"/>
              </a:tblGrid>
              <a:tr h="612720">
                <a:tc>
                  <a:txBody>
                    <a:bodyPr lIns="90000" rIns="90000" anchor="t">
                      <a:noAutofit/>
                    </a:bodyPr>
                    <a:p>
                      <a:pPr algn="ctr">
                        <a:lnSpc>
                          <a:spcPct val="115000"/>
                        </a:lnSpc>
                        <a:buNone/>
                      </a:pPr>
                      <a:r>
                        <a:rPr b="1" lang="en-PH" sz="1800" spc="-1" strike="noStrike">
                          <a:latin typeface="Lato"/>
                        </a:rPr>
                        <a:t>Main Ideas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15000"/>
                        </a:lnSpc>
                        <a:buNone/>
                      </a:pPr>
                      <a:r>
                        <a:rPr b="1" lang="en-PH" sz="1800" spc="-1" strike="noStrike">
                          <a:latin typeface="Lato"/>
                        </a:rPr>
                        <a:t>Related Ideas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4120">
                <a:tc>
                  <a:txBody>
                    <a:bodyPr lIns="90000" rIns="90000" anchor="t">
                      <a:noAutofit/>
                    </a:bodyPr>
                    <a:p>
                      <a:pPr>
                        <a:lnSpc>
                          <a:spcPct val="115000"/>
                        </a:lnSpc>
                        <a:buNone/>
                      </a:pPr>
                      <a:r>
                        <a:rPr b="0" lang="en-PH" sz="1800" spc="-1" strike="noStrike">
                          <a:latin typeface="Lato"/>
                        </a:rPr>
                        <a:t>1. Planets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Mars, Venus, Earth, Mercury, Saturn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anchor="t">
                      <a:noAutofit/>
                    </a:bodyPr>
                    <a:p>
                      <a:pPr>
                        <a:lnSpc>
                          <a:spcPct val="115000"/>
                        </a:lnSpc>
                        <a:buNone/>
                      </a:pPr>
                      <a:r>
                        <a:rPr b="0" lang="en-PH" sz="1800" spc="-1" strike="noStrike">
                          <a:latin typeface="Lato"/>
                        </a:rPr>
                        <a:t>2. Southeast Asian Countries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Philippines, Malaysia, Singapore, Thailand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1560">
                <a:tc>
                  <a:txBody>
                    <a:bodyPr lIns="90000" rIns="90000" anchor="t">
                      <a:noAutofit/>
                    </a:bodyPr>
                    <a:p>
                      <a:pPr>
                        <a:lnSpc>
                          <a:spcPct val="115000"/>
                        </a:lnSpc>
                        <a:buNone/>
                      </a:pPr>
                      <a:r>
                        <a:rPr b="0" lang="en-PH" sz="1800" spc="-1" strike="noStrike">
                          <a:latin typeface="Lato"/>
                        </a:rPr>
                        <a:t>3. delicious and satisfying meal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cheeseburger with fries and drinks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30" name=""/>
          <p:cNvSpPr/>
          <p:nvPr/>
        </p:nvSpPr>
        <p:spPr>
          <a:xfrm>
            <a:off x="281520" y="-4428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8"/>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2" name=""/>
          <p:cNvSpPr/>
          <p:nvPr/>
        </p:nvSpPr>
        <p:spPr>
          <a:xfrm>
            <a:off x="389520" y="1044000"/>
            <a:ext cx="10616760" cy="73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200" spc="-1" strike="noStrike">
                <a:solidFill>
                  <a:srgbClr val="000000"/>
                </a:solidFill>
                <a:latin typeface="Montserrat Medium"/>
                <a:ea typeface="DejaVu Sans"/>
              </a:rPr>
              <a:t>Making Use of Graphic Organizers</a:t>
            </a:r>
            <a:endParaRPr b="0" lang="en-PH" sz="2200" spc="-1" strike="noStrike">
              <a:latin typeface="Arial"/>
            </a:endParaRPr>
          </a:p>
        </p:txBody>
      </p:sp>
      <p:sp>
        <p:nvSpPr>
          <p:cNvPr id="133"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34" name=""/>
          <p:cNvSpPr/>
          <p:nvPr/>
        </p:nvSpPr>
        <p:spPr>
          <a:xfrm>
            <a:off x="468000" y="1337400"/>
            <a:ext cx="11157120" cy="190152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Graphic organizers</a:t>
            </a:r>
            <a:r>
              <a:rPr b="0" lang="en-PH" sz="1800" spc="-1" strike="noStrike">
                <a:solidFill>
                  <a:srgbClr val="000000"/>
                </a:solidFill>
                <a:latin typeface="Lato"/>
                <a:ea typeface="DejaVu Sans"/>
              </a:rPr>
              <a:t>, also known as knowledge maps, concept maps, story maps, cognitive organizers, advance organizers, or concept diagrams, are communication tools that use visual symbols to express knowledge, concepts, thoughts, or ideas, and the relationships between them.</a:t>
            </a:r>
            <a:endParaRPr b="0" lang="en-PH" sz="1800" spc="-1" strike="noStrike">
              <a:latin typeface="Arial"/>
            </a:endParaRPr>
          </a:p>
          <a:p>
            <a:pPr>
              <a:lnSpc>
                <a:spcPct val="115000"/>
              </a:lnSpc>
              <a:spcBef>
                <a:spcPts val="567"/>
              </a:spcBef>
              <a:spcAft>
                <a:spcPts val="567"/>
              </a:spcAft>
              <a:buNone/>
            </a:pPr>
            <a:r>
              <a:rPr b="0" lang="en-PH" sz="1800" spc="-1" strike="noStrike">
                <a:solidFill>
                  <a:srgbClr val="000000"/>
                </a:solidFill>
                <a:latin typeface="Lato"/>
                <a:ea typeface="DejaVu Sans"/>
              </a:rPr>
              <a:t>Examples of graphic organizers:</a:t>
            </a:r>
            <a:endParaRPr b="0" lang="en-PH" sz="1800" spc="-1" strike="noStrike">
              <a:latin typeface="Arial"/>
            </a:endParaRPr>
          </a:p>
          <a:p>
            <a:pPr>
              <a:lnSpc>
                <a:spcPct val="115000"/>
              </a:lnSpc>
              <a:spcBef>
                <a:spcPts val="567"/>
              </a:spcBef>
              <a:spcAft>
                <a:spcPts val="567"/>
              </a:spcAft>
              <a:buNone/>
            </a:pPr>
            <a:r>
              <a:rPr b="1" lang="en-PH" sz="1800" spc="-1" strike="noStrike">
                <a:solidFill>
                  <a:srgbClr val="000000"/>
                </a:solidFill>
                <a:latin typeface="Lato"/>
                <a:ea typeface="DejaVu Sans"/>
              </a:rPr>
              <a:t>1</a:t>
            </a:r>
            <a:r>
              <a:rPr b="0" lang="en-PH" sz="1800" spc="-1" strike="noStrike">
                <a:solidFill>
                  <a:srgbClr val="000000"/>
                </a:solidFill>
                <a:latin typeface="Lato"/>
                <a:ea typeface="DejaVu Sans"/>
              </a:rPr>
              <a:t>. </a:t>
            </a:r>
            <a:r>
              <a:rPr b="1" lang="en-PH" sz="1800" spc="-1" strike="noStrike">
                <a:solidFill>
                  <a:srgbClr val="000000"/>
                </a:solidFill>
                <a:latin typeface="Lato"/>
                <a:ea typeface="€þuêþ"/>
              </a:rPr>
              <a:t>Characterization</a:t>
            </a:r>
            <a:r>
              <a:rPr b="0" lang="en-PH" sz="1800" spc="-1" strike="noStrike">
                <a:solidFill>
                  <a:srgbClr val="000000"/>
                </a:solidFill>
                <a:latin typeface="Lato"/>
                <a:ea typeface="€þuêþ"/>
              </a:rPr>
              <a:t> is the way that writers describe characters.</a:t>
            </a:r>
            <a:endParaRPr b="0" lang="en-PH" sz="1800" spc="-1" strike="noStrike">
              <a:latin typeface="Arial"/>
            </a:endParaRPr>
          </a:p>
        </p:txBody>
      </p:sp>
      <p:sp>
        <p:nvSpPr>
          <p:cNvPr id="135" name=""/>
          <p:cNvSpPr/>
          <p:nvPr/>
        </p:nvSpPr>
        <p:spPr>
          <a:xfrm>
            <a:off x="5184000" y="3780000"/>
            <a:ext cx="1618200" cy="1258200"/>
          </a:xfrm>
          <a:prstGeom prst="smileyFace">
            <a:avLst>
              <a:gd name="adj" fmla="val 9282"/>
            </a:avLst>
          </a:prstGeom>
          <a:solidFill>
            <a:srgbClr val="ffffff"/>
          </a:solidFill>
          <a:ln w="29160">
            <a:solidFill>
              <a:srgbClr val="c9211e"/>
            </a:solidFill>
            <a:round/>
          </a:ln>
        </p:spPr>
        <p:style>
          <a:lnRef idx="0"/>
          <a:fillRef idx="0"/>
          <a:effectRef idx="0"/>
          <a:fontRef idx="minor"/>
        </p:style>
      </p:sp>
      <p:sp>
        <p:nvSpPr>
          <p:cNvPr id="136" name=""/>
          <p:cNvSpPr/>
          <p:nvPr/>
        </p:nvSpPr>
        <p:spPr>
          <a:xfrm>
            <a:off x="4788000" y="5436000"/>
            <a:ext cx="243756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Name of the character</a:t>
            </a:r>
            <a:endParaRPr b="0" lang="en-PH" sz="1800" spc="-1" strike="noStrike">
              <a:latin typeface="Arial"/>
            </a:endParaRPr>
          </a:p>
        </p:txBody>
      </p:sp>
      <p:sp>
        <p:nvSpPr>
          <p:cNvPr id="137" name=""/>
          <p:cNvSpPr/>
          <p:nvPr/>
        </p:nvSpPr>
        <p:spPr>
          <a:xfrm>
            <a:off x="4572000" y="5400000"/>
            <a:ext cx="2880000" cy="360"/>
          </a:xfrm>
          <a:prstGeom prst="line">
            <a:avLst/>
          </a:prstGeom>
          <a:ln w="29160">
            <a:solidFill>
              <a:srgbClr val="000000"/>
            </a:solidFill>
            <a:round/>
          </a:ln>
        </p:spPr>
        <p:style>
          <a:lnRef idx="0"/>
          <a:fillRef idx="0"/>
          <a:effectRef idx="0"/>
          <a:fontRef idx="minor"/>
        </p:style>
      </p:sp>
      <p:graphicFrame>
        <p:nvGraphicFramePr>
          <p:cNvPr id="138" name=""/>
          <p:cNvGraphicFramePr/>
          <p:nvPr/>
        </p:nvGraphicFramePr>
        <p:xfrm>
          <a:off x="527760" y="3708360"/>
          <a:ext cx="3719880" cy="717840"/>
        </p:xfrm>
        <a:graphic>
          <a:graphicData uri="http://schemas.openxmlformats.org/drawingml/2006/table">
            <a:tbl>
              <a:tblPr/>
              <a:tblGrid>
                <a:gridCol w="3720240"/>
              </a:tblGrid>
              <a:tr h="718200">
                <a:tc>
                  <a:txBody>
                    <a:bodyPr lIns="90000" rIns="90000" anchor="t">
                      <a:noAutofit/>
                    </a:bodyPr>
                    <a:p>
                      <a:pPr>
                        <a:lnSpc>
                          <a:spcPct val="100000"/>
                        </a:lnSpc>
                        <a:buNone/>
                      </a:pPr>
                      <a:r>
                        <a:rPr b="0" lang="en-PH" sz="1800" spc="-1" strike="noStrike">
                          <a:latin typeface="Lato"/>
                        </a:rPr>
                        <a:t>Character’s Traits:</a:t>
                      </a:r>
                      <a:endParaRPr b="0" lang="en-PH" sz="1800" spc="-1" strike="noStrike">
                        <a:latin typeface="Arial"/>
                      </a:endParaRPr>
                    </a:p>
                    <a:p>
                      <a:pPr>
                        <a:lnSpc>
                          <a:spcPct val="100000"/>
                        </a:lnSpc>
                        <a:buNone/>
                      </a:pPr>
                      <a:r>
                        <a:rPr b="0" lang="en-PH" sz="1800" spc="-1" strike="noStrike">
                          <a:latin typeface="Arial"/>
                        </a:rPr>
                        <a:t>________________________________________________________________________________________________________________________________________________________________________________________________________________________</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39" name=""/>
          <p:cNvGraphicFramePr/>
          <p:nvPr/>
        </p:nvGraphicFramePr>
        <p:xfrm>
          <a:off x="7678080" y="3700800"/>
          <a:ext cx="3719880" cy="717840"/>
        </p:xfrm>
        <a:graphic>
          <a:graphicData uri="http://schemas.openxmlformats.org/drawingml/2006/table">
            <a:tbl>
              <a:tblPr/>
              <a:tblGrid>
                <a:gridCol w="3720240"/>
              </a:tblGrid>
              <a:tr h="718200">
                <a:tc>
                  <a:txBody>
                    <a:bodyPr lIns="90000" rIns="90000" anchor="t">
                      <a:noAutofit/>
                    </a:bodyPr>
                    <a:p>
                      <a:pPr>
                        <a:lnSpc>
                          <a:spcPct val="100000"/>
                        </a:lnSpc>
                        <a:buNone/>
                      </a:pPr>
                      <a:r>
                        <a:rPr b="0" lang="en-PH" sz="1800" spc="-1" strike="noStrike">
                          <a:latin typeface="Lato"/>
                        </a:rPr>
                        <a:t>Character’s Appearance:</a:t>
                      </a:r>
                      <a:endParaRPr b="0" lang="en-PH" sz="1800" spc="-1" strike="noStrike">
                        <a:latin typeface="Arial"/>
                      </a:endParaRPr>
                    </a:p>
                    <a:p>
                      <a:pPr>
                        <a:lnSpc>
                          <a:spcPct val="100000"/>
                        </a:lnSpc>
                        <a:buNone/>
                      </a:pPr>
                      <a:r>
                        <a:rPr b="0" lang="en-PH" sz="1800" spc="-1" strike="noStrike">
                          <a:latin typeface="Arial"/>
                        </a:rPr>
                        <a:t>________________________________________________________________________________________________________________________________________________________________________________________________________________________</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0" name=""/>
          <p:cNvSpPr/>
          <p:nvPr/>
        </p:nvSpPr>
        <p:spPr>
          <a:xfrm>
            <a:off x="540000" y="3168000"/>
            <a:ext cx="1410480" cy="4586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Example: </a:t>
            </a:r>
            <a:endParaRPr b="0" lang="en-PH" sz="1800" spc="-1" strike="noStrike">
              <a:latin typeface="Arial"/>
            </a:endParaRPr>
          </a:p>
        </p:txBody>
      </p:sp>
      <p:graphicFrame>
        <p:nvGraphicFramePr>
          <p:cNvPr id="141" name=""/>
          <p:cNvGraphicFramePr/>
          <p:nvPr/>
        </p:nvGraphicFramePr>
        <p:xfrm>
          <a:off x="5467320" y="4415760"/>
          <a:ext cx="1012320" cy="417960"/>
        </p:xfrm>
        <a:graphic>
          <a:graphicData uri="http://schemas.openxmlformats.org/drawingml/2006/table">
            <a:tbl>
              <a:tblPr/>
              <a:tblGrid>
                <a:gridCol w="1012680"/>
              </a:tblGrid>
              <a:tr h="418320">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
        <p:nvSpPr>
          <p:cNvPr id="142" name=""/>
          <p:cNvSpPr/>
          <p:nvPr/>
        </p:nvSpPr>
        <p:spPr>
          <a:xfrm>
            <a:off x="281520" y="-8028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4"/>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4"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45" name=""/>
          <p:cNvSpPr/>
          <p:nvPr/>
        </p:nvSpPr>
        <p:spPr>
          <a:xfrm>
            <a:off x="3420000" y="1620000"/>
            <a:ext cx="5505840" cy="447480"/>
          </a:xfrm>
          <a:prstGeom prst="rect">
            <a:avLst/>
          </a:prstGeom>
          <a:noFill/>
          <a:ln w="0">
            <a:noFill/>
          </a:ln>
        </p:spPr>
        <p:style>
          <a:lnRef idx="0"/>
          <a:fillRef idx="0"/>
          <a:effectRef idx="0"/>
          <a:fontRef idx="minor"/>
        </p:style>
      </p:sp>
      <p:sp>
        <p:nvSpPr>
          <p:cNvPr id="146" name=""/>
          <p:cNvSpPr/>
          <p:nvPr/>
        </p:nvSpPr>
        <p:spPr>
          <a:xfrm>
            <a:off x="540000" y="1308960"/>
            <a:ext cx="11157120" cy="451656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1" lang="en-PH" sz="1800" spc="-1" strike="noStrike">
                <a:solidFill>
                  <a:srgbClr val="000000"/>
                </a:solidFill>
                <a:latin typeface="Lato"/>
                <a:ea typeface="DejaVu Sans"/>
              </a:rPr>
              <a:t>2. Concept map</a:t>
            </a:r>
            <a:r>
              <a:rPr b="0" lang="en-PH" sz="1800" spc="-1" strike="noStrike">
                <a:solidFill>
                  <a:srgbClr val="000000"/>
                </a:solidFill>
                <a:latin typeface="Lato"/>
                <a:ea typeface="DejaVu Sans"/>
              </a:rPr>
              <a:t> is one way that helps you to visually identify the ideas in detail.</a:t>
            </a:r>
            <a:endParaRPr b="0" lang="en-PH" sz="1800" spc="-1" strike="noStrike">
              <a:latin typeface="Arial"/>
            </a:endParaRPr>
          </a:p>
          <a:p>
            <a:pPr>
              <a:lnSpc>
                <a:spcPct val="115000"/>
              </a:lnSpc>
              <a:spcBef>
                <a:spcPts val="567"/>
              </a:spcBef>
              <a:spcAft>
                <a:spcPts val="567"/>
              </a:spcAft>
              <a:buNone/>
            </a:pPr>
            <a:r>
              <a:rPr b="1" lang="en-PH" sz="1800" spc="-1" strike="noStrike">
                <a:solidFill>
                  <a:srgbClr val="000000"/>
                </a:solidFill>
                <a:latin typeface="Lato"/>
                <a:ea typeface="DejaVu Sans"/>
              </a:rPr>
              <a:t>Example:</a:t>
            </a:r>
            <a:endParaRPr b="0" lang="en-PH" sz="1800" spc="-1" strike="noStrike">
              <a:latin typeface="Arial"/>
            </a:endParaRPr>
          </a:p>
          <a:p>
            <a:pPr>
              <a:lnSpc>
                <a:spcPct val="115000"/>
              </a:lnSpc>
              <a:spcBef>
                <a:spcPts val="567"/>
              </a:spcBef>
              <a:spcAft>
                <a:spcPts val="567"/>
              </a:spcAft>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47" name=""/>
          <p:cNvSpPr/>
          <p:nvPr/>
        </p:nvSpPr>
        <p:spPr>
          <a:xfrm>
            <a:off x="4500000" y="2988000"/>
            <a:ext cx="1978200" cy="1978200"/>
          </a:xfrm>
          <a:prstGeom prst="ellipse">
            <a:avLst/>
          </a:prstGeom>
          <a:no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Main idea</a:t>
            </a:r>
            <a:endParaRPr b="0" lang="en-PH" sz="1800" spc="-1" strike="noStrike">
              <a:latin typeface="Arial"/>
            </a:endParaRPr>
          </a:p>
        </p:txBody>
      </p:sp>
      <p:sp>
        <p:nvSpPr>
          <p:cNvPr id="148" name=""/>
          <p:cNvSpPr/>
          <p:nvPr/>
        </p:nvSpPr>
        <p:spPr>
          <a:xfrm>
            <a:off x="7308000" y="4428000"/>
            <a:ext cx="1618200" cy="1438200"/>
          </a:xfrm>
          <a:prstGeom prst="ellipse">
            <a:avLst/>
          </a:prstGeom>
          <a:no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Related idea</a:t>
            </a:r>
            <a:endParaRPr b="0" lang="en-PH" sz="1800" spc="-1" strike="noStrike">
              <a:latin typeface="Arial"/>
            </a:endParaRPr>
          </a:p>
        </p:txBody>
      </p:sp>
      <p:sp>
        <p:nvSpPr>
          <p:cNvPr id="149" name=""/>
          <p:cNvSpPr/>
          <p:nvPr/>
        </p:nvSpPr>
        <p:spPr>
          <a:xfrm>
            <a:off x="7271640" y="2069280"/>
            <a:ext cx="1618200" cy="1438200"/>
          </a:xfrm>
          <a:prstGeom prst="ellipse">
            <a:avLst/>
          </a:prstGeom>
          <a:no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Related idea</a:t>
            </a:r>
            <a:endParaRPr b="0" lang="en-PH" sz="1800" spc="-1" strike="noStrike">
              <a:latin typeface="Arial"/>
            </a:endParaRPr>
          </a:p>
        </p:txBody>
      </p:sp>
      <p:sp>
        <p:nvSpPr>
          <p:cNvPr id="150" name=""/>
          <p:cNvSpPr/>
          <p:nvPr/>
        </p:nvSpPr>
        <p:spPr>
          <a:xfrm>
            <a:off x="1944000" y="2052360"/>
            <a:ext cx="1618200" cy="1438200"/>
          </a:xfrm>
          <a:prstGeom prst="ellipse">
            <a:avLst/>
          </a:prstGeom>
          <a:no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Arial"/>
                <a:ea typeface="DejaVu Sans"/>
              </a:rPr>
              <a:t>Related idea</a:t>
            </a:r>
            <a:endParaRPr b="0" lang="en-PH" sz="1800" spc="-1" strike="noStrike">
              <a:latin typeface="Arial"/>
            </a:endParaRPr>
          </a:p>
        </p:txBody>
      </p:sp>
      <p:sp>
        <p:nvSpPr>
          <p:cNvPr id="151" name=""/>
          <p:cNvSpPr/>
          <p:nvPr/>
        </p:nvSpPr>
        <p:spPr>
          <a:xfrm>
            <a:off x="1980000" y="4428000"/>
            <a:ext cx="1618200" cy="1438200"/>
          </a:xfrm>
          <a:prstGeom prst="ellipse">
            <a:avLst/>
          </a:prstGeom>
          <a:no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Related idea</a:t>
            </a:r>
            <a:endParaRPr b="0" lang="en-PH" sz="1800" spc="-1" strike="noStrike">
              <a:latin typeface="Arial"/>
            </a:endParaRPr>
          </a:p>
        </p:txBody>
      </p:sp>
      <p:sp>
        <p:nvSpPr>
          <p:cNvPr id="152" name=""/>
          <p:cNvSpPr/>
          <p:nvPr/>
        </p:nvSpPr>
        <p:spPr>
          <a:xfrm flipH="1" flipV="1">
            <a:off x="3600000" y="2969280"/>
            <a:ext cx="900000" cy="540000"/>
          </a:xfrm>
          <a:prstGeom prst="line">
            <a:avLst/>
          </a:prstGeom>
          <a:ln w="76320">
            <a:solidFill>
              <a:srgbClr val="3465a4"/>
            </a:solidFill>
            <a:round/>
            <a:tailEnd len="med" type="triangle" w="med"/>
          </a:ln>
        </p:spPr>
        <p:style>
          <a:lnRef idx="0"/>
          <a:fillRef idx="0"/>
          <a:effectRef idx="0"/>
          <a:fontRef idx="minor"/>
        </p:style>
      </p:sp>
      <p:sp>
        <p:nvSpPr>
          <p:cNvPr id="153" name=""/>
          <p:cNvSpPr/>
          <p:nvPr/>
        </p:nvSpPr>
        <p:spPr>
          <a:xfrm flipH="1" flipV="1">
            <a:off x="3619080" y="2988360"/>
            <a:ext cx="900000" cy="540000"/>
          </a:xfrm>
          <a:prstGeom prst="line">
            <a:avLst/>
          </a:prstGeom>
          <a:ln w="76320">
            <a:solidFill>
              <a:srgbClr val="000000"/>
            </a:solidFill>
            <a:round/>
            <a:tailEnd len="med" type="triangle" w="med"/>
          </a:ln>
        </p:spPr>
        <p:style>
          <a:lnRef idx="0"/>
          <a:fillRef idx="0"/>
          <a:effectRef idx="0"/>
          <a:fontRef idx="minor"/>
        </p:style>
      </p:sp>
      <p:sp>
        <p:nvSpPr>
          <p:cNvPr id="154" name=""/>
          <p:cNvSpPr/>
          <p:nvPr/>
        </p:nvSpPr>
        <p:spPr>
          <a:xfrm>
            <a:off x="6480000" y="4320000"/>
            <a:ext cx="864000" cy="540000"/>
          </a:xfrm>
          <a:prstGeom prst="line">
            <a:avLst/>
          </a:prstGeom>
          <a:ln w="76320">
            <a:solidFill>
              <a:srgbClr val="000000"/>
            </a:solidFill>
            <a:round/>
            <a:tailEnd len="med" type="triangle" w="med"/>
          </a:ln>
        </p:spPr>
        <p:style>
          <a:lnRef idx="0"/>
          <a:fillRef idx="0"/>
          <a:effectRef idx="0"/>
          <a:fontRef idx="minor"/>
        </p:style>
      </p:sp>
      <p:sp>
        <p:nvSpPr>
          <p:cNvPr id="155" name=""/>
          <p:cNvSpPr/>
          <p:nvPr/>
        </p:nvSpPr>
        <p:spPr>
          <a:xfrm flipV="1">
            <a:off x="6480000" y="3060000"/>
            <a:ext cx="827640" cy="468000"/>
          </a:xfrm>
          <a:prstGeom prst="line">
            <a:avLst/>
          </a:prstGeom>
          <a:ln w="76320">
            <a:solidFill>
              <a:srgbClr val="000000"/>
            </a:solidFill>
            <a:round/>
            <a:tailEnd len="med" type="triangle" w="med"/>
          </a:ln>
        </p:spPr>
        <p:style>
          <a:lnRef idx="0"/>
          <a:fillRef idx="0"/>
          <a:effectRef idx="0"/>
          <a:fontRef idx="minor"/>
        </p:style>
      </p:sp>
      <p:sp>
        <p:nvSpPr>
          <p:cNvPr id="156" name=""/>
          <p:cNvSpPr/>
          <p:nvPr/>
        </p:nvSpPr>
        <p:spPr>
          <a:xfrm flipH="1">
            <a:off x="3600000" y="4320000"/>
            <a:ext cx="900000" cy="540000"/>
          </a:xfrm>
          <a:prstGeom prst="line">
            <a:avLst/>
          </a:prstGeom>
          <a:ln w="76320">
            <a:solidFill>
              <a:srgbClr val="000000"/>
            </a:solidFill>
            <a:round/>
            <a:tailEnd len="med" type="triangle" w="med"/>
          </a:ln>
        </p:spPr>
        <p:style>
          <a:lnRef idx="0"/>
          <a:fillRef idx="0"/>
          <a:effectRef idx="0"/>
          <a:fontRef idx="minor"/>
        </p:style>
      </p:sp>
      <p:sp>
        <p:nvSpPr>
          <p:cNvPr id="157" name=""/>
          <p:cNvSpPr/>
          <p:nvPr/>
        </p:nvSpPr>
        <p:spPr>
          <a:xfrm>
            <a:off x="281520" y="6372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2"/>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9"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60" name=""/>
          <p:cNvSpPr/>
          <p:nvPr/>
        </p:nvSpPr>
        <p:spPr>
          <a:xfrm>
            <a:off x="3420000" y="1620000"/>
            <a:ext cx="5505840" cy="447480"/>
          </a:xfrm>
          <a:prstGeom prst="rect">
            <a:avLst/>
          </a:prstGeom>
          <a:noFill/>
          <a:ln w="0">
            <a:noFill/>
          </a:ln>
        </p:spPr>
        <p:style>
          <a:lnRef idx="0"/>
          <a:fillRef idx="0"/>
          <a:effectRef idx="0"/>
          <a:fontRef idx="minor"/>
        </p:style>
      </p:sp>
      <p:sp>
        <p:nvSpPr>
          <p:cNvPr id="161" name=""/>
          <p:cNvSpPr/>
          <p:nvPr/>
        </p:nvSpPr>
        <p:spPr>
          <a:xfrm>
            <a:off x="541080" y="1308960"/>
            <a:ext cx="11157120" cy="4521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3</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Venn diagram</a:t>
            </a:r>
            <a:r>
              <a:rPr b="0" lang="en-PH" sz="1800" spc="-1" strike="noStrike">
                <a:solidFill>
                  <a:srgbClr val="000000"/>
                </a:solidFill>
                <a:latin typeface="Lato"/>
                <a:ea typeface="DejaVu Sans"/>
              </a:rPr>
              <a:t> </a:t>
            </a:r>
            <a:r>
              <a:rPr b="0" lang="en-PH" sz="1800" spc="-1" strike="noStrike">
                <a:solidFill>
                  <a:srgbClr val="000000"/>
                </a:solidFill>
                <a:latin typeface="Lato"/>
                <a:ea typeface="€þuêþ"/>
              </a:rPr>
              <a:t>is used when you want to identify the similarities and differences of two ideas. This can also be modified into a triple Venn diagram.</a:t>
            </a:r>
            <a:endParaRPr b="0" lang="en-PH" sz="1800" spc="-1" strike="noStrike">
              <a:latin typeface="Arial"/>
            </a:endParaRPr>
          </a:p>
          <a:p>
            <a:pPr>
              <a:lnSpc>
                <a:spcPct val="115000"/>
              </a:lnSpc>
              <a:spcBef>
                <a:spcPts val="850"/>
              </a:spcBef>
              <a:spcAft>
                <a:spcPts val="850"/>
              </a:spcAft>
              <a:buNone/>
            </a:pPr>
            <a:r>
              <a:rPr b="1" lang="en-PH" sz="1800" spc="-1" strike="noStrike">
                <a:solidFill>
                  <a:srgbClr val="000000"/>
                </a:solidFill>
                <a:latin typeface="Lato"/>
                <a:ea typeface="€þuêþ"/>
              </a:rPr>
              <a:t>Example:</a:t>
            </a:r>
            <a:endParaRPr b="0" lang="en-PH" sz="1800" spc="-1" strike="noStrike">
              <a:latin typeface="Arial"/>
            </a:endParaRPr>
          </a:p>
          <a:p>
            <a:pPr>
              <a:lnSpc>
                <a:spcPct val="115000"/>
              </a:lnSpc>
              <a:buNone/>
            </a:pPr>
            <a:r>
              <a:rPr b="0" lang="en-PH" sz="1800" spc="-1" strike="noStrike">
                <a:solidFill>
                  <a:srgbClr val="000000"/>
                </a:solidFill>
                <a:latin typeface="Lato"/>
                <a:ea typeface="€þuêþ"/>
              </a:rPr>
              <a:t>	</a:t>
            </a:r>
            <a:endParaRPr b="0" lang="en-PH" sz="1800" spc="-1" strike="noStrike">
              <a:latin typeface="Arial"/>
            </a:endParaRPr>
          </a:p>
        </p:txBody>
      </p:sp>
      <p:sp>
        <p:nvSpPr>
          <p:cNvPr id="162" name=""/>
          <p:cNvSpPr/>
          <p:nvPr/>
        </p:nvSpPr>
        <p:spPr>
          <a:xfrm>
            <a:off x="1980360" y="2331360"/>
            <a:ext cx="4498200" cy="3787200"/>
          </a:xfrm>
          <a:prstGeom prst="ellipse">
            <a:avLst/>
          </a:prstGeom>
          <a:gradFill rotWithShape="0">
            <a:gsLst>
              <a:gs pos="0">
                <a:srgbClr val="ffffff"/>
              </a:gs>
              <a:gs pos="100000">
                <a:srgbClr val="ffffff">
                  <a:alpha val="0"/>
                </a:srgbClr>
              </a:gs>
            </a:gsLst>
            <a:lin ang="5400000"/>
          </a:gradFill>
          <a:ln w="38160">
            <a:solidFill>
              <a:srgbClr val="000000"/>
            </a:solidFill>
            <a:round/>
          </a:ln>
        </p:spPr>
        <p:style>
          <a:lnRef idx="0"/>
          <a:fillRef idx="0"/>
          <a:effectRef idx="0"/>
          <a:fontRef idx="minor"/>
        </p:style>
      </p:sp>
      <p:graphicFrame>
        <p:nvGraphicFramePr>
          <p:cNvPr id="163" name=""/>
          <p:cNvGraphicFramePr/>
          <p:nvPr/>
        </p:nvGraphicFramePr>
        <p:xfrm>
          <a:off x="3020400" y="2667240"/>
          <a:ext cx="2523240" cy="719280"/>
        </p:xfrm>
        <a:graphic>
          <a:graphicData uri="http://schemas.openxmlformats.org/drawingml/2006/table">
            <a:tbl>
              <a:tblPr/>
              <a:tblGrid>
                <a:gridCol w="2523600"/>
              </a:tblGrid>
              <a:tr h="719640">
                <a:tc>
                  <a:txBody>
                    <a:bodyPr lIns="90000" rIns="90000" anchor="ctr">
                      <a:noAutofit/>
                    </a:bodyPr>
                    <a:p>
                      <a:pPr algn="ctr">
                        <a:lnSpc>
                          <a:spcPct val="100000"/>
                        </a:lnSpc>
                        <a:buNone/>
                      </a:pPr>
                      <a:r>
                        <a:rPr b="1" lang="en-PH" sz="1800" spc="-1" strike="noStrike">
                          <a:latin typeface="LaTO"/>
                        </a:rPr>
                        <a:t>CITY</a:t>
                      </a:r>
                      <a:endParaRPr b="0" lang="en-PH" sz="1800" spc="-1" strike="noStrike">
                        <a:latin typeface="Arial"/>
                      </a:endParaRPr>
                    </a:p>
                  </a:txBody>
                  <a:tcPr anchor="ctr" marL="90000" marR="90000">
                    <a:noFill/>
                  </a:tcPr>
                </a:tc>
              </a:tr>
            </a:tbl>
          </a:graphicData>
        </a:graphic>
      </p:graphicFrame>
      <p:graphicFrame>
        <p:nvGraphicFramePr>
          <p:cNvPr id="164" name=""/>
          <p:cNvGraphicFramePr/>
          <p:nvPr/>
        </p:nvGraphicFramePr>
        <p:xfrm>
          <a:off x="2243520" y="3355920"/>
          <a:ext cx="2523240" cy="719280"/>
        </p:xfrm>
        <a:graphic>
          <a:graphicData uri="http://schemas.openxmlformats.org/drawingml/2006/table">
            <a:tbl>
              <a:tblPr/>
              <a:tblGrid>
                <a:gridCol w="2523600"/>
              </a:tblGrid>
              <a:tr h="719640">
                <a:tc>
                  <a:txBody>
                    <a:bodyPr lIns="90000" rIns="90000" anchor="ctr">
                      <a:noAutofit/>
                    </a:bodyPr>
                    <a:p>
                      <a:pPr>
                        <a:lnSpc>
                          <a:spcPct val="100000"/>
                        </a:lnSpc>
                        <a:buNone/>
                      </a:pPr>
                      <a:r>
                        <a:rPr b="0" lang="en-PH" sz="1800" spc="-1" strike="noStrike">
                          <a:latin typeface="Lato"/>
                        </a:rPr>
                        <a:t> </a:t>
                      </a:r>
                      <a:r>
                        <a:rPr b="0" lang="en-PH" sz="1800" spc="-1" strike="noStrike">
                          <a:latin typeface="Lato"/>
                        </a:rPr>
                        <a:t>great restaurants</a:t>
                      </a:r>
                      <a:endParaRPr b="0" lang="en-PH" sz="1800" spc="-1" strike="noStrike">
                        <a:latin typeface="Arial"/>
                      </a:endParaRPr>
                    </a:p>
                  </a:txBody>
                  <a:tcPr anchor="ctr" marL="90000" marR="90000">
                    <a:noFill/>
                  </a:tcPr>
                </a:tc>
              </a:tr>
            </a:tbl>
          </a:graphicData>
        </a:graphic>
      </p:graphicFrame>
      <p:graphicFrame>
        <p:nvGraphicFramePr>
          <p:cNvPr id="165" name=""/>
          <p:cNvGraphicFramePr/>
          <p:nvPr/>
        </p:nvGraphicFramePr>
        <p:xfrm>
          <a:off x="6575040" y="2769120"/>
          <a:ext cx="2086200" cy="719280"/>
        </p:xfrm>
        <a:graphic>
          <a:graphicData uri="http://schemas.openxmlformats.org/drawingml/2006/table">
            <a:tbl>
              <a:tblPr/>
              <a:tblGrid>
                <a:gridCol w="2086560"/>
              </a:tblGrid>
              <a:tr h="719640">
                <a:tc>
                  <a:txBody>
                    <a:bodyPr lIns="90000" rIns="90000" anchor="t">
                      <a:noAutofit/>
                    </a:bodyPr>
                    <a:p>
                      <a:pPr>
                        <a:lnSpc>
                          <a:spcPct val="100000"/>
                        </a:lnSpc>
                        <a:buNone/>
                      </a:pPr>
                      <a:r>
                        <a:rPr b="1" lang="en-PH" sz="1800" spc="-1" strike="noStrike">
                          <a:latin typeface="LaTO"/>
                        </a:rPr>
                        <a:t>   </a:t>
                      </a:r>
                      <a:r>
                        <a:rPr b="1" lang="en-PH" sz="1800" spc="-1" strike="noStrike">
                          <a:latin typeface="LaTO"/>
                        </a:rPr>
                        <a:t>PROVINCE</a:t>
                      </a:r>
                      <a:endParaRPr b="0" lang="en-PH" sz="1800" spc="-1" strike="noStrike">
                        <a:latin typeface="Arial"/>
                      </a:endParaRPr>
                    </a:p>
                  </a:txBody>
                  <a:tcPr anchor="t" marL="90000" marR="90000">
                    <a:noFill/>
                  </a:tcPr>
                </a:tc>
              </a:tr>
            </a:tbl>
          </a:graphicData>
        </a:graphic>
      </p:graphicFrame>
      <p:graphicFrame>
        <p:nvGraphicFramePr>
          <p:cNvPr id="166" name=""/>
          <p:cNvGraphicFramePr/>
          <p:nvPr/>
        </p:nvGraphicFramePr>
        <p:xfrm>
          <a:off x="6489360" y="3587400"/>
          <a:ext cx="2764440" cy="564840"/>
        </p:xfrm>
        <a:graphic>
          <a:graphicData uri="http://schemas.openxmlformats.org/drawingml/2006/table">
            <a:tbl>
              <a:tblPr/>
              <a:tblGrid>
                <a:gridCol w="2764800"/>
              </a:tblGrid>
              <a:tr h="565200">
                <a:tc>
                  <a:txBody>
                    <a:bodyPr lIns="90000" rIns="90000" anchor="t">
                      <a:noAutofit/>
                    </a:bodyPr>
                    <a:p>
                      <a:pPr>
                        <a:lnSpc>
                          <a:spcPct val="100000"/>
                        </a:lnSpc>
                        <a:buNone/>
                      </a:pPr>
                      <a:r>
                        <a:rPr b="0" lang="en-PH" sz="1800" spc="-1" strike="noStrike">
                          <a:latin typeface="Lato"/>
                        </a:rPr>
                        <a:t>   </a:t>
                      </a:r>
                      <a:r>
                        <a:rPr b="0" lang="en-PH" sz="1800" spc="-1" strike="noStrike">
                          <a:latin typeface="Lato"/>
                        </a:rPr>
                        <a:t>great produce</a:t>
                      </a:r>
                      <a:endParaRPr b="0" lang="en-PH" sz="1800" spc="-1" strike="noStrike">
                        <a:latin typeface="Arial"/>
                      </a:endParaRPr>
                    </a:p>
                  </a:txBody>
                  <a:tcPr anchor="t" marL="90000" marR="90000">
                    <a:noFill/>
                  </a:tcPr>
                </a:tc>
              </a:tr>
            </a:tbl>
          </a:graphicData>
        </a:graphic>
      </p:graphicFrame>
      <p:sp>
        <p:nvSpPr>
          <p:cNvPr id="167" name=""/>
          <p:cNvSpPr/>
          <p:nvPr/>
        </p:nvSpPr>
        <p:spPr>
          <a:xfrm>
            <a:off x="5256000" y="3780000"/>
            <a:ext cx="898200" cy="898200"/>
          </a:xfrm>
          <a:prstGeom prst="rect">
            <a:avLst/>
          </a:prstGeom>
          <a:noFill/>
          <a:ln w="29160">
            <a:solidFill>
              <a:srgbClr val="ffffff"/>
            </a:solidFill>
            <a:round/>
          </a:ln>
        </p:spPr>
        <p:style>
          <a:lnRef idx="0"/>
          <a:fillRef idx="0"/>
          <a:effectRef idx="0"/>
          <a:fontRef idx="minor"/>
        </p:style>
        <p:txBody>
          <a:bodyPr lIns="104400" rIns="104400" tIns="59400" bIns="59400" anchor="ctr">
            <a:noAutofit/>
          </a:bodyPr>
          <a:p>
            <a:pPr>
              <a:lnSpc>
                <a:spcPct val="100000"/>
              </a:lnSpc>
              <a:buNone/>
            </a:pPr>
            <a:r>
              <a:rPr b="0" lang="en-PH" sz="1800" spc="-1" strike="noStrike">
                <a:solidFill>
                  <a:srgbClr val="000000"/>
                </a:solidFill>
                <a:latin typeface="Lato"/>
                <a:ea typeface="DejaVu Sans"/>
              </a:rPr>
              <a:t>great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people</a:t>
            </a:r>
            <a:endParaRPr b="0" lang="en-PH" sz="1800" spc="-1" strike="noStrike">
              <a:latin typeface="Arial"/>
            </a:endParaRPr>
          </a:p>
        </p:txBody>
      </p:sp>
      <p:sp>
        <p:nvSpPr>
          <p:cNvPr id="168" name=""/>
          <p:cNvSpPr/>
          <p:nvPr/>
        </p:nvSpPr>
        <p:spPr>
          <a:xfrm>
            <a:off x="5040360" y="2342160"/>
            <a:ext cx="4498200" cy="3787200"/>
          </a:xfrm>
          <a:prstGeom prst="ellipse">
            <a:avLst/>
          </a:prstGeom>
          <a:noFill/>
          <a:ln w="38160">
            <a:solidFill>
              <a:srgbClr val="000000"/>
            </a:solidFill>
            <a:round/>
          </a:ln>
        </p:spPr>
        <p:style>
          <a:lnRef idx="0"/>
          <a:fillRef idx="0"/>
          <a:effectRef idx="0"/>
          <a:fontRef idx="minor"/>
        </p:style>
      </p:sp>
      <p:sp>
        <p:nvSpPr>
          <p:cNvPr id="169" name=""/>
          <p:cNvSpPr/>
          <p:nvPr/>
        </p:nvSpPr>
        <p:spPr>
          <a:xfrm>
            <a:off x="281520" y="6372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1"/>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71"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72" name=""/>
          <p:cNvSpPr/>
          <p:nvPr/>
        </p:nvSpPr>
        <p:spPr>
          <a:xfrm>
            <a:off x="3420000" y="1620000"/>
            <a:ext cx="5505840" cy="447480"/>
          </a:xfrm>
          <a:prstGeom prst="rect">
            <a:avLst/>
          </a:prstGeom>
          <a:noFill/>
          <a:ln w="0">
            <a:noFill/>
          </a:ln>
        </p:spPr>
        <p:style>
          <a:lnRef idx="0"/>
          <a:fillRef idx="0"/>
          <a:effectRef idx="0"/>
          <a:fontRef idx="minor"/>
        </p:style>
      </p:sp>
      <p:sp>
        <p:nvSpPr>
          <p:cNvPr id="173" name=""/>
          <p:cNvSpPr/>
          <p:nvPr/>
        </p:nvSpPr>
        <p:spPr>
          <a:xfrm>
            <a:off x="541080" y="2403720"/>
            <a:ext cx="11157120" cy="3527280"/>
          </a:xfrm>
          <a:prstGeom prst="rect">
            <a:avLst/>
          </a:prstGeom>
          <a:noFill/>
          <a:ln w="29160">
            <a:solidFill>
              <a:srgbClr val="000000"/>
            </a:solidFill>
            <a:round/>
          </a:ln>
        </p:spPr>
        <p:style>
          <a:lnRef idx="0"/>
          <a:fillRef idx="0"/>
          <a:effectRef idx="0"/>
          <a:fontRef idx="minor"/>
        </p:style>
        <p:txBody>
          <a:bodyPr lIns="104400" rIns="104400" tIns="59400" bIns="59400" anchor="t">
            <a:no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74" name=""/>
          <p:cNvSpPr/>
          <p:nvPr/>
        </p:nvSpPr>
        <p:spPr>
          <a:xfrm>
            <a:off x="1080000" y="2952000"/>
            <a:ext cx="2698200" cy="1078200"/>
          </a:xfrm>
          <a:custGeom>
            <a:avLst/>
            <a:gdLst/>
            <a:ahLst/>
            <a:rect l="l" t="t" r="r" b="b"/>
            <a:pathLst>
              <a:path w="75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7000" y="3001"/>
                </a:lnTo>
                <a:lnTo>
                  <a:pt x="7001" y="3001"/>
                </a:lnTo>
                <a:cubicBezTo>
                  <a:pt x="7089" y="3001"/>
                  <a:pt x="7175" y="2978"/>
                  <a:pt x="7251" y="2934"/>
                </a:cubicBezTo>
                <a:cubicBezTo>
                  <a:pt x="7327" y="2890"/>
                  <a:pt x="7390" y="2827"/>
                  <a:pt x="7434" y="2751"/>
                </a:cubicBezTo>
                <a:cubicBezTo>
                  <a:pt x="7478" y="2675"/>
                  <a:pt x="7501" y="2589"/>
                  <a:pt x="7501" y="2501"/>
                </a:cubicBezTo>
                <a:lnTo>
                  <a:pt x="7501" y="500"/>
                </a:lnTo>
                <a:lnTo>
                  <a:pt x="7501" y="500"/>
                </a:lnTo>
                <a:lnTo>
                  <a:pt x="7501" y="500"/>
                </a:lnTo>
                <a:cubicBezTo>
                  <a:pt x="7501" y="412"/>
                  <a:pt x="7478" y="326"/>
                  <a:pt x="7434" y="250"/>
                </a:cubicBezTo>
                <a:cubicBezTo>
                  <a:pt x="7390" y="174"/>
                  <a:pt x="7327" y="111"/>
                  <a:pt x="7251" y="67"/>
                </a:cubicBezTo>
                <a:cubicBezTo>
                  <a:pt x="7175" y="23"/>
                  <a:pt x="7089" y="0"/>
                  <a:pt x="7001" y="0"/>
                </a:cubicBezTo>
                <a:lnTo>
                  <a:pt x="500" y="0"/>
                </a:lnTo>
              </a:path>
            </a:pathLst>
          </a:custGeom>
          <a:solidFill>
            <a:srgbClr val="ffffff">
              <a:alpha val="55000"/>
            </a:srgbClr>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1800" spc="-1" strike="noStrike">
                <a:solidFill>
                  <a:srgbClr val="000000"/>
                </a:solidFill>
                <a:latin typeface="Lato"/>
                <a:ea typeface="DejaVu Sans"/>
              </a:rPr>
              <a:t>CHARACTERS</a:t>
            </a:r>
            <a:endParaRPr b="0" lang="en-PH" sz="1800" spc="-1" strike="noStrike">
              <a:latin typeface="Arial"/>
            </a:endParaRPr>
          </a:p>
        </p:txBody>
      </p:sp>
      <p:sp>
        <p:nvSpPr>
          <p:cNvPr id="175" name=""/>
          <p:cNvSpPr/>
          <p:nvPr/>
        </p:nvSpPr>
        <p:spPr>
          <a:xfrm>
            <a:off x="7020000" y="2952000"/>
            <a:ext cx="4319280" cy="1078200"/>
          </a:xfrm>
          <a:custGeom>
            <a:avLst/>
            <a:gdLst/>
            <a:ahLst/>
            <a:rect l="l" t="t" r="r" b="b"/>
            <a:pathLst>
              <a:path w="75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7000" y="3001"/>
                </a:lnTo>
                <a:lnTo>
                  <a:pt x="7001" y="3001"/>
                </a:lnTo>
                <a:cubicBezTo>
                  <a:pt x="7089" y="3001"/>
                  <a:pt x="7175" y="2978"/>
                  <a:pt x="7251" y="2934"/>
                </a:cubicBezTo>
                <a:cubicBezTo>
                  <a:pt x="7327" y="2890"/>
                  <a:pt x="7390" y="2827"/>
                  <a:pt x="7434" y="2751"/>
                </a:cubicBezTo>
                <a:cubicBezTo>
                  <a:pt x="7478" y="2675"/>
                  <a:pt x="7501" y="2589"/>
                  <a:pt x="7501" y="2501"/>
                </a:cubicBezTo>
                <a:lnTo>
                  <a:pt x="7501" y="500"/>
                </a:lnTo>
                <a:lnTo>
                  <a:pt x="7501" y="500"/>
                </a:lnTo>
                <a:lnTo>
                  <a:pt x="7501" y="500"/>
                </a:lnTo>
                <a:cubicBezTo>
                  <a:pt x="7501" y="412"/>
                  <a:pt x="7478" y="326"/>
                  <a:pt x="7434" y="250"/>
                </a:cubicBezTo>
                <a:cubicBezTo>
                  <a:pt x="7390" y="174"/>
                  <a:pt x="7327" y="111"/>
                  <a:pt x="7251" y="67"/>
                </a:cubicBezTo>
                <a:cubicBezTo>
                  <a:pt x="7175" y="23"/>
                  <a:pt x="7089" y="0"/>
                  <a:pt x="7001" y="0"/>
                </a:cubicBezTo>
                <a:lnTo>
                  <a:pt x="500" y="0"/>
                </a:lnTo>
              </a:path>
            </a:pathLst>
          </a:custGeom>
          <a:solidFill>
            <a:srgbClr val="ffffff">
              <a:alpha val="55000"/>
            </a:srgbClr>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PROBLEM</a:t>
            </a:r>
            <a:endParaRPr b="0" lang="en-PH" sz="1800" spc="-1" strike="noStrike">
              <a:latin typeface="Arial"/>
            </a:endParaRPr>
          </a:p>
        </p:txBody>
      </p:sp>
      <p:sp>
        <p:nvSpPr>
          <p:cNvPr id="176" name=""/>
          <p:cNvSpPr/>
          <p:nvPr/>
        </p:nvSpPr>
        <p:spPr>
          <a:xfrm>
            <a:off x="4032000" y="2952000"/>
            <a:ext cx="2698200" cy="1078200"/>
          </a:xfrm>
          <a:custGeom>
            <a:avLst/>
            <a:gdLst/>
            <a:ahLst/>
            <a:rect l="l" t="t" r="r" b="b"/>
            <a:pathLst>
              <a:path w="75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7000" y="3001"/>
                </a:lnTo>
                <a:lnTo>
                  <a:pt x="7001" y="3001"/>
                </a:lnTo>
                <a:cubicBezTo>
                  <a:pt x="7089" y="3001"/>
                  <a:pt x="7175" y="2978"/>
                  <a:pt x="7251" y="2934"/>
                </a:cubicBezTo>
                <a:cubicBezTo>
                  <a:pt x="7327" y="2890"/>
                  <a:pt x="7390" y="2827"/>
                  <a:pt x="7434" y="2751"/>
                </a:cubicBezTo>
                <a:cubicBezTo>
                  <a:pt x="7478" y="2675"/>
                  <a:pt x="7501" y="2589"/>
                  <a:pt x="7501" y="2501"/>
                </a:cubicBezTo>
                <a:lnTo>
                  <a:pt x="7501" y="500"/>
                </a:lnTo>
                <a:lnTo>
                  <a:pt x="7501" y="500"/>
                </a:lnTo>
                <a:lnTo>
                  <a:pt x="7501" y="500"/>
                </a:lnTo>
                <a:cubicBezTo>
                  <a:pt x="7501" y="412"/>
                  <a:pt x="7478" y="326"/>
                  <a:pt x="7434" y="250"/>
                </a:cubicBezTo>
                <a:cubicBezTo>
                  <a:pt x="7390" y="174"/>
                  <a:pt x="7327" y="111"/>
                  <a:pt x="7251" y="67"/>
                </a:cubicBezTo>
                <a:cubicBezTo>
                  <a:pt x="7175" y="23"/>
                  <a:pt x="7089" y="0"/>
                  <a:pt x="7001" y="0"/>
                </a:cubicBezTo>
                <a:lnTo>
                  <a:pt x="500" y="0"/>
                </a:lnTo>
              </a:path>
            </a:pathLst>
          </a:custGeom>
          <a:solidFill>
            <a:srgbClr val="ffffff">
              <a:alpha val="55000"/>
            </a:srgbClr>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SETTING</a:t>
            </a:r>
            <a:endParaRPr b="0" lang="en-PH" sz="1800" spc="-1" strike="noStrike">
              <a:latin typeface="Arial"/>
            </a:endParaRPr>
          </a:p>
        </p:txBody>
      </p:sp>
      <p:sp>
        <p:nvSpPr>
          <p:cNvPr id="177" name=""/>
          <p:cNvSpPr/>
          <p:nvPr/>
        </p:nvSpPr>
        <p:spPr>
          <a:xfrm>
            <a:off x="1080000" y="4392000"/>
            <a:ext cx="5758200" cy="1078200"/>
          </a:xfrm>
          <a:custGeom>
            <a:avLst/>
            <a:gdLst/>
            <a:ahLst/>
            <a:rect l="l" t="t" r="r" b="b"/>
            <a:pathLst>
              <a:path w="16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15500" y="3001"/>
                </a:lnTo>
                <a:lnTo>
                  <a:pt x="15501" y="3001"/>
                </a:lnTo>
                <a:cubicBezTo>
                  <a:pt x="15589" y="3001"/>
                  <a:pt x="15675" y="2978"/>
                  <a:pt x="15751" y="2934"/>
                </a:cubicBezTo>
                <a:cubicBezTo>
                  <a:pt x="15827" y="2890"/>
                  <a:pt x="15890" y="2827"/>
                  <a:pt x="15934" y="2751"/>
                </a:cubicBezTo>
                <a:cubicBezTo>
                  <a:pt x="15978" y="2675"/>
                  <a:pt x="16001" y="2589"/>
                  <a:pt x="16001" y="2501"/>
                </a:cubicBezTo>
                <a:lnTo>
                  <a:pt x="16000" y="500"/>
                </a:lnTo>
                <a:lnTo>
                  <a:pt x="16001" y="500"/>
                </a:lnTo>
                <a:lnTo>
                  <a:pt x="16001" y="500"/>
                </a:lnTo>
                <a:cubicBezTo>
                  <a:pt x="16001" y="412"/>
                  <a:pt x="15978" y="326"/>
                  <a:pt x="15934" y="250"/>
                </a:cubicBezTo>
                <a:cubicBezTo>
                  <a:pt x="15890" y="174"/>
                  <a:pt x="15827" y="111"/>
                  <a:pt x="15751" y="67"/>
                </a:cubicBezTo>
                <a:cubicBezTo>
                  <a:pt x="15675" y="23"/>
                  <a:pt x="15589" y="0"/>
                  <a:pt x="15501" y="0"/>
                </a:cubicBezTo>
                <a:lnTo>
                  <a:pt x="500" y="0"/>
                </a:lnTo>
              </a:path>
            </a:pathLst>
          </a:custGeom>
          <a:solidFill>
            <a:srgbClr val="ffffff">
              <a:alpha val="55000"/>
            </a:srgbClr>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THEME</a:t>
            </a:r>
            <a:endParaRPr b="0" lang="en-PH" sz="1800" spc="-1" strike="noStrike">
              <a:latin typeface="Arial"/>
            </a:endParaRPr>
          </a:p>
        </p:txBody>
      </p:sp>
      <p:sp>
        <p:nvSpPr>
          <p:cNvPr id="178" name=""/>
          <p:cNvSpPr/>
          <p:nvPr/>
        </p:nvSpPr>
        <p:spPr>
          <a:xfrm>
            <a:off x="7020000" y="4392000"/>
            <a:ext cx="4319280" cy="1078200"/>
          </a:xfrm>
          <a:custGeom>
            <a:avLst/>
            <a:gdLst/>
            <a:ahLst/>
            <a:rect l="l" t="t" r="r" b="b"/>
            <a:pathLst>
              <a:path w="75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7000" y="3001"/>
                </a:lnTo>
                <a:lnTo>
                  <a:pt x="7001" y="3001"/>
                </a:lnTo>
                <a:cubicBezTo>
                  <a:pt x="7089" y="3001"/>
                  <a:pt x="7175" y="2978"/>
                  <a:pt x="7251" y="2934"/>
                </a:cubicBezTo>
                <a:cubicBezTo>
                  <a:pt x="7327" y="2890"/>
                  <a:pt x="7390" y="2827"/>
                  <a:pt x="7434" y="2751"/>
                </a:cubicBezTo>
                <a:cubicBezTo>
                  <a:pt x="7478" y="2675"/>
                  <a:pt x="7501" y="2589"/>
                  <a:pt x="7501" y="2501"/>
                </a:cubicBezTo>
                <a:lnTo>
                  <a:pt x="7501" y="500"/>
                </a:lnTo>
                <a:lnTo>
                  <a:pt x="7501" y="500"/>
                </a:lnTo>
                <a:lnTo>
                  <a:pt x="7501" y="500"/>
                </a:lnTo>
                <a:cubicBezTo>
                  <a:pt x="7501" y="412"/>
                  <a:pt x="7478" y="326"/>
                  <a:pt x="7434" y="250"/>
                </a:cubicBezTo>
                <a:cubicBezTo>
                  <a:pt x="7390" y="174"/>
                  <a:pt x="7327" y="111"/>
                  <a:pt x="7251" y="67"/>
                </a:cubicBezTo>
                <a:cubicBezTo>
                  <a:pt x="7175" y="23"/>
                  <a:pt x="7089" y="0"/>
                  <a:pt x="7001" y="0"/>
                </a:cubicBezTo>
                <a:lnTo>
                  <a:pt x="500" y="0"/>
                </a:lnTo>
              </a:path>
            </a:pathLst>
          </a:custGeom>
          <a:solidFill>
            <a:srgbClr val="ffffff">
              <a:alpha val="55000"/>
            </a:srgbClr>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SOLUTION</a:t>
            </a:r>
            <a:endParaRPr b="0" lang="en-PH" sz="1800" spc="-1" strike="noStrike">
              <a:latin typeface="Arial"/>
            </a:endParaRPr>
          </a:p>
        </p:txBody>
      </p:sp>
      <p:sp>
        <p:nvSpPr>
          <p:cNvPr id="179" name=""/>
          <p:cNvSpPr/>
          <p:nvPr/>
        </p:nvSpPr>
        <p:spPr>
          <a:xfrm>
            <a:off x="540000" y="1476000"/>
            <a:ext cx="11159640" cy="4586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283"/>
              </a:spcBef>
              <a:spcAft>
                <a:spcPts val="283"/>
              </a:spcAft>
              <a:buNone/>
            </a:pPr>
            <a:r>
              <a:rPr b="1" lang="en-PH" sz="1800" spc="-1" strike="noStrike">
                <a:solidFill>
                  <a:srgbClr val="000000"/>
                </a:solidFill>
                <a:latin typeface="Lato"/>
                <a:ea typeface="DejaVu Sans"/>
              </a:rPr>
              <a:t>4.</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Story map</a:t>
            </a:r>
            <a:r>
              <a:rPr b="0" lang="en-PH" sz="1800" spc="-1" strike="noStrike">
                <a:solidFill>
                  <a:srgbClr val="000000"/>
                </a:solidFill>
                <a:latin typeface="Lato"/>
                <a:ea typeface="DejaVu Sans"/>
              </a:rPr>
              <a:t> is used to identify the elements of the story such as the setting, characters, theme, and plot.</a:t>
            </a:r>
            <a:endParaRPr b="0" lang="en-PH" sz="1800" spc="-1" strike="noStrike">
              <a:latin typeface="Arial"/>
            </a:endParaRPr>
          </a:p>
          <a:p>
            <a:pPr>
              <a:lnSpc>
                <a:spcPct val="115000"/>
              </a:lnSpc>
              <a:spcBef>
                <a:spcPts val="283"/>
              </a:spcBef>
              <a:spcAft>
                <a:spcPts val="283"/>
              </a:spcAft>
              <a:buNone/>
            </a:pPr>
            <a:r>
              <a:rPr b="1" lang="en-PH" sz="1800" spc="-1" strike="noStrike">
                <a:solidFill>
                  <a:srgbClr val="000000"/>
                </a:solidFill>
                <a:latin typeface="Lato"/>
                <a:ea typeface="DejaVu Sans"/>
              </a:rPr>
              <a:t>Example:</a:t>
            </a:r>
            <a:endParaRPr b="0" lang="en-PH" sz="1800" spc="-1" strike="noStrike">
              <a:latin typeface="Arial"/>
            </a:endParaRPr>
          </a:p>
        </p:txBody>
      </p:sp>
      <p:sp>
        <p:nvSpPr>
          <p:cNvPr id="180" name=""/>
          <p:cNvSpPr/>
          <p:nvPr/>
        </p:nvSpPr>
        <p:spPr>
          <a:xfrm>
            <a:off x="281520" y="17172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0"/>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82"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83" name=""/>
          <p:cNvSpPr/>
          <p:nvPr/>
        </p:nvSpPr>
        <p:spPr>
          <a:xfrm>
            <a:off x="3420000" y="1620000"/>
            <a:ext cx="5505840" cy="447480"/>
          </a:xfrm>
          <a:prstGeom prst="rect">
            <a:avLst/>
          </a:prstGeom>
          <a:noFill/>
          <a:ln w="0">
            <a:noFill/>
          </a:ln>
        </p:spPr>
        <p:style>
          <a:lnRef idx="0"/>
          <a:fillRef idx="0"/>
          <a:effectRef idx="0"/>
          <a:fontRef idx="minor"/>
        </p:style>
      </p:sp>
      <p:sp>
        <p:nvSpPr>
          <p:cNvPr id="184" name=""/>
          <p:cNvSpPr/>
          <p:nvPr/>
        </p:nvSpPr>
        <p:spPr>
          <a:xfrm>
            <a:off x="361080" y="1188000"/>
            <a:ext cx="11157120" cy="106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5.</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Tree chart</a:t>
            </a:r>
            <a:r>
              <a:rPr b="0" lang="en-PH" sz="1800" spc="-1" strike="noStrike">
                <a:solidFill>
                  <a:srgbClr val="000000"/>
                </a:solidFill>
                <a:latin typeface="Lato"/>
                <a:ea typeface="DejaVu Sans"/>
              </a:rPr>
              <a:t> is used as a graphical overview to see relationships of ideas in details from general concepts to specific.</a:t>
            </a:r>
            <a:endParaRPr b="0" lang="en-PH" sz="1800" spc="-1" strike="noStrike">
              <a:latin typeface="Arial"/>
            </a:endParaRPr>
          </a:p>
          <a:p>
            <a:pPr>
              <a:lnSpc>
                <a:spcPct val="100000"/>
              </a:lnSpc>
              <a:spcBef>
                <a:spcPts val="1134"/>
              </a:spcBef>
              <a:spcAft>
                <a:spcPts val="1134"/>
              </a:spcAft>
              <a:buNone/>
            </a:pPr>
            <a:r>
              <a:rPr b="1" lang="en-PH" sz="1800" spc="-1" strike="noStrike">
                <a:solidFill>
                  <a:srgbClr val="000000"/>
                </a:solidFill>
                <a:latin typeface="Lato"/>
                <a:ea typeface="DejaVu Sans"/>
              </a:rPr>
              <a:t>Example:</a:t>
            </a:r>
            <a:endParaRPr b="0" lang="en-PH" sz="1800" spc="-1" strike="noStrike">
              <a:latin typeface="Arial"/>
            </a:endParaRPr>
          </a:p>
          <a:p>
            <a:pPr>
              <a:lnSpc>
                <a:spcPct val="115000"/>
              </a:lnSpc>
              <a:buNone/>
            </a:pPr>
            <a:endParaRPr b="0" lang="en-PH" sz="1800" spc="-1" strike="noStrike">
              <a:latin typeface="Arial"/>
            </a:endParaRPr>
          </a:p>
        </p:txBody>
      </p:sp>
      <p:sp>
        <p:nvSpPr>
          <p:cNvPr id="185" name=""/>
          <p:cNvSpPr/>
          <p:nvPr/>
        </p:nvSpPr>
        <p:spPr>
          <a:xfrm>
            <a:off x="5220000" y="3060000"/>
            <a:ext cx="1258200" cy="2698200"/>
          </a:xfrm>
          <a:custGeom>
            <a:avLst/>
            <a:gdLst/>
            <a:ahLst/>
            <a:rect l="l" t="t" r="r" b="b"/>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813709"/>
          </a:solidFill>
          <a:ln w="19080">
            <a:solidFill>
              <a:srgbClr val="000000"/>
            </a:solidFill>
            <a:round/>
          </a:ln>
        </p:spPr>
        <p:style>
          <a:lnRef idx="0"/>
          <a:fillRef idx="0"/>
          <a:effectRef idx="0"/>
          <a:fontRef idx="minor"/>
        </p:style>
      </p:sp>
      <p:sp>
        <p:nvSpPr>
          <p:cNvPr id="186" name=""/>
          <p:cNvSpPr/>
          <p:nvPr/>
        </p:nvSpPr>
        <p:spPr>
          <a:xfrm>
            <a:off x="2880000" y="2160000"/>
            <a:ext cx="2698200" cy="163584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00a933">
              <a:alpha val="90000"/>
            </a:srgbClr>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en-PH" sz="2000" spc="-1" strike="noStrike">
                <a:solidFill>
                  <a:srgbClr val="000000"/>
                </a:solidFill>
                <a:latin typeface="Lato"/>
                <a:ea typeface="DejaVu Sans"/>
              </a:rPr>
              <a:t>Effects</a:t>
            </a:r>
            <a:endParaRPr b="0" lang="en-PH" sz="2000" spc="-1" strike="noStrike">
              <a:latin typeface="Arial"/>
            </a:endParaRPr>
          </a:p>
        </p:txBody>
      </p:sp>
      <p:sp>
        <p:nvSpPr>
          <p:cNvPr id="187" name=""/>
          <p:cNvSpPr/>
          <p:nvPr/>
        </p:nvSpPr>
        <p:spPr>
          <a:xfrm>
            <a:off x="4572000" y="1620000"/>
            <a:ext cx="2446200" cy="16182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00a933"/>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en-PH" sz="2000" spc="-1" strike="noStrike">
                <a:solidFill>
                  <a:srgbClr val="000000"/>
                </a:solidFill>
                <a:latin typeface="Lato"/>
                <a:ea typeface="DejaVu Sans"/>
              </a:rPr>
              <a:t>Effects</a:t>
            </a:r>
            <a:endParaRPr b="0" lang="en-PH" sz="2000" spc="-1" strike="noStrike">
              <a:latin typeface="Arial"/>
            </a:endParaRPr>
          </a:p>
        </p:txBody>
      </p:sp>
      <p:sp>
        <p:nvSpPr>
          <p:cNvPr id="188" name=""/>
          <p:cNvSpPr/>
          <p:nvPr/>
        </p:nvSpPr>
        <p:spPr>
          <a:xfrm>
            <a:off x="6120000" y="1980000"/>
            <a:ext cx="2698560" cy="16182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00a933">
              <a:alpha val="90000"/>
            </a:srgbClr>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en-PH" sz="2000" spc="-1" strike="noStrike">
                <a:solidFill>
                  <a:srgbClr val="000000"/>
                </a:solidFill>
                <a:latin typeface="Lato"/>
                <a:ea typeface="DejaVu Sans"/>
              </a:rPr>
              <a:t>Effects</a:t>
            </a:r>
            <a:endParaRPr b="0" lang="en-PH" sz="2000" spc="-1" strike="noStrike">
              <a:latin typeface="Arial"/>
            </a:endParaRPr>
          </a:p>
        </p:txBody>
      </p:sp>
      <p:sp>
        <p:nvSpPr>
          <p:cNvPr id="189" name=""/>
          <p:cNvSpPr/>
          <p:nvPr/>
        </p:nvSpPr>
        <p:spPr>
          <a:xfrm>
            <a:off x="3780000" y="3420000"/>
            <a:ext cx="2338200" cy="16182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00a933"/>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en-PH" sz="2000" spc="-1" strike="noStrike">
                <a:solidFill>
                  <a:srgbClr val="000000"/>
                </a:solidFill>
                <a:latin typeface="Lato"/>
                <a:ea typeface="DejaVu Sans"/>
              </a:rPr>
              <a:t>Effects</a:t>
            </a:r>
            <a:endParaRPr b="0" lang="en-PH" sz="2000" spc="-1" strike="noStrike">
              <a:latin typeface="Arial"/>
            </a:endParaRPr>
          </a:p>
        </p:txBody>
      </p:sp>
      <p:sp>
        <p:nvSpPr>
          <p:cNvPr id="190" name=""/>
          <p:cNvSpPr/>
          <p:nvPr/>
        </p:nvSpPr>
        <p:spPr>
          <a:xfrm>
            <a:off x="5760000" y="3240000"/>
            <a:ext cx="2518200" cy="16182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00a933"/>
          </a:solidFill>
          <a:ln w="0">
            <a:solidFill>
              <a:srgbClr val="3465a4"/>
            </a:solidFill>
          </a:ln>
        </p:spPr>
        <p:style>
          <a:lnRef idx="0"/>
          <a:fillRef idx="0"/>
          <a:effectRef idx="0"/>
          <a:fontRef idx="minor"/>
        </p:style>
      </p:sp>
      <p:sp>
        <p:nvSpPr>
          <p:cNvPr id="191" name=""/>
          <p:cNvSpPr/>
          <p:nvPr/>
        </p:nvSpPr>
        <p:spPr>
          <a:xfrm>
            <a:off x="3780000" y="5400000"/>
            <a:ext cx="4138200" cy="718200"/>
          </a:xfrm>
          <a:custGeom>
            <a:avLst/>
            <a:gdLst/>
            <a:ahLst/>
            <a:rect l="l" t="t" r="r" b="b"/>
            <a:pathLst>
              <a:path w="11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1167" y="2001"/>
                </a:lnTo>
                <a:lnTo>
                  <a:pt x="11168" y="2001"/>
                </a:lnTo>
                <a:cubicBezTo>
                  <a:pt x="11226" y="2001"/>
                  <a:pt x="11284" y="1986"/>
                  <a:pt x="11334" y="1956"/>
                </a:cubicBezTo>
                <a:cubicBezTo>
                  <a:pt x="11385" y="1927"/>
                  <a:pt x="11427" y="1885"/>
                  <a:pt x="11456" y="1834"/>
                </a:cubicBezTo>
                <a:cubicBezTo>
                  <a:pt x="11486" y="1784"/>
                  <a:pt x="11501" y="1726"/>
                  <a:pt x="11501" y="1668"/>
                </a:cubicBezTo>
                <a:lnTo>
                  <a:pt x="11501" y="333"/>
                </a:lnTo>
                <a:lnTo>
                  <a:pt x="11501" y="334"/>
                </a:lnTo>
                <a:lnTo>
                  <a:pt x="11501" y="334"/>
                </a:lnTo>
                <a:cubicBezTo>
                  <a:pt x="11501" y="275"/>
                  <a:pt x="11486" y="217"/>
                  <a:pt x="11456" y="167"/>
                </a:cubicBezTo>
                <a:cubicBezTo>
                  <a:pt x="11427" y="116"/>
                  <a:pt x="11385" y="74"/>
                  <a:pt x="11334" y="45"/>
                </a:cubicBezTo>
                <a:cubicBezTo>
                  <a:pt x="11284" y="15"/>
                  <a:pt x="11226" y="0"/>
                  <a:pt x="11168" y="0"/>
                </a:cubicBezTo>
                <a:lnTo>
                  <a:pt x="333" y="0"/>
                </a:lnTo>
              </a:path>
            </a:pathLst>
          </a:custGeom>
          <a:solidFill>
            <a:srgbClr val="813709"/>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0" lang="en-PH" sz="2400" spc="-1" strike="noStrike">
                <a:solidFill>
                  <a:srgbClr val="ffffff"/>
                </a:solidFill>
                <a:latin typeface="Lato"/>
                <a:ea typeface="DejaVu Sans"/>
              </a:rPr>
              <a:t>Cause</a:t>
            </a:r>
            <a:endParaRPr b="0" lang="en-PH" sz="2400" spc="-1" strike="noStrike">
              <a:latin typeface="Arial"/>
            </a:endParaRPr>
          </a:p>
        </p:txBody>
      </p:sp>
      <p:sp>
        <p:nvSpPr>
          <p:cNvPr id="192" name=""/>
          <p:cNvSpPr/>
          <p:nvPr/>
        </p:nvSpPr>
        <p:spPr>
          <a:xfrm>
            <a:off x="6300000" y="3780000"/>
            <a:ext cx="956160" cy="42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Effects</a:t>
            </a:r>
            <a:endParaRPr b="0" lang="en-PH" sz="2000" spc="-1" strike="noStrike">
              <a:latin typeface="Arial"/>
            </a:endParaRPr>
          </a:p>
        </p:txBody>
      </p:sp>
      <p:sp>
        <p:nvSpPr>
          <p:cNvPr id="193" name=""/>
          <p:cNvSpPr/>
          <p:nvPr/>
        </p:nvSpPr>
        <p:spPr>
          <a:xfrm>
            <a:off x="281520" y="-1656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7"/>
          <p:cNvSpPr/>
          <p:nvPr/>
        </p:nvSpPr>
        <p:spPr>
          <a:xfrm>
            <a:off x="-2942640" y="0"/>
            <a:ext cx="10500120" cy="2329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95" name=""/>
          <p:cNvSpPr/>
          <p:nvPr/>
        </p:nvSpPr>
        <p:spPr>
          <a:xfrm>
            <a:off x="821520" y="1152000"/>
            <a:ext cx="10616760" cy="73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000" spc="-1" strike="noStrike">
                <a:solidFill>
                  <a:srgbClr val="000000"/>
                </a:solidFill>
                <a:latin typeface="Montserrat Medium"/>
                <a:ea typeface="DejaVu Sans"/>
              </a:rPr>
              <a:t>Outlining Ideas in Composing Informative Speech</a:t>
            </a:r>
            <a:endParaRPr b="0" lang="en-PH" sz="2000" spc="-1" strike="noStrike">
              <a:latin typeface="Arial"/>
            </a:endParaRPr>
          </a:p>
        </p:txBody>
      </p:sp>
      <p:sp>
        <p:nvSpPr>
          <p:cNvPr id="196"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97" name=""/>
          <p:cNvSpPr/>
          <p:nvPr/>
        </p:nvSpPr>
        <p:spPr>
          <a:xfrm>
            <a:off x="3420000" y="1764000"/>
            <a:ext cx="5505840" cy="447480"/>
          </a:xfrm>
          <a:prstGeom prst="rect">
            <a:avLst/>
          </a:prstGeom>
          <a:noFill/>
          <a:ln w="0">
            <a:noFill/>
          </a:ln>
        </p:spPr>
        <p:style>
          <a:lnRef idx="0"/>
          <a:fillRef idx="0"/>
          <a:effectRef idx="0"/>
          <a:fontRef idx="minor"/>
        </p:style>
      </p:sp>
      <p:sp>
        <p:nvSpPr>
          <p:cNvPr id="198" name=""/>
          <p:cNvSpPr/>
          <p:nvPr/>
        </p:nvSpPr>
        <p:spPr>
          <a:xfrm>
            <a:off x="540000" y="1512000"/>
            <a:ext cx="11157120" cy="1473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Outline</a:t>
            </a:r>
            <a:r>
              <a:rPr b="0" lang="en-PH" sz="1800" spc="-1" strike="noStrike">
                <a:solidFill>
                  <a:srgbClr val="000000"/>
                </a:solidFill>
                <a:latin typeface="Lato"/>
                <a:ea typeface="DejaVu Sans"/>
              </a:rPr>
              <a:t> are used to show the order of the details or to organize the topic. There are different outline forms. It can be word, phrase, or sentence outline form. In outlining an informative speech, always begin with a thesis statement—the central idea—that expresses the view on the subject.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Example of one section of a complete sentence outline.</a:t>
            </a:r>
            <a:endParaRPr b="0" lang="en-PH" sz="1800" spc="-1" strike="noStrike">
              <a:latin typeface="Arial"/>
            </a:endParaRPr>
          </a:p>
        </p:txBody>
      </p:sp>
      <p:graphicFrame>
        <p:nvGraphicFramePr>
          <p:cNvPr id="199" name=""/>
          <p:cNvGraphicFramePr/>
          <p:nvPr/>
        </p:nvGraphicFramePr>
        <p:xfrm>
          <a:off x="1049400" y="2902680"/>
          <a:ext cx="10079640" cy="719280"/>
        </p:xfrm>
        <a:graphic>
          <a:graphicData uri="http://schemas.openxmlformats.org/drawingml/2006/table">
            <a:tbl>
              <a:tblPr/>
              <a:tblGrid>
                <a:gridCol w="10080000"/>
              </a:tblGrid>
              <a:tr h="719640">
                <a:tc>
                  <a:txBody>
                    <a:bodyPr lIns="90000" rIns="90000" anchor="t">
                      <a:noAutofit/>
                    </a:bodyPr>
                    <a:p>
                      <a:pPr algn="ctr">
                        <a:lnSpc>
                          <a:spcPct val="100000"/>
                        </a:lnSpc>
                        <a:buNone/>
                      </a:pPr>
                      <a:r>
                        <a:rPr b="1" lang="en-PH" sz="1800" spc="-1" strike="noStrike">
                          <a:latin typeface="LaTO"/>
                        </a:rPr>
                        <a:t>How to Download Music from YouTube</a:t>
                      </a:r>
                      <a:endParaRPr b="0" lang="en-PH" sz="1800" spc="-1" strike="noStrike">
                        <a:latin typeface="Arial"/>
                      </a:endParaRPr>
                    </a:p>
                    <a:p>
                      <a:pPr algn="just">
                        <a:lnSpc>
                          <a:spcPct val="100000"/>
                        </a:lnSpc>
                        <a:buNone/>
                      </a:pPr>
                      <a:r>
                        <a:rPr b="0" lang="en-PH" sz="1800" spc="-1" strike="noStrike">
                          <a:latin typeface="LaTO"/>
                        </a:rPr>
                        <a:t>Thesis Statement: There is a fast and easy way to get your favorite song from YouTube in your computer.</a:t>
                      </a:r>
                      <a:endParaRPr b="0" lang="en-PH" sz="1800" spc="-1" strike="noStrike">
                        <a:latin typeface="Arial"/>
                      </a:endParaRPr>
                    </a:p>
                    <a:p>
                      <a:pPr algn="just">
                        <a:lnSpc>
                          <a:spcPct val="100000"/>
                        </a:lnSpc>
                        <a:buNone/>
                      </a:pPr>
                      <a:r>
                        <a:rPr b="0" lang="en-PH" sz="1800" spc="-1" strike="noStrike">
                          <a:latin typeface="LaTO"/>
                        </a:rPr>
                        <a:t>You can download music either through your computer or mobile phone.</a:t>
                      </a:r>
                      <a:endParaRPr b="0" lang="en-PH" sz="1800" spc="-1" strike="noStrike">
                        <a:latin typeface="Arial"/>
                      </a:endParaRPr>
                    </a:p>
                    <a:p>
                      <a:pPr algn="just">
                        <a:lnSpc>
                          <a:spcPct val="100000"/>
                        </a:lnSpc>
                        <a:buNone/>
                      </a:pPr>
                      <a:r>
                        <a:rPr b="0" lang="en-PH" sz="1800" spc="-1" strike="noStrike">
                          <a:latin typeface="LaTO"/>
                        </a:rPr>
                        <a:t>A. Specific requirements when using your computer</a:t>
                      </a:r>
                      <a:endParaRPr b="0" lang="en-PH" sz="1800" spc="-1" strike="noStrike">
                        <a:latin typeface="Arial"/>
                      </a:endParaRPr>
                    </a:p>
                    <a:p>
                      <a:pPr algn="just">
                        <a:lnSpc>
                          <a:spcPct val="100000"/>
                        </a:lnSpc>
                        <a:buNone/>
                      </a:pPr>
                      <a:r>
                        <a:rPr b="0" lang="en-PH" sz="1800" spc="-1" strike="noStrike">
                          <a:latin typeface="LaTO"/>
                        </a:rPr>
                        <a:t>1. The computer specifications include the following…</a:t>
                      </a:r>
                      <a:endParaRPr b="0" lang="en-PH" sz="1800" spc="-1" strike="noStrike">
                        <a:latin typeface="Arial"/>
                      </a:endParaRPr>
                    </a:p>
                    <a:p>
                      <a:pPr algn="just">
                        <a:lnSpc>
                          <a:spcPct val="100000"/>
                        </a:lnSpc>
                        <a:buNone/>
                      </a:pPr>
                      <a:r>
                        <a:rPr b="0" lang="en-PH" sz="1800" spc="-1" strike="noStrike">
                          <a:latin typeface="LaTO"/>
                        </a:rPr>
                        <a:t>2. What options can you take if your computer does not meet the requirements?</a:t>
                      </a:r>
                      <a:endParaRPr b="0" lang="en-PH" sz="1800" spc="-1" strike="noStrike">
                        <a:latin typeface="Arial"/>
                      </a:endParaRPr>
                    </a:p>
                    <a:p>
                      <a:pPr algn="just">
                        <a:lnSpc>
                          <a:spcPct val="100000"/>
                        </a:lnSpc>
                        <a:buNone/>
                      </a:pPr>
                      <a:r>
                        <a:rPr b="0" lang="en-PH" sz="1800" spc="-1" strike="noStrike">
                          <a:latin typeface="LaTO"/>
                        </a:rPr>
                        <a:t>B. Specific requirements when using another device</a:t>
                      </a:r>
                      <a:endParaRPr b="0" lang="en-PH" sz="1800" spc="-1" strike="noStrike">
                        <a:latin typeface="Arial"/>
                      </a:endParaRPr>
                    </a:p>
                    <a:p>
                      <a:pPr algn="just">
                        <a:lnSpc>
                          <a:spcPct val="100000"/>
                        </a:lnSpc>
                        <a:buNone/>
                      </a:pPr>
                      <a:r>
                        <a:rPr b="0" lang="en-PH" sz="1800" spc="-1" strike="noStrike">
                          <a:latin typeface="LaTO"/>
                        </a:rPr>
                        <a:t>1. The device specifications needed are as follows…</a:t>
                      </a:r>
                      <a:endParaRPr b="0" lang="en-PH" sz="1800" spc="-1" strike="noStrike">
                        <a:latin typeface="Arial"/>
                      </a:endParaRPr>
                    </a:p>
                    <a:p>
                      <a:pPr algn="just">
                        <a:lnSpc>
                          <a:spcPct val="100000"/>
                        </a:lnSpc>
                        <a:buNone/>
                      </a:pPr>
                      <a:r>
                        <a:rPr b="0" lang="en-PH" sz="1800" spc="-1" strike="noStrike">
                          <a:latin typeface="LaTO"/>
                        </a:rPr>
                        <a:t>2. What options can you take if your device doesn’t meet the requirements?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00" name=""/>
          <p:cNvSpPr/>
          <p:nvPr/>
        </p:nvSpPr>
        <p:spPr>
          <a:xfrm>
            <a:off x="281520" y="-1656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605520" y="1116000"/>
            <a:ext cx="10616760" cy="73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200" spc="-1" strike="noStrike">
                <a:solidFill>
                  <a:srgbClr val="000000"/>
                </a:solidFill>
                <a:latin typeface="Montserrat Medium"/>
                <a:ea typeface="DejaVu Sans"/>
              </a:rPr>
              <a:t>Using Parallel Structures</a:t>
            </a:r>
            <a:endParaRPr b="0" lang="en-PH" sz="2200" spc="-1" strike="noStrike">
              <a:latin typeface="Arial"/>
            </a:endParaRPr>
          </a:p>
        </p:txBody>
      </p:sp>
      <p:sp>
        <p:nvSpPr>
          <p:cNvPr id="202" name=""/>
          <p:cNvSpPr/>
          <p:nvPr/>
        </p:nvSpPr>
        <p:spPr>
          <a:xfrm>
            <a:off x="468000" y="2177640"/>
            <a:ext cx="11229120" cy="404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03" name=""/>
          <p:cNvSpPr/>
          <p:nvPr/>
        </p:nvSpPr>
        <p:spPr>
          <a:xfrm>
            <a:off x="3420000" y="1764000"/>
            <a:ext cx="5505840" cy="447480"/>
          </a:xfrm>
          <a:prstGeom prst="rect">
            <a:avLst/>
          </a:prstGeom>
          <a:noFill/>
          <a:ln w="0">
            <a:noFill/>
          </a:ln>
        </p:spPr>
        <p:style>
          <a:lnRef idx="0"/>
          <a:fillRef idx="0"/>
          <a:effectRef idx="0"/>
          <a:fontRef idx="minor"/>
        </p:style>
      </p:sp>
      <p:sp>
        <p:nvSpPr>
          <p:cNvPr id="204" name=""/>
          <p:cNvSpPr/>
          <p:nvPr/>
        </p:nvSpPr>
        <p:spPr>
          <a:xfrm>
            <a:off x="540000" y="1476000"/>
            <a:ext cx="11157120" cy="471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Parallelism</a:t>
            </a:r>
            <a:r>
              <a:rPr b="0" lang="en-PH" sz="1800" spc="-1" strike="noStrike">
                <a:solidFill>
                  <a:srgbClr val="000000"/>
                </a:solidFill>
                <a:latin typeface="Lato"/>
                <a:ea typeface="DejaVu Sans"/>
              </a:rPr>
              <a:t>, also known as parallel structures</a:t>
            </a:r>
            <a:r>
              <a:rPr b="0" lang="en-PH" sz="1800" spc="-1" strike="noStrike">
                <a:solidFill>
                  <a:srgbClr val="000000"/>
                </a:solidFill>
                <a:latin typeface="Lato"/>
                <a:ea typeface="€þuêþ"/>
              </a:rPr>
              <a:t>, can add fluidity and power to your writing. This involves presenting your thoughts in an orderly manner so that your reader can easily follow your thoughts.</a:t>
            </a:r>
            <a:endParaRPr b="0" lang="en-PH" sz="1800" spc="-1" strike="noStrike">
              <a:latin typeface="Arial"/>
            </a:endParaRPr>
          </a:p>
          <a:p>
            <a:pPr>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1" lang="en-PH" sz="1800" spc="-1" strike="noStrike">
                <a:solidFill>
                  <a:srgbClr val="000000"/>
                </a:solidFill>
                <a:latin typeface="Lato"/>
                <a:ea typeface="€þuêþ"/>
              </a:rPr>
              <a:t>Parallel structures</a:t>
            </a:r>
            <a:r>
              <a:rPr b="0" lang="en-PH" sz="1800" spc="-1" strike="noStrike">
                <a:solidFill>
                  <a:srgbClr val="000000"/>
                </a:solidFill>
                <a:latin typeface="Lato"/>
                <a:ea typeface="€þuêþ"/>
              </a:rPr>
              <a:t> appear in all forms of writing—in table of contents, in topic</a:t>
            </a:r>
            <a:endParaRPr b="0" lang="en-PH" sz="1800" spc="-1" strike="noStrike">
              <a:latin typeface="Arial"/>
            </a:endParaRPr>
          </a:p>
          <a:p>
            <a:pPr>
              <a:lnSpc>
                <a:spcPct val="100000"/>
              </a:lnSpc>
              <a:buNone/>
            </a:pPr>
            <a:r>
              <a:rPr b="0" lang="en-PH" sz="1800" spc="-1" strike="noStrike">
                <a:solidFill>
                  <a:srgbClr val="000000"/>
                </a:solidFill>
                <a:latin typeface="Lato"/>
                <a:ea typeface="€þuêþ"/>
              </a:rPr>
              <a:t>sentences of related paragraphs, in a series within a sentence, in lists, etc.</a:t>
            </a:r>
            <a:endParaRPr b="0" lang="en-PH" sz="1800" spc="-1" strike="noStrike">
              <a:latin typeface="Arial"/>
            </a:endParaRPr>
          </a:p>
          <a:p>
            <a:pPr algn="just">
              <a:lnSpc>
                <a:spcPct val="100000"/>
              </a:lnSpc>
              <a:buNone/>
            </a:pPr>
            <a:endParaRPr b="0" lang="en-PH" sz="1800" spc="-1" strike="noStrike">
              <a:latin typeface="Arial"/>
            </a:endParaRPr>
          </a:p>
          <a:p>
            <a:pPr lvl="2" marL="648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þuêþ"/>
              </a:rPr>
              <a:t>Use parallelism in single words</a:t>
            </a:r>
            <a:r>
              <a:rPr b="0" lang="en-PH" sz="1800" spc="-1" strike="noStrike">
                <a:solidFill>
                  <a:srgbClr val="000000"/>
                </a:solidFill>
                <a:latin typeface="Lato"/>
                <a:ea typeface="€þuêþ"/>
              </a:rPr>
              <a:t>, such as:</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Nouns</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Father eats fish and chicken.</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Verbs</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Our neighbors have moved and (have) sold their house.</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Adjectives</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The class is not only kind but also helpful.</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Adverbs</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Abraham drives his car quickly and aggressively.</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The -ing form of the verb (gerund)</a:t>
            </a:r>
            <a:endParaRPr b="0" lang="en-PH" sz="1800" spc="-1" strike="noStrike">
              <a:latin typeface="Arial"/>
            </a:endParaRPr>
          </a:p>
          <a:p>
            <a:pPr algn="just">
              <a:lnSpc>
                <a:spcPct val="100000"/>
              </a:lnSpc>
              <a:buNone/>
            </a:pP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 </a:t>
            </a:r>
            <a:r>
              <a:rPr b="0" lang="en-PH" sz="1800" spc="-1" strike="noStrike">
                <a:solidFill>
                  <a:srgbClr val="000000"/>
                </a:solidFill>
                <a:latin typeface="Lato"/>
                <a:ea typeface="€þuêþ"/>
              </a:rPr>
              <a:t>Dora likes swimming, dancing, and boxing.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205" name=""/>
          <p:cNvSpPr/>
          <p:nvPr/>
        </p:nvSpPr>
        <p:spPr>
          <a:xfrm>
            <a:off x="281520" y="-52560"/>
            <a:ext cx="10616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Developing Ideas and Their Relationship through Effective Organization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2023-07-10T10:01:38Z</dcterms:modified>
  <cp:revision>174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