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000" cy="683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4880" cy="2774880"/>
          </a:xfrm>
          <a:prstGeom prst="rect">
            <a:avLst/>
          </a:prstGeom>
          <a:ln w="0">
            <a:noFill/>
          </a:ln>
        </p:spPr>
      </p:pic>
      <p:sp>
        <p:nvSpPr>
          <p:cNvPr id="2" name="Rectangle 5"/>
          <p:cNvSpPr/>
          <p:nvPr/>
        </p:nvSpPr>
        <p:spPr>
          <a:xfrm>
            <a:off x="3487320" y="1475280"/>
            <a:ext cx="8680320" cy="3838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0320" cy="360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000" cy="610920"/>
          </a:xfrm>
          <a:prstGeom prst="rect">
            <a:avLst/>
          </a:prstGeom>
          <a:ln w="0">
            <a:noFill/>
          </a:ln>
        </p:spPr>
      </p:pic>
      <p:sp>
        <p:nvSpPr>
          <p:cNvPr id="43" name="Rectangle 7"/>
          <p:cNvSpPr/>
          <p:nvPr/>
        </p:nvSpPr>
        <p:spPr>
          <a:xfrm>
            <a:off x="10868760" y="0"/>
            <a:ext cx="946440" cy="946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0520" cy="1010520"/>
          </a:xfrm>
          <a:prstGeom prst="rect">
            <a:avLst/>
          </a:prstGeom>
          <a:ln w="0">
            <a:noFill/>
          </a:ln>
        </p:spPr>
      </p:pic>
      <p:sp>
        <p:nvSpPr>
          <p:cNvPr id="45" name="TextBox 9"/>
          <p:cNvSpPr/>
          <p:nvPr/>
        </p:nvSpPr>
        <p:spPr>
          <a:xfrm>
            <a:off x="185400" y="6362280"/>
            <a:ext cx="4667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8000" cy="610920"/>
          </a:xfrm>
          <a:prstGeom prst="rect">
            <a:avLst/>
          </a:prstGeom>
          <a:ln w="0">
            <a:noFill/>
          </a:ln>
        </p:spPr>
      </p:pic>
      <p:sp>
        <p:nvSpPr>
          <p:cNvPr id="86" name="Rectangle 7"/>
          <p:cNvSpPr/>
          <p:nvPr/>
        </p:nvSpPr>
        <p:spPr>
          <a:xfrm>
            <a:off x="10868760" y="0"/>
            <a:ext cx="946440" cy="946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10520" cy="1010520"/>
          </a:xfrm>
          <a:prstGeom prst="rect">
            <a:avLst/>
          </a:prstGeom>
          <a:ln w="0">
            <a:noFill/>
          </a:ln>
        </p:spPr>
      </p:pic>
      <p:sp>
        <p:nvSpPr>
          <p:cNvPr id="88" name="TextBox 9"/>
          <p:cNvSpPr/>
          <p:nvPr/>
        </p:nvSpPr>
        <p:spPr>
          <a:xfrm>
            <a:off x="185400" y="6362280"/>
            <a:ext cx="4667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9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2320" cy="336060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71080" cy="1187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DejaVu Sans"/>
              </a:rPr>
              <a:t>Ang Pagsiklab ng Ikalawang Digmaang Pandaigdig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54520"/>
            <a:ext cx="10190160" cy="1004760"/>
          </a:xfrm>
          <a:prstGeom prst="rect">
            <a:avLst/>
          </a:prstGeom>
          <a:solidFill>
            <a:srgbClr val="8e86ae"/>
          </a:solidFill>
          <a:ln w="57240">
            <a:solidFill>
              <a:srgbClr val="5eb91e"/>
            </a:solidFill>
            <a:round/>
          </a:ln>
        </p:spPr>
        <p:txBody>
          <a:bodyPr lIns="28440" rIns="28440" tIns="28440" bIns="28440" anchor="ctr">
            <a:noAutofit/>
          </a:bodyPr>
          <a:p>
            <a:pPr algn="ctr">
              <a:lnSpc>
                <a:spcPct val="100000"/>
              </a:lnSpc>
              <a:buNone/>
            </a:pPr>
            <a:r>
              <a:rPr b="1" lang="en-US" sz="3600" spc="-1" strike="noStrike">
                <a:solidFill>
                  <a:srgbClr val="ffe994"/>
                </a:solidFill>
                <a:latin typeface="Lato"/>
                <a:ea typeface="DejaVu Sans"/>
              </a:rPr>
              <a:t>Ang Pagsiklab ng Ikalawang Digmaang Pandaigdig</a:t>
            </a:r>
            <a:endParaRPr b="0" lang="en-PH" sz="3600" spc="-1" strike="noStrike">
              <a:latin typeface="Arial"/>
            </a:endParaRPr>
          </a:p>
        </p:txBody>
      </p:sp>
      <p:sp>
        <p:nvSpPr>
          <p:cNvPr id="169" name="PlaceHolder 2"/>
          <p:cNvSpPr>
            <a:spLocks noGrp="1"/>
          </p:cNvSpPr>
          <p:nvPr>
            <p:ph/>
          </p:nvPr>
        </p:nvSpPr>
        <p:spPr>
          <a:xfrm>
            <a:off x="609480" y="1620000"/>
            <a:ext cx="10965600" cy="143964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5eb91e"/>
            </a:solidFill>
            <a:prstDash val="sysDot"/>
            <a:round/>
          </a:ln>
        </p:spPr>
        <p:txBody>
          <a:bodyPr lIns="38160" rIns="38160" tIns="38160" bIns="38160" anchor="ctr">
            <a:normAutofit/>
          </a:bodyPr>
          <a:p>
            <a:pPr algn="just">
              <a:lnSpc>
                <a:spcPct val="100000"/>
              </a:lnSpc>
              <a:buNone/>
            </a:pPr>
            <a:r>
              <a:rPr b="1" lang="en-PH" sz="2000" spc="-1" strike="noStrike">
                <a:solidFill>
                  <a:srgbClr val="000000"/>
                </a:solidFill>
                <a:latin typeface="Lato"/>
              </a:rPr>
              <a:t>Ang Ikalawang Digmaang Pandaigdig ay isa sa mahahalagang yugto ng kasaysayan ng Pilipinas. Nararapat lamang itong pag-aralan upang matuto sa pangyayaring ito. Bibigyang-pansin sa araling ito ang pagsiklab ng Ikalawang Digmaang Pandaigdig sa Europa at Asya, at ang pananakop ng mga Hapones sa Pilipinas.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54520"/>
            <a:ext cx="10190160" cy="1004760"/>
          </a:xfrm>
          <a:prstGeom prst="rect">
            <a:avLst/>
          </a:prstGeom>
          <a:solidFill>
            <a:srgbClr val="8e86ae"/>
          </a:solidFill>
          <a:ln w="57240">
            <a:solidFill>
              <a:srgbClr val="5eb91e"/>
            </a:solidFill>
            <a:round/>
          </a:ln>
        </p:spPr>
        <p:txBody>
          <a:bodyPr lIns="28440" rIns="28440" tIns="28440" bIns="28440" anchor="ctr">
            <a:noAutofit/>
          </a:bodyPr>
          <a:p>
            <a:pPr algn="ctr">
              <a:lnSpc>
                <a:spcPct val="100000"/>
              </a:lnSpc>
              <a:buNone/>
            </a:pPr>
            <a:r>
              <a:rPr b="1" lang="en-US" sz="3600" spc="-1" strike="noStrike">
                <a:solidFill>
                  <a:srgbClr val="ffe994"/>
                </a:solidFill>
                <a:latin typeface="Lato"/>
                <a:ea typeface="DejaVu Sans"/>
              </a:rPr>
              <a:t>Ang Pagsiklab ng Ikalawang Digmaang Pandaigdig</a:t>
            </a:r>
            <a:endParaRPr b="0" lang="en-PH" sz="3600" spc="-1" strike="noStrike">
              <a:latin typeface="Arial"/>
            </a:endParaRPr>
          </a:p>
        </p:txBody>
      </p:sp>
      <p:sp>
        <p:nvSpPr>
          <p:cNvPr id="171" name="PlaceHolder 2"/>
          <p:cNvSpPr>
            <a:spLocks noGrp="1"/>
          </p:cNvSpPr>
          <p:nvPr>
            <p:ph/>
          </p:nvPr>
        </p:nvSpPr>
        <p:spPr>
          <a:xfrm>
            <a:off x="609480" y="1620000"/>
            <a:ext cx="10965600" cy="449964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5eb91e"/>
            </a:solidFill>
            <a:prstDash val="sysDot"/>
            <a:round/>
          </a:ln>
        </p:spPr>
        <p:txBody>
          <a:bodyPr lIns="38160" rIns="38160" tIns="38160" bIns="38160" anchor="t">
            <a:normAutofit/>
          </a:bodyPr>
          <a:p>
            <a:pPr algn="just">
              <a:lnSpc>
                <a:spcPct val="100000"/>
              </a:lnSpc>
              <a:buNone/>
            </a:pPr>
            <a:r>
              <a:rPr b="1" lang="en-PH" sz="1800" spc="-1" strike="noStrike">
                <a:latin typeface="Lato"/>
              </a:rPr>
              <a:t>Bagaman ang paglusob ng Germany sa Poland noong Setyembre 1, 1939 ang naging hudyat sa pagsiklab ng Ikalawang Digmaang Pandaigdig, ang sumusunod ang hindi hayag ngunit pinag-ugatan ng naturang digmaan:</a:t>
            </a:r>
            <a:endParaRPr b="0" lang="en-PH" sz="1800" spc="-1" strike="noStrike">
              <a:latin typeface="Arial"/>
            </a:endParaRPr>
          </a:p>
          <a:p>
            <a:pPr algn="just">
              <a:lnSpc>
                <a:spcPct val="100000"/>
              </a:lnSpc>
              <a:buNone/>
            </a:pP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May tunggalian ng dalawang magkasalungat na ideolohiyang politikal—ang demokrasya at totalitaryanismo. Ang demokrasya ay sistema ng pamahalaan na ang mga mamamayan ang humahawak ng kapangyarihan ng mga kinatawan na pinili nila. Ang totalitaryanismo naman ay isang uri ng pamamahala na kung saan kontrolado ng pamahalaan ang mga desisyon ng bansa.</a:t>
            </a:r>
            <a:endParaRPr b="0" lang="en-PH" sz="1800" spc="-1" strike="noStrike">
              <a:latin typeface="Arial"/>
            </a:endParaRPr>
          </a:p>
          <a:p>
            <a:pPr algn="just">
              <a:lnSpc>
                <a:spcPct val="100000"/>
              </a:lnSpc>
              <a:buNone/>
            </a:pP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Ipinagsawalang-bahala ang mga agresibong hakbang ng Germany, Italy, at Japan tungo sa mga pangarap nina Hitler, Mussolini, at Tojo na pamunuan ang buong daigdig. Si Adolf Hitler ay isang politikong Aleman at pinunong lider ng partido komunistang Nazi. Siya ay naging diktador ng Germany. Si Benito Mussolini ay isa ring diktador ng Italy. Si Hideki Tojo naman ang punong ministro ng Japan noong panahon ng Ikalawang Digmaang Pandaigdig.</a:t>
            </a:r>
            <a:endParaRPr b="0" lang="en-PH" sz="1800" spc="-1" strike="noStrike">
              <a:latin typeface="Arial"/>
            </a:endParaRPr>
          </a:p>
          <a:p>
            <a:pPr algn="just">
              <a:lnSpc>
                <a:spcPct val="100000"/>
              </a:lnSpc>
              <a:buNone/>
            </a:pPr>
            <a:endParaRPr b="0" lang="en-PH" sz="1800" spc="-1" strike="noStrike">
              <a:latin typeface="Arial"/>
            </a:endParaRPr>
          </a:p>
          <a:p>
            <a:pPr marL="432000" indent="-324000">
              <a:lnSpc>
                <a:spcPct val="100000"/>
              </a:lnSpc>
              <a:buClr>
                <a:srgbClr val="000000"/>
              </a:buClr>
              <a:buSzPct val="45000"/>
              <a:buFont typeface="Wingdings" charset="2"/>
              <a:buChar char=""/>
            </a:pPr>
            <a:r>
              <a:rPr b="1" lang="en-PH" sz="1800" spc="-1" strike="noStrike">
                <a:latin typeface="Lato"/>
              </a:rPr>
              <a:t>Ang kabiguan ng Liga ng mga Bansa na maayos ang mga pandaigdigang krisis.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54520"/>
            <a:ext cx="10190160" cy="1004760"/>
          </a:xfrm>
          <a:prstGeom prst="rect">
            <a:avLst/>
          </a:prstGeom>
          <a:solidFill>
            <a:srgbClr val="8e86ae"/>
          </a:solidFill>
          <a:ln w="57240">
            <a:solidFill>
              <a:srgbClr val="5eb91e"/>
            </a:solidFill>
            <a:round/>
          </a:ln>
        </p:spPr>
        <p:txBody>
          <a:bodyPr lIns="28440" rIns="28440" tIns="28440" bIns="28440" anchor="ctr">
            <a:noAutofit/>
          </a:bodyPr>
          <a:p>
            <a:pPr algn="ctr">
              <a:lnSpc>
                <a:spcPct val="100000"/>
              </a:lnSpc>
              <a:buNone/>
            </a:pPr>
            <a:r>
              <a:rPr b="1" lang="en-US" sz="3600" spc="-1" strike="noStrike">
                <a:solidFill>
                  <a:srgbClr val="ffe994"/>
                </a:solidFill>
                <a:latin typeface="Lato"/>
                <a:ea typeface="DejaVu Sans"/>
              </a:rPr>
              <a:t>Ang Pagsiklab ng Ikalawang Digmaang Pandaigdig</a:t>
            </a:r>
            <a:endParaRPr b="0" lang="en-PH" sz="3600" spc="-1" strike="noStrike">
              <a:latin typeface="Arial"/>
            </a:endParaRPr>
          </a:p>
        </p:txBody>
      </p:sp>
      <p:sp>
        <p:nvSpPr>
          <p:cNvPr id="173" name="PlaceHolder 2"/>
          <p:cNvSpPr>
            <a:spLocks noGrp="1"/>
          </p:cNvSpPr>
          <p:nvPr>
            <p:ph/>
          </p:nvPr>
        </p:nvSpPr>
        <p:spPr>
          <a:xfrm>
            <a:off x="609480" y="1620000"/>
            <a:ext cx="10965600" cy="377964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5eb91e"/>
            </a:solidFill>
            <a:prstDash val="sysDot"/>
            <a:round/>
          </a:ln>
        </p:spPr>
        <p:txBody>
          <a:bodyPr lIns="38160" rIns="38160" tIns="38160" bIns="38160" anchor="ctr">
            <a:normAutofit/>
          </a:bodyPr>
          <a:p>
            <a:pPr algn="just">
              <a:lnSpc>
                <a:spcPct val="100000"/>
              </a:lnSpc>
              <a:buNone/>
            </a:pPr>
            <a:r>
              <a:rPr b="1" lang="en-PH" sz="1800" spc="-1" strike="noStrike">
                <a:latin typeface="Lato"/>
              </a:rPr>
              <a:t>Maituturing ang Ikalawang Digmaang Pandaigdig bilang sagupaan sa pagitan ng puwersang Allied at Axis. Ang puwersang Axis ay pinangunahan ng mga bansang Germany, Italy, at Japan; samantala, ang puwersang Allied ay pinangunahan ng France, Great Britain, Soviet Union, at Estados Unidos. Nadamay ang iba pang mga bansa dahil ang mga ito ay mga kaalyado o sakop ng mga bansang nabanggit kung kaya ang krisis ay nagdulot ng isang pandaigdigang digmaan.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Nakarating sa Asya-Pasipiko ang digmaan dahil sa sunod-sunod na alitan na sinimulan ng Japan sa Asya. Ang mga pagsalakay na ginawa ng Japan sa China, Korea, at Indochina ang nagpaigting sa posibilidad ng isang malaking digmaan sa Asya-Pasipiko. Noong Disyembre 7, 1941, binomba ng mga Hapones ang base militar ng Estados Unidos sa Pearl Harbor, Hawaii. Ang pangyayaring ito ang naging mitsa ng Ikalawang Digmaang Pandaigdig sa Asya-Pasipiko. Makalipas ang ilang oras, sunod na sinalakay ng mga Hapones ang Pilipinas noong Disyembre 8, 1941. Unang inatake ng mga Hapones ang Clark Air Base sa Pampanga at Nichols Field sa Kalakhang Maynila.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54520"/>
            <a:ext cx="10190160" cy="1004760"/>
          </a:xfrm>
          <a:prstGeom prst="rect">
            <a:avLst/>
          </a:prstGeom>
          <a:solidFill>
            <a:srgbClr val="8e86ae"/>
          </a:solidFill>
          <a:ln w="57240">
            <a:solidFill>
              <a:srgbClr val="5eb91e"/>
            </a:solidFill>
            <a:round/>
          </a:ln>
        </p:spPr>
        <p:txBody>
          <a:bodyPr lIns="28440" rIns="28440" tIns="28440" bIns="28440" anchor="ctr">
            <a:noAutofit/>
          </a:bodyPr>
          <a:p>
            <a:pPr algn="ctr">
              <a:lnSpc>
                <a:spcPct val="100000"/>
              </a:lnSpc>
              <a:buNone/>
            </a:pPr>
            <a:r>
              <a:rPr b="1" lang="en-US" sz="3600" spc="-1" strike="noStrike">
                <a:solidFill>
                  <a:srgbClr val="ffe994"/>
                </a:solidFill>
                <a:latin typeface="Lato"/>
                <a:ea typeface="DejaVu Sans"/>
              </a:rPr>
              <a:t>Ang Pagsiklab ng Ikalawang Digmaang Pandaigdig</a:t>
            </a:r>
            <a:endParaRPr b="0" lang="en-PH" sz="3600" spc="-1" strike="noStrike">
              <a:latin typeface="Arial"/>
            </a:endParaRPr>
          </a:p>
        </p:txBody>
      </p:sp>
      <p:sp>
        <p:nvSpPr>
          <p:cNvPr id="175" name="PlaceHolder 2"/>
          <p:cNvSpPr>
            <a:spLocks noGrp="1"/>
          </p:cNvSpPr>
          <p:nvPr>
            <p:ph/>
          </p:nvPr>
        </p:nvSpPr>
        <p:spPr>
          <a:xfrm>
            <a:off x="609480" y="1440000"/>
            <a:ext cx="10965600" cy="4319640"/>
          </a:xfrm>
          <a:prstGeom prst="rect">
            <a:avLst/>
          </a:prstGeom>
          <a:gradFill rotWithShape="0">
            <a:gsLst>
              <a:gs pos="0">
                <a:srgbClr val="ffffff">
                  <a:alpha val="0"/>
                </a:srgbClr>
              </a:gs>
              <a:gs pos="50000">
                <a:srgbClr val="ffffff"/>
              </a:gs>
              <a:gs pos="100000">
                <a:srgbClr val="ffffff">
                  <a:alpha val="0"/>
                </a:srgbClr>
              </a:gs>
            </a:gsLst>
            <a:lin ang="5400000"/>
          </a:gradFill>
          <a:ln cap="rnd" w="76320">
            <a:solidFill>
              <a:srgbClr val="5eb91e"/>
            </a:solidFill>
            <a:prstDash val="sysDot"/>
            <a:round/>
          </a:ln>
        </p:spPr>
        <p:txBody>
          <a:bodyPr lIns="38160" rIns="38160" tIns="38160" bIns="38160" anchor="ctr">
            <a:normAutofit/>
          </a:bodyPr>
          <a:p>
            <a:pPr algn="just">
              <a:lnSpc>
                <a:spcPct val="100000"/>
              </a:lnSpc>
              <a:buNone/>
            </a:pPr>
            <a:r>
              <a:rPr b="1" lang="en-PH" sz="1800" spc="-1" strike="noStrike">
                <a:latin typeface="Lato"/>
              </a:rPr>
              <a:t>Ang puwersang Hapones ay nagsimulang lumapag sa Luzon noong Disyembre 10, 1941. Ang malaking puwersa ay lumapag sa Lingayen Gulf, Pangasinan noong Disyembre 22. Nagpatuloy ang paglapag sa timog ng Maynila makalipas ang ilang araw. Ipinahayag ni Heneral Douglas MacArthur na isang open city ang Maynila sa payo ng pangulo ng pamahalaang komonwelt na si Manuel Quezon. Ito ay upang maiwasan ang pagkasira ng lungsod. Bagaman idineklarang open city ang Maynila, marahas pa rin itong kinubkob ng puwersang Hapones at ganap na sinakop noong Enero 2, 1942. Umatras si Heneral Douglas MacArthur kasama ang kaniyang mga hukbo sa Bataan habang ang pamahalaang komonwelt ay umatras sa pulo ng Corregidor. Nang bumagsak ang Bataan, tumakas si Heneral Douglas MacArthur patungong Corregidor at nilisan ang Pilipinas patungong Australia. Sa pagkubkob ng mga Hapones sa Corregidor, itinakas si Pangulong Quezon upang maipagpatuloy sa Estados Unidos ang pamahalaang komonwelt.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Nang masakop ng Japan ang Pilipinas ay nawalan ng isang estratehikong tanggulan ang Estados Unidos sa rehiyon ng Asya-Pasipiko. Nagsilbi namang mahalagang tanggulan ang Pilipinas kung kaya matagumpay na nalusob ng mga Hapones ang Dutch East Indies, at nasiguro nito ang mga linya ng suplay at komunikasyon sa pagitan ng Japan at mga bansang nasakop nito.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64880" cy="11372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177" name="PlaceHolder 2"/>
          <p:cNvSpPr>
            <a:spLocks noGrp="1"/>
          </p:cNvSpPr>
          <p:nvPr>
            <p:ph/>
          </p:nvPr>
        </p:nvSpPr>
        <p:spPr>
          <a:xfrm>
            <a:off x="609480" y="1604520"/>
            <a:ext cx="10964880" cy="39697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ea typeface="Arial Black;Arial Black"/>
              </a:rPr>
              <a:t>PANUTO</a:t>
            </a:r>
            <a:r>
              <a:rPr b="0" lang="en-PH" sz="1800" spc="-1" strike="noStrike">
                <a:solidFill>
                  <a:srgbClr val="000000"/>
                </a:solidFill>
                <a:latin typeface="Lato"/>
                <a:ea typeface="Arial Black;Arial Black"/>
              </a:rPr>
              <a:t>: 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1. Paano nagsimula ang digmaan sa Europa?</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2. Paano nagsimula ang digmaan sa Asya?</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3. Bakit ninais ng Japan na sakupin ang Pilipinas?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64880" cy="113724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179" name="PlaceHolder 2"/>
          <p:cNvSpPr>
            <a:spLocks noGrp="1"/>
          </p:cNvSpPr>
          <p:nvPr>
            <p:ph/>
          </p:nvPr>
        </p:nvSpPr>
        <p:spPr>
          <a:xfrm>
            <a:off x="609480" y="1604520"/>
            <a:ext cx="10964880" cy="396972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1. Ang puwersang Axis ay pinangungunahan ng mga bansang Germany, Italy, at Japan samantalang ang puwersang Allied ay pinangungunahan ng France, Great Britain, Soviet Union, at Estados Unidos. Nadamay ang iba pang mga bansa dahil ang mga ito ay mga kaalyado o sakop ng puwersang Allied o Axis kung kaya ang krisis na ito ay nagdulot ng isang pandaigdigang digmaan.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2. Nakarating sa Asya-Pasipiko ang digmaan dahil sa sunod-sunod na alitan na ginawa ng Japan sa Asya. Ang mga pagsalakay na ginawa ng Japan sa China, Korea, at Indochina ang nagpaigting sa posibilidad ng isang malaking digmaan sa Asya-Pasipiko. Nang lumaon, noong Disyembre 7, 1941, binomba ng mga Hapones ang base militar ng Estados Unidos sa Pearl Harbor, Hawaii.</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3. Para sa mga Hapones, ang Pilipinas ay estratehiko at mahalaga dahil sa maraming dahilan. Ang pagsakop ng Japan sa Pilipinas ay pagkawala ng Estados Unidos ng isang estratehikong tanggulan sa rehiyon.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4668</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2023-03-27T14:45:28Z</dcterms:modified>
  <cp:revision>2220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