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36.png" ContentType="image/png"/>
  <Override PartName="/ppt/media/image2.png" ContentType="image/png"/>
  <Override PartName="/ppt/media/image37.png" ContentType="image/png"/>
  <Override PartName="/ppt/media/image3.png" ContentType="image/png"/>
  <Override PartName="/ppt/media/image38.png" ContentType="image/png"/>
  <Override PartName="/ppt/media/image4.png" ContentType="image/png"/>
  <Override PartName="/ppt/media/image39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5.png" ContentType="image/png"/>
  <Override PartName="/ppt/media/image30.png" ContentType="image/png"/>
  <Override PartName="/ppt/media/image16.png" ContentType="image/png"/>
  <Override PartName="/ppt/media/image31.png" ContentType="image/png"/>
  <Override PartName="/ppt/media/image27.png" ContentType="image/png"/>
  <Override PartName="/ppt/media/image18.png" ContentType="image/png"/>
  <Override PartName="/ppt/media/image33.png" ContentType="image/png"/>
  <Override PartName="/ppt/media/image28.png" ContentType="image/png"/>
  <Override PartName="/ppt/media/image25.png" ContentType="image/png"/>
  <Override PartName="/ppt/media/image40.png" ContentType="image/png"/>
  <Override PartName="/ppt/media/image19.png" ContentType="image/png"/>
  <Override PartName="/ppt/media/image34.png" ContentType="image/png"/>
  <Override PartName="/ppt/media/image10.png" ContentType="image/png"/>
  <Override PartName="/ppt/media/image29.png" ContentType="image/png"/>
  <Override PartName="/ppt/media/image35.png" ContentType="image/png"/>
  <Override PartName="/ppt/media/image26.png" ContentType="image/png"/>
  <Override PartName="/ppt/media/image17.png" ContentType="image/png"/>
  <Override PartName="/ppt/media/image32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3"/>
          <p:cNvGrpSpPr/>
          <p:nvPr/>
        </p:nvGrpSpPr>
        <p:grpSpPr>
          <a:xfrm>
            <a:off x="0" y="0"/>
            <a:ext cx="18273960" cy="10272960"/>
            <a:chOff x="0" y="0"/>
            <a:chExt cx="18273960" cy="10272960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8273960" cy="1027296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1" name="Freeform 5"/>
          <p:cNvSpPr/>
          <p:nvPr/>
        </p:nvSpPr>
        <p:spPr>
          <a:xfrm>
            <a:off x="499680" y="2701800"/>
            <a:ext cx="4184640" cy="418464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roup 6"/>
          <p:cNvGrpSpPr/>
          <p:nvPr/>
        </p:nvGrpSpPr>
        <p:grpSpPr>
          <a:xfrm>
            <a:off x="5231160" y="2212920"/>
            <a:ext cx="13042440" cy="5779440"/>
            <a:chOff x="5231160" y="2212920"/>
            <a:chExt cx="13042440" cy="5779440"/>
          </a:xfrm>
        </p:grpSpPr>
        <p:sp>
          <p:nvSpPr>
            <p:cNvPr id="43" name="Freeform 7"/>
            <p:cNvSpPr/>
            <p:nvPr/>
          </p:nvSpPr>
          <p:spPr>
            <a:xfrm>
              <a:off x="5231160" y="2212920"/>
              <a:ext cx="13042440" cy="577944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4" name="Freeform 8"/>
          <p:cNvSpPr/>
          <p:nvPr/>
        </p:nvSpPr>
        <p:spPr>
          <a:xfrm>
            <a:off x="5231160" y="8006760"/>
            <a:ext cx="13042800" cy="56232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TextBox 9"/>
          <p:cNvSpPr/>
          <p:nvPr/>
        </p:nvSpPr>
        <p:spPr>
          <a:xfrm>
            <a:off x="6068160" y="4361040"/>
            <a:ext cx="11048760" cy="16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1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Angles Formed by Parallel Lines Cut</a:t>
            </a:r>
            <a:endParaRPr b="1" lang="en-PH" sz="5400" spc="-1" strike="noStrike">
              <a:latin typeface="Arial"/>
            </a:endParaRPr>
          </a:p>
          <a:p>
            <a:pPr algn="ctr">
              <a:lnSpc>
                <a:spcPts val="6480"/>
              </a:lnSpc>
              <a:buNone/>
            </a:pPr>
            <a:r>
              <a:rPr b="1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by a Transversal Line</a:t>
            </a:r>
            <a:endParaRPr b="1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7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48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9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TextBox 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1" name="TextBox 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2" name="TextBox 8"/>
          <p:cNvSpPr/>
          <p:nvPr/>
        </p:nvSpPr>
        <p:spPr>
          <a:xfrm>
            <a:off x="4140000" y="1166040"/>
            <a:ext cx="5141160" cy="36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a plane, two lines will either intersect or are parallel. If two coplanar lines  do not intersect, they are called parallel lines. However, in a 3-dimensional space, it is possible to have two lines that are not parallel and do not intersect. The lines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1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and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2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(refer to the  figure) show how this is possible. Hence,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1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and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2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are called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skew lines.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53" name="Freeform 9"/>
          <p:cNvSpPr/>
          <p:nvPr/>
        </p:nvSpPr>
        <p:spPr>
          <a:xfrm>
            <a:off x="13680" y="-2520"/>
            <a:ext cx="158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4" name="TextBox 1"/>
          <p:cNvSpPr/>
          <p:nvPr/>
        </p:nvSpPr>
        <p:spPr>
          <a:xfrm>
            <a:off x="540000" y="262800"/>
            <a:ext cx="1422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Angles Formed by Parallel Lines Cut by a Transversal Line</a:t>
            </a:r>
            <a:endParaRPr b="1" lang="en-PH" sz="3000" spc="-1" strike="noStrike">
              <a:solidFill>
                <a:srgbClr val="666666"/>
              </a:solidFill>
              <a:latin typeface=""/>
              <a:ea typeface=""/>
            </a:endParaRPr>
          </a:p>
        </p:txBody>
      </p:sp>
      <p:pic>
        <p:nvPicPr>
          <p:cNvPr id="55" name="" descr=""/>
          <p:cNvPicPr/>
          <p:nvPr/>
        </p:nvPicPr>
        <p:blipFill>
          <a:blip r:embed="rId4"/>
          <a:stretch/>
        </p:blipFill>
        <p:spPr>
          <a:xfrm>
            <a:off x="108000" y="972000"/>
            <a:ext cx="3780000" cy="4106520"/>
          </a:xfrm>
          <a:prstGeom prst="rect">
            <a:avLst/>
          </a:prstGeom>
          <a:ln w="0">
            <a:noFill/>
          </a:ln>
        </p:spPr>
      </p:pic>
      <p:sp>
        <p:nvSpPr>
          <p:cNvPr id="56" name="TextBox 11"/>
          <p:cNvSpPr/>
          <p:nvPr/>
        </p:nvSpPr>
        <p:spPr>
          <a:xfrm>
            <a:off x="78840" y="5220000"/>
            <a:ext cx="8921160" cy="36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Definition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Skew lines – lines that are noncoplanar and do not intersect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Parallel lines – lines that are coplanar and do not intersect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Oblique lines – lines that intersect but are not perpendicular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Note: Rays and segments are also described as perpendicular, oblique, parallel, or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skew. The term “parallel” and the notation || are used for segments, rays, lines, and planes. The symbol </a:t>
            </a:r>
            <a:r>
              <a:rPr b="0" lang="en-US" sz="4000" spc="-1" strike="noStrike">
                <a:solidFill>
                  <a:srgbClr val="000000"/>
                </a:solidFill>
                <a:latin typeface="Lato"/>
                <a:ea typeface="DejaVu Sans"/>
              </a:rPr>
              <a:t>∦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means that they are not parallel.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57" name="TextBox 12"/>
          <p:cNvSpPr/>
          <p:nvPr/>
        </p:nvSpPr>
        <p:spPr>
          <a:xfrm>
            <a:off x="10080000" y="1313640"/>
            <a:ext cx="5861160" cy="22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1: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Parallel, Skew, and Oblique Lines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chocolate company is designing a new chocolate box. The shape is half of a cube as shown on the right. Describe each pair of edges as perpendicular, parallel, skew, or oblique.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58" name="" descr=""/>
          <p:cNvPicPr/>
          <p:nvPr/>
        </p:nvPicPr>
        <p:blipFill>
          <a:blip r:embed="rId5"/>
          <a:stretch/>
        </p:blipFill>
        <p:spPr>
          <a:xfrm>
            <a:off x="15289920" y="1615320"/>
            <a:ext cx="2746080" cy="2684520"/>
          </a:xfrm>
          <a:prstGeom prst="rect">
            <a:avLst/>
          </a:prstGeom>
          <a:ln w="0">
            <a:noFill/>
          </a:ln>
        </p:spPr>
      </p:pic>
      <p:sp>
        <p:nvSpPr>
          <p:cNvPr id="59" name="TextBox 13"/>
          <p:cNvSpPr/>
          <p:nvPr/>
        </p:nvSpPr>
        <p:spPr>
          <a:xfrm>
            <a:off x="9900000" y="4299840"/>
            <a:ext cx="8100000" cy="41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FR and FQ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FY and QE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ME and QE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QE and MR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PH" sz="1800" spc="-1" strike="noStrike">
                <a:latin typeface="Arial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PH" sz="1800" spc="-1" strike="noStrike">
                <a:latin typeface="Arial"/>
              </a:rPr>
              <a:t>a. Since the given figure is half of a cube, FRMQ is a square. FR and FQ are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PH" sz="1800" spc="-1" strike="noStrike">
                <a:latin typeface="Arial"/>
              </a:rPr>
              <a:t>perpendicular since they are sides of a square.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PH" sz="1800" spc="-1" strike="noStrike">
                <a:latin typeface="Arial"/>
              </a:rPr>
              <a:t>b. ME and QE intersect but do not form a right angle. Thus, they are oblique.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PH" sz="1800" spc="-1" strike="noStrike">
                <a:latin typeface="Arial"/>
              </a:rPr>
              <a:t>c. FY and QE are coplanar and would never intersect. Thus, they are parallel.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PH" sz="1800" spc="-1" strike="noStrike">
                <a:latin typeface="Arial"/>
              </a:rPr>
              <a:t>d. QE and MR do not lie on the same plane. Thus, they are skew.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60" name=""/>
          <p:cNvSpPr/>
          <p:nvPr/>
        </p:nvSpPr>
        <p:spPr>
          <a:xfrm>
            <a:off x="10080000" y="442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" name=""/>
          <p:cNvSpPr/>
          <p:nvPr/>
        </p:nvSpPr>
        <p:spPr>
          <a:xfrm>
            <a:off x="10944000" y="442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" name=""/>
          <p:cNvSpPr/>
          <p:nvPr/>
        </p:nvSpPr>
        <p:spPr>
          <a:xfrm>
            <a:off x="10116000" y="4896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" name=""/>
          <p:cNvSpPr/>
          <p:nvPr/>
        </p:nvSpPr>
        <p:spPr>
          <a:xfrm>
            <a:off x="11016000" y="4896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" name=""/>
          <p:cNvSpPr/>
          <p:nvPr/>
        </p:nvSpPr>
        <p:spPr>
          <a:xfrm>
            <a:off x="14616000" y="442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" name=""/>
          <p:cNvSpPr/>
          <p:nvPr/>
        </p:nvSpPr>
        <p:spPr>
          <a:xfrm>
            <a:off x="15408000" y="442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" name=""/>
          <p:cNvSpPr/>
          <p:nvPr/>
        </p:nvSpPr>
        <p:spPr>
          <a:xfrm>
            <a:off x="14616000" y="4896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" name=""/>
          <p:cNvSpPr/>
          <p:nvPr/>
        </p:nvSpPr>
        <p:spPr>
          <a:xfrm>
            <a:off x="15480000" y="4896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" name=""/>
          <p:cNvSpPr/>
          <p:nvPr/>
        </p:nvSpPr>
        <p:spPr>
          <a:xfrm>
            <a:off x="10080000" y="7236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"/>
          <p:cNvSpPr/>
          <p:nvPr/>
        </p:nvSpPr>
        <p:spPr>
          <a:xfrm>
            <a:off x="10944000" y="7236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" name=""/>
          <p:cNvSpPr/>
          <p:nvPr/>
        </p:nvSpPr>
        <p:spPr>
          <a:xfrm>
            <a:off x="10080000" y="766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" name=""/>
          <p:cNvSpPr/>
          <p:nvPr/>
        </p:nvSpPr>
        <p:spPr>
          <a:xfrm>
            <a:off x="10908000" y="766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" name=""/>
          <p:cNvSpPr/>
          <p:nvPr/>
        </p:nvSpPr>
        <p:spPr>
          <a:xfrm>
            <a:off x="10116000" y="8136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" name=""/>
          <p:cNvSpPr/>
          <p:nvPr/>
        </p:nvSpPr>
        <p:spPr>
          <a:xfrm>
            <a:off x="10944000" y="8136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5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76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7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8" name="TextBox 7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79" name="TextBox 8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0" name="TextBox 9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1" name="TextBox 2"/>
          <p:cNvSpPr/>
          <p:nvPr/>
        </p:nvSpPr>
        <p:spPr>
          <a:xfrm>
            <a:off x="618480" y="982440"/>
            <a:ext cx="15041160" cy="22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Name all segments oblique to HO.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Name all segments parallel to HY.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Name all segments that are skew to SM.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4104000" y="1152000"/>
            <a:ext cx="54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"/>
          <p:cNvSpPr/>
          <p:nvPr/>
        </p:nvSpPr>
        <p:spPr>
          <a:xfrm>
            <a:off x="4068000" y="2052000"/>
            <a:ext cx="54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"/>
          <p:cNvSpPr/>
          <p:nvPr/>
        </p:nvSpPr>
        <p:spPr>
          <a:xfrm>
            <a:off x="4752000" y="2952000"/>
            <a:ext cx="54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85" name="" descr=""/>
          <p:cNvPicPr/>
          <p:nvPr/>
        </p:nvPicPr>
        <p:blipFill>
          <a:blip r:embed="rId3"/>
          <a:stretch/>
        </p:blipFill>
        <p:spPr>
          <a:xfrm>
            <a:off x="6120000" y="1527480"/>
            <a:ext cx="9355320" cy="62125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Freeform 10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7" name="Group 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88" name="Freeform 11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9" name="Freeform 12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TextBox 14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91" name="TextBox 15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2" name="TextBox 16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3" name="TextBox 17"/>
          <p:cNvSpPr/>
          <p:nvPr/>
        </p:nvSpPr>
        <p:spPr>
          <a:xfrm>
            <a:off x="618480" y="982440"/>
            <a:ext cx="15041160" cy="22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Name all segments oblique to HO.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Name all segments parallel to HY.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Name all segments that are skew to SM.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4104000" y="1152000"/>
            <a:ext cx="54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"/>
          <p:cNvSpPr/>
          <p:nvPr/>
        </p:nvSpPr>
        <p:spPr>
          <a:xfrm>
            <a:off x="4068000" y="2052000"/>
            <a:ext cx="54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"/>
          <p:cNvSpPr/>
          <p:nvPr/>
        </p:nvSpPr>
        <p:spPr>
          <a:xfrm>
            <a:off x="4752000" y="2952000"/>
            <a:ext cx="54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97" name="" descr=""/>
          <p:cNvPicPr/>
          <p:nvPr/>
        </p:nvPicPr>
        <p:blipFill>
          <a:blip r:embed="rId3"/>
          <a:stretch/>
        </p:blipFill>
        <p:spPr>
          <a:xfrm>
            <a:off x="6120000" y="1527480"/>
            <a:ext cx="9355320" cy="6212520"/>
          </a:xfrm>
          <a:prstGeom prst="rect">
            <a:avLst/>
          </a:prstGeom>
          <a:ln w="0">
            <a:noFill/>
          </a:ln>
        </p:spPr>
      </p:pic>
      <p:sp>
        <p:nvSpPr>
          <p:cNvPr id="98" name="TextBox 18"/>
          <p:cNvSpPr/>
          <p:nvPr/>
        </p:nvSpPr>
        <p:spPr>
          <a:xfrm>
            <a:off x="720000" y="5994360"/>
            <a:ext cx="5760000" cy="265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ANSWER KEY</a:t>
            </a:r>
            <a:br/>
            <a:br/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SH, EO, YH, NO (in any order)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1800" spc="-1" strike="noStrike">
              <a:latin typeface="Arial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SM, NO (in any order)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HO, NO, NY, EO, XN, EO (in any order)</a:t>
            </a:r>
            <a:endParaRPr b="0" lang="en-PH" sz="1800" spc="-1" strike="noStrike">
              <a:latin typeface=""/>
              <a:ea typeface=""/>
            </a:endParaRPr>
          </a:p>
        </p:txBody>
      </p:sp>
      <p:sp>
        <p:nvSpPr>
          <p:cNvPr id="99" name=""/>
          <p:cNvSpPr/>
          <p:nvPr/>
        </p:nvSpPr>
        <p:spPr>
          <a:xfrm>
            <a:off x="936000" y="7092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0" name=""/>
          <p:cNvSpPr/>
          <p:nvPr/>
        </p:nvSpPr>
        <p:spPr>
          <a:xfrm>
            <a:off x="1332000" y="7092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"/>
          <p:cNvSpPr/>
          <p:nvPr/>
        </p:nvSpPr>
        <p:spPr>
          <a:xfrm>
            <a:off x="1764000" y="7092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2" name=""/>
          <p:cNvSpPr/>
          <p:nvPr/>
        </p:nvSpPr>
        <p:spPr>
          <a:xfrm>
            <a:off x="2160000" y="7092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3" name=""/>
          <p:cNvSpPr/>
          <p:nvPr/>
        </p:nvSpPr>
        <p:spPr>
          <a:xfrm>
            <a:off x="936000" y="784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4" name=""/>
          <p:cNvSpPr/>
          <p:nvPr/>
        </p:nvSpPr>
        <p:spPr>
          <a:xfrm>
            <a:off x="1368000" y="784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5" name=""/>
          <p:cNvSpPr/>
          <p:nvPr/>
        </p:nvSpPr>
        <p:spPr>
          <a:xfrm>
            <a:off x="936000" y="838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6" name=""/>
          <p:cNvSpPr/>
          <p:nvPr/>
        </p:nvSpPr>
        <p:spPr>
          <a:xfrm>
            <a:off x="1368000" y="838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7" name=""/>
          <p:cNvSpPr/>
          <p:nvPr/>
        </p:nvSpPr>
        <p:spPr>
          <a:xfrm>
            <a:off x="1836000" y="838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8" name=""/>
          <p:cNvSpPr/>
          <p:nvPr/>
        </p:nvSpPr>
        <p:spPr>
          <a:xfrm>
            <a:off x="2232000" y="838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"/>
          <p:cNvSpPr/>
          <p:nvPr/>
        </p:nvSpPr>
        <p:spPr>
          <a:xfrm>
            <a:off x="2628000" y="838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10" name=""/>
          <p:cNvSpPr/>
          <p:nvPr/>
        </p:nvSpPr>
        <p:spPr>
          <a:xfrm>
            <a:off x="3024000" y="8388000"/>
            <a:ext cx="360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13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12" name="Group 4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13" name="Freeform 1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4" name="Freeform 1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TextBox 19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6" name="TextBox 20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7" name="TextBox 21"/>
          <p:cNvSpPr/>
          <p:nvPr/>
        </p:nvSpPr>
        <p:spPr>
          <a:xfrm>
            <a:off x="180000" y="1065240"/>
            <a:ext cx="86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angles formed by two different lines and a transversal have special names.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18" name="Freeform 16"/>
          <p:cNvSpPr/>
          <p:nvPr/>
        </p:nvSpPr>
        <p:spPr>
          <a:xfrm>
            <a:off x="13680" y="-2520"/>
            <a:ext cx="158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9" name="TextBox 22"/>
          <p:cNvSpPr/>
          <p:nvPr/>
        </p:nvSpPr>
        <p:spPr>
          <a:xfrm>
            <a:off x="540000" y="262800"/>
            <a:ext cx="1422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Angles Formed by Parallel Lines Cut by a Transversal Line</a:t>
            </a:r>
            <a:endParaRPr b="1" lang="en-PH" sz="3000" spc="-1" strike="noStrike">
              <a:solidFill>
                <a:srgbClr val="666666"/>
              </a:solidFill>
              <a:latin typeface=""/>
              <a:ea typeface=""/>
            </a:endParaRPr>
          </a:p>
        </p:txBody>
      </p:sp>
      <p:graphicFrame>
        <p:nvGraphicFramePr>
          <p:cNvPr id="120" name=""/>
          <p:cNvGraphicFramePr/>
          <p:nvPr/>
        </p:nvGraphicFramePr>
        <p:xfrm>
          <a:off x="414360" y="1656720"/>
          <a:ext cx="8045280" cy="3383280"/>
        </p:xfrm>
        <a:graphic>
          <a:graphicData uri="http://schemas.openxmlformats.org/drawingml/2006/table">
            <a:tbl>
              <a:tblPr/>
              <a:tblGrid>
                <a:gridCol w="2742480"/>
                <a:gridCol w="5303160"/>
              </a:tblGrid>
              <a:tr h="32670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The angles c, d, e, and f are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called interior angles.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The following pairs: ∠d and ∠f, and ∠c and ∠e are alternate interior angles.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</a:tbl>
          </a:graphicData>
        </a:graphic>
      </p:graphicFrame>
      <p:pic>
        <p:nvPicPr>
          <p:cNvPr id="121" name="" descr=""/>
          <p:cNvPicPr/>
          <p:nvPr/>
        </p:nvPicPr>
        <p:blipFill>
          <a:blip r:embed="rId4"/>
          <a:stretch/>
        </p:blipFill>
        <p:spPr>
          <a:xfrm>
            <a:off x="639360" y="2554560"/>
            <a:ext cx="2276640" cy="2215800"/>
          </a:xfrm>
          <a:prstGeom prst="rect">
            <a:avLst/>
          </a:prstGeom>
          <a:ln w="0">
            <a:noFill/>
          </a:ln>
        </p:spPr>
      </p:pic>
      <p:pic>
        <p:nvPicPr>
          <p:cNvPr id="122" name="" descr=""/>
          <p:cNvPicPr/>
          <p:nvPr/>
        </p:nvPicPr>
        <p:blipFill>
          <a:blip r:embed="rId5"/>
          <a:stretch/>
        </p:blipFill>
        <p:spPr>
          <a:xfrm>
            <a:off x="3420000" y="2592000"/>
            <a:ext cx="2251440" cy="2196000"/>
          </a:xfrm>
          <a:prstGeom prst="rect">
            <a:avLst/>
          </a:prstGeom>
          <a:ln w="0">
            <a:noFill/>
          </a:ln>
        </p:spPr>
      </p:pic>
      <p:pic>
        <p:nvPicPr>
          <p:cNvPr id="123" name="" descr=""/>
          <p:cNvPicPr/>
          <p:nvPr/>
        </p:nvPicPr>
        <p:blipFill>
          <a:blip r:embed="rId6"/>
          <a:stretch/>
        </p:blipFill>
        <p:spPr>
          <a:xfrm>
            <a:off x="5909760" y="2628000"/>
            <a:ext cx="2190240" cy="21412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4" name=""/>
          <p:cNvGraphicFramePr/>
          <p:nvPr/>
        </p:nvGraphicFramePr>
        <p:xfrm>
          <a:off x="386640" y="5133960"/>
          <a:ext cx="8045280" cy="3233880"/>
        </p:xfrm>
        <a:graphic>
          <a:graphicData uri="http://schemas.openxmlformats.org/drawingml/2006/table">
            <a:tbl>
              <a:tblPr/>
              <a:tblGrid>
                <a:gridCol w="2742480"/>
                <a:gridCol w="5303160"/>
              </a:tblGrid>
              <a:tr h="32342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The angles a, b, g, and h are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called exterior angles.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The following pairs: ∠d and ∠e, and ∠c and ∠f are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interior angles on the same side of the transversal.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</a:tbl>
          </a:graphicData>
        </a:graphic>
      </p:graphicFrame>
      <p:pic>
        <p:nvPicPr>
          <p:cNvPr id="125" name="" descr=""/>
          <p:cNvPicPr/>
          <p:nvPr/>
        </p:nvPicPr>
        <p:blipFill>
          <a:blip r:embed="rId7"/>
          <a:stretch/>
        </p:blipFill>
        <p:spPr>
          <a:xfrm>
            <a:off x="576000" y="6048000"/>
            <a:ext cx="2255040" cy="2169360"/>
          </a:xfrm>
          <a:prstGeom prst="rect">
            <a:avLst/>
          </a:prstGeom>
          <a:ln w="0">
            <a:noFill/>
          </a:ln>
        </p:spPr>
      </p:pic>
      <p:pic>
        <p:nvPicPr>
          <p:cNvPr id="126" name="" descr=""/>
          <p:cNvPicPr/>
          <p:nvPr/>
        </p:nvPicPr>
        <p:blipFill>
          <a:blip r:embed="rId8"/>
          <a:stretch/>
        </p:blipFill>
        <p:spPr>
          <a:xfrm>
            <a:off x="3384000" y="6048000"/>
            <a:ext cx="2160000" cy="2111760"/>
          </a:xfrm>
          <a:prstGeom prst="rect">
            <a:avLst/>
          </a:prstGeom>
          <a:ln w="0">
            <a:noFill/>
          </a:ln>
        </p:spPr>
      </p:pic>
      <p:pic>
        <p:nvPicPr>
          <p:cNvPr id="127" name="" descr=""/>
          <p:cNvPicPr/>
          <p:nvPr/>
        </p:nvPicPr>
        <p:blipFill>
          <a:blip r:embed="rId9"/>
          <a:stretch/>
        </p:blipFill>
        <p:spPr>
          <a:xfrm>
            <a:off x="5940000" y="6053040"/>
            <a:ext cx="2160000" cy="21168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8" name=""/>
          <p:cNvGraphicFramePr/>
          <p:nvPr/>
        </p:nvGraphicFramePr>
        <p:xfrm>
          <a:off x="9234360" y="1695240"/>
          <a:ext cx="8585640" cy="6864840"/>
        </p:xfrm>
        <a:graphic>
          <a:graphicData uri="http://schemas.openxmlformats.org/drawingml/2006/table">
            <a:tbl>
              <a:tblPr/>
              <a:tblGrid>
                <a:gridCol w="3235680"/>
                <a:gridCol w="5349960"/>
              </a:tblGrid>
              <a:tr h="68652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The following pairs: ∠a and ∠g, and ∠b and ∠h are alternate exterior angles.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The following pairs: ∠a and ∠e, ∠b and ∠f, ∠h and ∠d, and ∠c and ∠g are corresponding angles.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</a:tbl>
          </a:graphicData>
        </a:graphic>
      </p:graphicFrame>
      <p:pic>
        <p:nvPicPr>
          <p:cNvPr id="129" name="" descr=""/>
          <p:cNvPicPr/>
          <p:nvPr/>
        </p:nvPicPr>
        <p:blipFill>
          <a:blip r:embed="rId10"/>
          <a:stretch/>
        </p:blipFill>
        <p:spPr>
          <a:xfrm>
            <a:off x="9479160" y="2628000"/>
            <a:ext cx="2544840" cy="2473200"/>
          </a:xfrm>
          <a:prstGeom prst="rect">
            <a:avLst/>
          </a:prstGeom>
          <a:ln w="0">
            <a:noFill/>
          </a:ln>
        </p:spPr>
      </p:pic>
      <p:pic>
        <p:nvPicPr>
          <p:cNvPr id="130" name="" descr=""/>
          <p:cNvPicPr/>
          <p:nvPr/>
        </p:nvPicPr>
        <p:blipFill>
          <a:blip r:embed="rId11"/>
          <a:stretch/>
        </p:blipFill>
        <p:spPr>
          <a:xfrm>
            <a:off x="9550800" y="5711040"/>
            <a:ext cx="2502720" cy="2460960"/>
          </a:xfrm>
          <a:prstGeom prst="rect">
            <a:avLst/>
          </a:prstGeom>
          <a:ln w="0">
            <a:noFill/>
          </a:ln>
        </p:spPr>
      </p:pic>
      <p:pic>
        <p:nvPicPr>
          <p:cNvPr id="131" name="" descr=""/>
          <p:cNvPicPr/>
          <p:nvPr/>
        </p:nvPicPr>
        <p:blipFill>
          <a:blip r:embed="rId12"/>
          <a:stretch/>
        </p:blipFill>
        <p:spPr>
          <a:xfrm>
            <a:off x="12636000" y="2700000"/>
            <a:ext cx="2399040" cy="2340000"/>
          </a:xfrm>
          <a:prstGeom prst="rect">
            <a:avLst/>
          </a:prstGeom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13"/>
          <a:stretch/>
        </p:blipFill>
        <p:spPr>
          <a:xfrm>
            <a:off x="15264000" y="2700000"/>
            <a:ext cx="2415600" cy="234000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14"/>
          <a:stretch/>
        </p:blipFill>
        <p:spPr>
          <a:xfrm>
            <a:off x="12656880" y="5760000"/>
            <a:ext cx="2283120" cy="222696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15"/>
          <a:stretch/>
        </p:blipFill>
        <p:spPr>
          <a:xfrm>
            <a:off x="15177960" y="5693760"/>
            <a:ext cx="2462040" cy="240696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13320000" y="3708000"/>
            <a:ext cx="4860000" cy="2925720"/>
          </a:xfrm>
          <a:prstGeom prst="rect">
            <a:avLst/>
          </a:prstGeom>
          <a:ln w="0">
            <a:noFill/>
          </a:ln>
        </p:spPr>
      </p:pic>
      <p:sp>
        <p:nvSpPr>
          <p:cNvPr id="136" name="Freeform 17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37" name="Group 5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38" name="Freeform 18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39" name="Freeform 19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TextBox 23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1" name="TextBox 24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2" name="TextBox 25"/>
          <p:cNvSpPr/>
          <p:nvPr/>
        </p:nvSpPr>
        <p:spPr>
          <a:xfrm>
            <a:off x="438840" y="1145160"/>
            <a:ext cx="7841160" cy="640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Definition: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Transversal – a line that intersects two coplanar lines at two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different points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Alternate interior angles – a pair of non-adjacent interior angles on 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opposite sides of a transversal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Corresponding angles – a pair of non-adjacent interior and exterior 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angles on the same side of a transversal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Same-side interior angles – interior angles on the same side of a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transversal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Alternate exterior angles – a pair of non-adjacent exterior angles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on opposite sides of a transversal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Same-side exterior angles – exterior angles on the same side of a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transversal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3" name="Freeform 20"/>
          <p:cNvSpPr/>
          <p:nvPr/>
        </p:nvSpPr>
        <p:spPr>
          <a:xfrm>
            <a:off x="13680" y="-2520"/>
            <a:ext cx="158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TextBox 26"/>
          <p:cNvSpPr/>
          <p:nvPr/>
        </p:nvSpPr>
        <p:spPr>
          <a:xfrm>
            <a:off x="540000" y="262800"/>
            <a:ext cx="1422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Angles Formed by Parallel Lines Cut by a Transversal Line</a:t>
            </a:r>
            <a:endParaRPr b="1" lang="en-PH" sz="3000" spc="-1" strike="noStrike">
              <a:solidFill>
                <a:srgbClr val="666666"/>
              </a:solidFill>
              <a:latin typeface=""/>
              <a:ea typeface=""/>
            </a:endParaRPr>
          </a:p>
        </p:txBody>
      </p:sp>
      <p:sp>
        <p:nvSpPr>
          <p:cNvPr id="145" name="TextBox 27"/>
          <p:cNvSpPr/>
          <p:nvPr/>
        </p:nvSpPr>
        <p:spPr>
          <a:xfrm>
            <a:off x="9078840" y="1080000"/>
            <a:ext cx="7841160" cy="731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2: Angles Related to Parallel Lines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Identify each pair of angles as alternate interior,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corresponding, alternate exterior, interior angles on the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same side of the transversal, or none of these.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∠a and ∠e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∠b and ∠c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∠c and ∠a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∠g and ∠c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∠b and ∠d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f. ∠h and ∠c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alternate exterior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alternate interior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interior angles on the same side of the transversal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corresponding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corresponding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f. none of these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Freeform 2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7" name="Group 7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48" name="Freeform 22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9" name="Freeform 23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TextBox 28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51" name="TextBox 29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52" name="TextBox 30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53" name="TextBox 31"/>
          <p:cNvSpPr/>
          <p:nvPr/>
        </p:nvSpPr>
        <p:spPr>
          <a:xfrm>
            <a:off x="618480" y="982440"/>
            <a:ext cx="15041160" cy="640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Identify each pair of angles as alternate interior,corresponding, alternate exterior, interior angles on the same side of the transversal, or none of these.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∠4 and ∠6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∠2 and ∠6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∠1 and ∠7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∠4 and ∠5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∠5 and ∠7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F. ∠3 and ∠5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3"/>
          <a:stretch/>
        </p:blipFill>
        <p:spPr>
          <a:xfrm>
            <a:off x="6300000" y="1558080"/>
            <a:ext cx="5913000" cy="66499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Freeform 24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56" name="Group 8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57" name="Freeform 25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58" name="Freeform 2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TextBox 32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60" name="TextBox 33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1" name="TextBox 34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2" name="TextBox 35"/>
          <p:cNvSpPr/>
          <p:nvPr/>
        </p:nvSpPr>
        <p:spPr>
          <a:xfrm>
            <a:off x="618480" y="982440"/>
            <a:ext cx="15041160" cy="640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Identify each pair of angles as alternate interior,corresponding, alternate exterior, interior angles on the same side of the transversal, or none of these.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∠4 and ∠6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∠2 and ∠6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∠1 and ∠7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∠4 and ∠5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∠5 and ∠7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F. ∠3 and ∠5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63" name="TextBox 36"/>
          <p:cNvSpPr/>
          <p:nvPr/>
        </p:nvSpPr>
        <p:spPr>
          <a:xfrm>
            <a:off x="12600000" y="6077160"/>
            <a:ext cx="5400000" cy="27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ANSWER KEY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Alternate interior angles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Corresponding angles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Alternate exterior angles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Same-side interior angles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E. None of the special angles formed by parallel lines cut by a transversal (But students may answer vertical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angles.)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F. Alternate interior angles</a:t>
            </a:r>
            <a:endParaRPr b="0" lang="en-PH" sz="1800" spc="-1" strike="noStrike">
              <a:latin typeface=""/>
              <a:ea typeface=""/>
            </a:endParaRPr>
          </a:p>
        </p:txBody>
      </p:sp>
      <p:pic>
        <p:nvPicPr>
          <p:cNvPr id="164" name="" descr=""/>
          <p:cNvPicPr/>
          <p:nvPr/>
        </p:nvPicPr>
        <p:blipFill>
          <a:blip r:embed="rId3"/>
          <a:stretch/>
        </p:blipFill>
        <p:spPr>
          <a:xfrm>
            <a:off x="6300360" y="1558080"/>
            <a:ext cx="5913000" cy="66499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Freeform 2"/>
          <p:cNvSpPr/>
          <p:nvPr/>
        </p:nvSpPr>
        <p:spPr>
          <a:xfrm>
            <a:off x="4133880" y="2263320"/>
            <a:ext cx="9910800" cy="506304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Application>LibreOffice/7.2.5.2$MacOSX_X86_64 LibreOffice_project/499f9727c189e6ef3471021d6132d4c694f357e5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/>
  <dc:description/>
  <dc:identifier>DAFl9Zu4QXU</dc:identifier>
  <dc:language>en-PH</dc:language>
  <cp:lastModifiedBy/>
  <dcterms:modified xsi:type="dcterms:W3CDTF">2023-07-26T11:32:44Z</dcterms:modified>
  <cp:revision>11</cp:revision>
  <dc:subject/>
  <dc:title>Kinds of Line Pairs.pptx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