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png" ContentType="image/png"/>
  <Default Extension="jpeg" ContentType="image/jpeg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_rels/.rels" ContentType="application/vnd.openxmlformats-package.relationships+xml"/>
  <Override PartName="/ppt/presentation.xml" ContentType="application/vnd.openxmlformats-officedocument.presentationml.presentation.main+xml"/>
  <Override PartName="/ppt/slideMasters/_rels/slideMaster1.xml.rels" ContentType="application/vnd.openxmlformats-package.relationship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slideLayouts/_rels/slideLayout12.xml.rels" ContentType="application/vnd.openxmlformats-package.relationships+xml"/>
  <Override PartName="/ppt/slideLayouts/_rels/slideLayout11.xml.rels" ContentType="application/vnd.openxmlformats-package.relationships+xml"/>
  <Override PartName="/ppt/slideLayouts/_rels/slideLayout10.xml.rels" ContentType="application/vnd.openxmlformats-package.relationships+xml"/>
  <Override PartName="/ppt/slideLayouts/_rels/slideLayout8.xml.rels" ContentType="application/vnd.openxmlformats-package.relationships+xml"/>
  <Override PartName="/ppt/slideLayouts/_rels/slideLayout1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9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6.xml.rels" ContentType="application/vnd.openxmlformats-package.relationship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_rels/slide9.xml.rels" ContentType="application/vnd.openxmlformats-package.relationships+xml"/>
  <Override PartName="/ppt/slides/_rels/slide8.xml.rels" ContentType="application/vnd.openxmlformats-package.relationships+xml"/>
  <Override PartName="/ppt/slides/_rels/slide7.xml.rels" ContentType="application/vnd.openxmlformats-package.relationships+xml"/>
  <Override PartName="/ppt/slides/_rels/slide6.xml.rels" ContentType="application/vnd.openxmlformats-package.relationships+xml"/>
  <Override PartName="/ppt/slides/_rels/slide4.xml.rels" ContentType="application/vnd.openxmlformats-package.relationships+xml"/>
  <Override PartName="/ppt/slides/_rels/slide5.xml.rels" ContentType="application/vnd.openxmlformats-package.relationships+xml"/>
  <Override PartName="/ppt/slides/_rels/slide3.xml.rels" ContentType="application/vnd.openxmlformats-package.relationships+xml"/>
  <Override PartName="/ppt/slides/_rels/slide2.xml.rels" ContentType="application/vnd.openxmlformats-package.relationships+xml"/>
  <Override PartName="/ppt/slides/_rels/slide1.xml.rels" ContentType="application/vnd.openxmlformats-package.relationship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_rels/presentation.xml.rels" ContentType="application/vnd.openxmlformats-package.relationships+xml"/>
  <Override PartName="/ppt/media/image1.png" ContentType="image/png"/>
  <Override PartName="/ppt/media/image36.png" ContentType="image/png"/>
  <Override PartName="/ppt/media/image2.png" ContentType="image/png"/>
  <Override PartName="/ppt/media/image37.png" ContentType="image/png"/>
  <Override PartName="/ppt/media/image3.png" ContentType="image/png"/>
  <Override PartName="/ppt/media/image38.png" ContentType="image/png"/>
  <Override PartName="/ppt/media/image4.png" ContentType="image/png"/>
  <Override PartName="/ppt/media/image39.png" ContentType="image/png"/>
  <Override PartName="/ppt/media/image6.png" ContentType="image/png"/>
  <Override PartName="/ppt/media/image21.png" ContentType="image/png"/>
  <Override PartName="/ppt/media/image11.png" ContentType="image/png"/>
  <Override PartName="/ppt/media/image7.png" ContentType="image/png"/>
  <Override PartName="/ppt/media/image22.png" ContentType="image/png"/>
  <Override PartName="/ppt/media/image8.png" ContentType="image/png"/>
  <Override PartName="/ppt/media/image23.png" ContentType="image/png"/>
  <Override PartName="/ppt/media/image9.png" ContentType="image/png"/>
  <Override PartName="/ppt/media/image24.png" ContentType="image/png"/>
  <Override PartName="/ppt/media/image12.png" ContentType="image/png"/>
  <Override PartName="/ppt/media/image13.png" ContentType="image/png"/>
  <Override PartName="/ppt/media/image14.png" ContentType="image/png"/>
  <Override PartName="/ppt/media/image5.png" ContentType="image/png"/>
  <Override PartName="/ppt/media/image20.png" ContentType="image/png"/>
  <Override PartName="/ppt/media/image15.png" ContentType="image/png"/>
  <Override PartName="/ppt/media/image30.png" ContentType="image/png"/>
  <Override PartName="/ppt/media/image16.png" ContentType="image/png"/>
  <Override PartName="/ppt/media/image31.png" ContentType="image/png"/>
  <Override PartName="/ppt/media/image27.png" ContentType="image/png"/>
  <Override PartName="/ppt/media/image18.png" ContentType="image/png"/>
  <Override PartName="/ppt/media/image33.png" ContentType="image/png"/>
  <Override PartName="/ppt/media/image28.png" ContentType="image/png"/>
  <Override PartName="/ppt/media/image25.png" ContentType="image/png"/>
  <Override PartName="/ppt/media/image40.png" ContentType="image/png"/>
  <Override PartName="/ppt/media/image19.png" ContentType="image/png"/>
  <Override PartName="/ppt/media/image34.png" ContentType="image/png"/>
  <Override PartName="/ppt/media/image10.png" ContentType="image/png"/>
  <Override PartName="/ppt/media/image29.png" ContentType="image/png"/>
  <Override PartName="/ppt/media/image35.png" ContentType="image/png"/>
  <Override PartName="/ppt/media/image26.png" ContentType="image/png"/>
  <Override PartName="/ppt/media/image17.png" ContentType="image/png"/>
  <Override PartName="/ppt/media/image32.png" ContentType="image/png"/>
  <Override PartName="/ppt/presProps.xml" ContentType="application/vnd.openxmlformats-officedocument.presentationml.presProps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custom-properties" Target="docProps/custom.xml"/><Relationship Id="rId4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</p:sld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</p:sldIdLst>
  <p:sldSz cx="18288000" cy="10287000"/>
  <p:notesSz cx="7772400" cy="10058400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/>
</p:presentationPr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Relationship Id="rId9" Type="http://schemas.openxmlformats.org/officeDocument/2006/relationships/slide" Target="slides/slide7.xml"/><Relationship Id="rId10" Type="http://schemas.openxmlformats.org/officeDocument/2006/relationships/slide" Target="slides/slide8.xml"/><Relationship Id="rId11" Type="http://schemas.openxmlformats.org/officeDocument/2006/relationships/slide" Target="slides/slide9.xml"/><Relationship Id="rId12" Type="http://schemas.openxmlformats.org/officeDocument/2006/relationships/presProps" Target="presProps.xml"/>
</Relationship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laceHolder 1"/>
          <p:cNvSpPr>
            <a:spLocks noGrp="1"/>
          </p:cNvSpPr>
          <p:nvPr>
            <p:ph type="title"/>
          </p:nvPr>
        </p:nvSpPr>
        <p:spPr>
          <a:xfrm>
            <a:off x="914400" y="410400"/>
            <a:ext cx="16458840" cy="1717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24" name="PlaceHolder 2"/>
          <p:cNvSpPr>
            <a:spLocks noGrp="1"/>
          </p:cNvSpPr>
          <p:nvPr>
            <p:ph/>
          </p:nvPr>
        </p:nvSpPr>
        <p:spPr>
          <a:xfrm>
            <a:off x="914400" y="2406960"/>
            <a:ext cx="16458840" cy="2845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25" name="PlaceHolder 3"/>
          <p:cNvSpPr>
            <a:spLocks noGrp="1"/>
          </p:cNvSpPr>
          <p:nvPr>
            <p:ph/>
          </p:nvPr>
        </p:nvSpPr>
        <p:spPr>
          <a:xfrm>
            <a:off x="914400" y="5523120"/>
            <a:ext cx="16458840" cy="2845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914400" y="410400"/>
            <a:ext cx="16458840" cy="1717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/>
          </p:nvPr>
        </p:nvSpPr>
        <p:spPr>
          <a:xfrm>
            <a:off x="914400" y="2406960"/>
            <a:ext cx="8031600" cy="2845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/>
          </p:nvPr>
        </p:nvSpPr>
        <p:spPr>
          <a:xfrm>
            <a:off x="9348120" y="2406960"/>
            <a:ext cx="8031600" cy="2845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29" name="PlaceHolder 4"/>
          <p:cNvSpPr>
            <a:spLocks noGrp="1"/>
          </p:cNvSpPr>
          <p:nvPr>
            <p:ph/>
          </p:nvPr>
        </p:nvSpPr>
        <p:spPr>
          <a:xfrm>
            <a:off x="914400" y="5523120"/>
            <a:ext cx="8031600" cy="2845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30" name="PlaceHolder 5"/>
          <p:cNvSpPr>
            <a:spLocks noGrp="1"/>
          </p:cNvSpPr>
          <p:nvPr>
            <p:ph/>
          </p:nvPr>
        </p:nvSpPr>
        <p:spPr>
          <a:xfrm>
            <a:off x="9348120" y="5523120"/>
            <a:ext cx="8031600" cy="2845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PlaceHolder 1"/>
          <p:cNvSpPr>
            <a:spLocks noGrp="1"/>
          </p:cNvSpPr>
          <p:nvPr>
            <p:ph type="title"/>
          </p:nvPr>
        </p:nvSpPr>
        <p:spPr>
          <a:xfrm>
            <a:off x="914400" y="410400"/>
            <a:ext cx="16458840" cy="1717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32" name="PlaceHolder 2"/>
          <p:cNvSpPr>
            <a:spLocks noGrp="1"/>
          </p:cNvSpPr>
          <p:nvPr>
            <p:ph/>
          </p:nvPr>
        </p:nvSpPr>
        <p:spPr>
          <a:xfrm>
            <a:off x="914400" y="2406960"/>
            <a:ext cx="5299560" cy="2845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33" name="PlaceHolder 3"/>
          <p:cNvSpPr>
            <a:spLocks noGrp="1"/>
          </p:cNvSpPr>
          <p:nvPr>
            <p:ph/>
          </p:nvPr>
        </p:nvSpPr>
        <p:spPr>
          <a:xfrm>
            <a:off x="6479280" y="2406960"/>
            <a:ext cx="5299560" cy="2845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34" name="PlaceHolder 4"/>
          <p:cNvSpPr>
            <a:spLocks noGrp="1"/>
          </p:cNvSpPr>
          <p:nvPr>
            <p:ph/>
          </p:nvPr>
        </p:nvSpPr>
        <p:spPr>
          <a:xfrm>
            <a:off x="12044160" y="2406960"/>
            <a:ext cx="5299560" cy="2845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35" name="PlaceHolder 5"/>
          <p:cNvSpPr>
            <a:spLocks noGrp="1"/>
          </p:cNvSpPr>
          <p:nvPr>
            <p:ph/>
          </p:nvPr>
        </p:nvSpPr>
        <p:spPr>
          <a:xfrm>
            <a:off x="914400" y="5523120"/>
            <a:ext cx="5299560" cy="2845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36" name="PlaceHolder 6"/>
          <p:cNvSpPr>
            <a:spLocks noGrp="1"/>
          </p:cNvSpPr>
          <p:nvPr>
            <p:ph/>
          </p:nvPr>
        </p:nvSpPr>
        <p:spPr>
          <a:xfrm>
            <a:off x="6479280" y="5523120"/>
            <a:ext cx="5299560" cy="2845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37" name="PlaceHolder 7"/>
          <p:cNvSpPr>
            <a:spLocks noGrp="1"/>
          </p:cNvSpPr>
          <p:nvPr>
            <p:ph/>
          </p:nvPr>
        </p:nvSpPr>
        <p:spPr>
          <a:xfrm>
            <a:off x="12044160" y="5523120"/>
            <a:ext cx="5299560" cy="2845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title"/>
          </p:nvPr>
        </p:nvSpPr>
        <p:spPr>
          <a:xfrm>
            <a:off x="914400" y="410400"/>
            <a:ext cx="16458840" cy="1717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subTitle"/>
          </p:nvPr>
        </p:nvSpPr>
        <p:spPr>
          <a:xfrm>
            <a:off x="914400" y="2406960"/>
            <a:ext cx="16458840" cy="59659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ceHolder 1"/>
          <p:cNvSpPr>
            <a:spLocks noGrp="1"/>
          </p:cNvSpPr>
          <p:nvPr>
            <p:ph type="title"/>
          </p:nvPr>
        </p:nvSpPr>
        <p:spPr>
          <a:xfrm>
            <a:off x="914400" y="410400"/>
            <a:ext cx="16458840" cy="1717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5" name="PlaceHolder 2"/>
          <p:cNvSpPr>
            <a:spLocks noGrp="1"/>
          </p:cNvSpPr>
          <p:nvPr>
            <p:ph/>
          </p:nvPr>
        </p:nvSpPr>
        <p:spPr>
          <a:xfrm>
            <a:off x="914400" y="2406960"/>
            <a:ext cx="16458840" cy="59659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ceHolder 1"/>
          <p:cNvSpPr>
            <a:spLocks noGrp="1"/>
          </p:cNvSpPr>
          <p:nvPr>
            <p:ph type="title"/>
          </p:nvPr>
        </p:nvSpPr>
        <p:spPr>
          <a:xfrm>
            <a:off x="914400" y="410400"/>
            <a:ext cx="16458840" cy="1717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7" name="PlaceHolder 2"/>
          <p:cNvSpPr>
            <a:spLocks noGrp="1"/>
          </p:cNvSpPr>
          <p:nvPr>
            <p:ph/>
          </p:nvPr>
        </p:nvSpPr>
        <p:spPr>
          <a:xfrm>
            <a:off x="914400" y="2406960"/>
            <a:ext cx="8031600" cy="59659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8" name="PlaceHolder 3"/>
          <p:cNvSpPr>
            <a:spLocks noGrp="1"/>
          </p:cNvSpPr>
          <p:nvPr>
            <p:ph/>
          </p:nvPr>
        </p:nvSpPr>
        <p:spPr>
          <a:xfrm>
            <a:off x="9348120" y="2406960"/>
            <a:ext cx="8031600" cy="59659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914400" y="410400"/>
            <a:ext cx="16458840" cy="1717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ceHolder 1"/>
          <p:cNvSpPr>
            <a:spLocks noGrp="1"/>
          </p:cNvSpPr>
          <p:nvPr>
            <p:ph type="subTitle"/>
          </p:nvPr>
        </p:nvSpPr>
        <p:spPr>
          <a:xfrm>
            <a:off x="914400" y="410400"/>
            <a:ext cx="16458840" cy="7962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ceHolder 1"/>
          <p:cNvSpPr>
            <a:spLocks noGrp="1"/>
          </p:cNvSpPr>
          <p:nvPr>
            <p:ph type="title"/>
          </p:nvPr>
        </p:nvSpPr>
        <p:spPr>
          <a:xfrm>
            <a:off x="914400" y="410400"/>
            <a:ext cx="16458840" cy="1717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12" name="PlaceHolder 2"/>
          <p:cNvSpPr>
            <a:spLocks noGrp="1"/>
          </p:cNvSpPr>
          <p:nvPr>
            <p:ph/>
          </p:nvPr>
        </p:nvSpPr>
        <p:spPr>
          <a:xfrm>
            <a:off x="914400" y="2406960"/>
            <a:ext cx="8031600" cy="2845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13" name="PlaceHolder 3"/>
          <p:cNvSpPr>
            <a:spLocks noGrp="1"/>
          </p:cNvSpPr>
          <p:nvPr>
            <p:ph/>
          </p:nvPr>
        </p:nvSpPr>
        <p:spPr>
          <a:xfrm>
            <a:off x="9348120" y="2406960"/>
            <a:ext cx="8031600" cy="59659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14" name="PlaceHolder 4"/>
          <p:cNvSpPr>
            <a:spLocks noGrp="1"/>
          </p:cNvSpPr>
          <p:nvPr>
            <p:ph/>
          </p:nvPr>
        </p:nvSpPr>
        <p:spPr>
          <a:xfrm>
            <a:off x="914400" y="5523120"/>
            <a:ext cx="8031600" cy="2845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laceHolder 1"/>
          <p:cNvSpPr>
            <a:spLocks noGrp="1"/>
          </p:cNvSpPr>
          <p:nvPr>
            <p:ph type="title"/>
          </p:nvPr>
        </p:nvSpPr>
        <p:spPr>
          <a:xfrm>
            <a:off x="914400" y="410400"/>
            <a:ext cx="16458840" cy="1717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16" name="PlaceHolder 2"/>
          <p:cNvSpPr>
            <a:spLocks noGrp="1"/>
          </p:cNvSpPr>
          <p:nvPr>
            <p:ph/>
          </p:nvPr>
        </p:nvSpPr>
        <p:spPr>
          <a:xfrm>
            <a:off x="914400" y="2406960"/>
            <a:ext cx="8031600" cy="59659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17" name="PlaceHolder 3"/>
          <p:cNvSpPr>
            <a:spLocks noGrp="1"/>
          </p:cNvSpPr>
          <p:nvPr>
            <p:ph/>
          </p:nvPr>
        </p:nvSpPr>
        <p:spPr>
          <a:xfrm>
            <a:off x="9348120" y="2406960"/>
            <a:ext cx="8031600" cy="2845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18" name="PlaceHolder 4"/>
          <p:cNvSpPr>
            <a:spLocks noGrp="1"/>
          </p:cNvSpPr>
          <p:nvPr>
            <p:ph/>
          </p:nvPr>
        </p:nvSpPr>
        <p:spPr>
          <a:xfrm>
            <a:off x="9348120" y="5523120"/>
            <a:ext cx="8031600" cy="2845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laceHolder 1"/>
          <p:cNvSpPr>
            <a:spLocks noGrp="1"/>
          </p:cNvSpPr>
          <p:nvPr>
            <p:ph type="title"/>
          </p:nvPr>
        </p:nvSpPr>
        <p:spPr>
          <a:xfrm>
            <a:off x="914400" y="410400"/>
            <a:ext cx="16458840" cy="1717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20" name="PlaceHolder 2"/>
          <p:cNvSpPr>
            <a:spLocks noGrp="1"/>
          </p:cNvSpPr>
          <p:nvPr>
            <p:ph/>
          </p:nvPr>
        </p:nvSpPr>
        <p:spPr>
          <a:xfrm>
            <a:off x="914400" y="2406960"/>
            <a:ext cx="8031600" cy="2845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21" name="PlaceHolder 3"/>
          <p:cNvSpPr>
            <a:spLocks noGrp="1"/>
          </p:cNvSpPr>
          <p:nvPr>
            <p:ph/>
          </p:nvPr>
        </p:nvSpPr>
        <p:spPr>
          <a:xfrm>
            <a:off x="9348120" y="2406960"/>
            <a:ext cx="8031600" cy="2845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22" name="PlaceHolder 4"/>
          <p:cNvSpPr>
            <a:spLocks noGrp="1"/>
          </p:cNvSpPr>
          <p:nvPr>
            <p:ph/>
          </p:nvPr>
        </p:nvSpPr>
        <p:spPr>
          <a:xfrm>
            <a:off x="914400" y="5523120"/>
            <a:ext cx="16458840" cy="2845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0" name="PlaceHolder 1"/>
          <p:cNvSpPr>
            <a:spLocks noGrp="1"/>
          </p:cNvSpPr>
          <p:nvPr>
            <p:ph type="title"/>
          </p:nvPr>
        </p:nvSpPr>
        <p:spPr>
          <a:xfrm>
            <a:off x="914400" y="410400"/>
            <a:ext cx="16458840" cy="1717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r>
              <a:rPr b="0" lang="en-PH" sz="4400" spc="-1" strike="noStrike">
                <a:latin typeface="Arial"/>
              </a:rPr>
              <a:t>Click to edit the title text format</a:t>
            </a:r>
            <a:endParaRPr b="0" lang="en-PH" sz="4400" spc="-1" strike="noStrike">
              <a:latin typeface="Arial"/>
            </a:endParaRPr>
          </a:p>
        </p:txBody>
      </p:sp>
      <p:sp>
        <p:nvSpPr>
          <p:cNvPr id="1" name="PlaceHolder 2"/>
          <p:cNvSpPr>
            <a:spLocks noGrp="1"/>
          </p:cNvSpPr>
          <p:nvPr>
            <p:ph type="body"/>
          </p:nvPr>
        </p:nvSpPr>
        <p:spPr>
          <a:xfrm>
            <a:off x="914400" y="2406960"/>
            <a:ext cx="16458840" cy="59659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PH" sz="3200" spc="-1" strike="noStrike">
                <a:latin typeface="Arial"/>
              </a:rPr>
              <a:t>Click to edit the outline text format</a:t>
            </a:r>
            <a:endParaRPr b="0" lang="en-PH" sz="3200" spc="-1" strike="noStrike"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PH" sz="2800" spc="-1" strike="noStrike">
                <a:latin typeface="Arial"/>
              </a:rPr>
              <a:t>Second Outline Level</a:t>
            </a:r>
            <a:endParaRPr b="0" lang="en-PH" sz="2800" spc="-1" strike="noStrike"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PH" sz="2400" spc="-1" strike="noStrike">
                <a:latin typeface="Arial"/>
              </a:rPr>
              <a:t>Third Outline Level</a:t>
            </a:r>
            <a:endParaRPr b="0" lang="en-PH" sz="2400" spc="-1" strike="noStrike"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PH" sz="2000" spc="-1" strike="noStrike">
                <a:latin typeface="Arial"/>
              </a:rPr>
              <a:t>Fourth Outline Level</a:t>
            </a:r>
            <a:endParaRPr b="0" lang="en-PH" sz="2000" spc="-1" strike="noStrike"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PH" sz="2000" spc="-1" strike="noStrike">
                <a:latin typeface="Arial"/>
              </a:rPr>
              <a:t>Fifth Outline Level</a:t>
            </a:r>
            <a:endParaRPr b="0" lang="en-PH" sz="2000" spc="-1" strike="noStrike"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PH" sz="2000" spc="-1" strike="noStrike">
                <a:latin typeface="Arial"/>
              </a:rPr>
              <a:t>Sixth Outline Level</a:t>
            </a:r>
            <a:endParaRPr b="0" lang="en-PH" sz="2000" spc="-1" strike="noStrike"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PH" sz="2000" spc="-1" strike="noStrike">
                <a:latin typeface="Arial"/>
              </a:rPr>
              <a:t>Seventh Outline Level</a:t>
            </a:r>
            <a:endParaRPr b="0" lang="en-PH" sz="2000" spc="-1" strike="noStrike"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slideLayout" Target="../slideLayouts/slideLayout1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image" Target="../media/image4.png"/><Relationship Id="rId2" Type="http://schemas.openxmlformats.org/officeDocument/2006/relationships/image" Target="../media/image5.png"/><Relationship Id="rId3" Type="http://schemas.openxmlformats.org/officeDocument/2006/relationships/image" Target="../media/image6.png"/><Relationship Id="rId4" Type="http://schemas.openxmlformats.org/officeDocument/2006/relationships/image" Target="../media/image7.png"/><Relationship Id="rId5" Type="http://schemas.openxmlformats.org/officeDocument/2006/relationships/image" Target="../media/image8.png"/><Relationship Id="rId6" Type="http://schemas.openxmlformats.org/officeDocument/2006/relationships/slideLayout" Target="../slideLayouts/slideLayout1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image" Target="../media/image9.png"/><Relationship Id="rId2" Type="http://schemas.openxmlformats.org/officeDocument/2006/relationships/image" Target="../media/image10.png"/><Relationship Id="rId3" Type="http://schemas.openxmlformats.org/officeDocument/2006/relationships/image" Target="../media/image11.png"/><Relationship Id="rId4" Type="http://schemas.openxmlformats.org/officeDocument/2006/relationships/slideLayout" Target="../slideLayouts/slideLayout1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image" Target="../media/image12.png"/><Relationship Id="rId2" Type="http://schemas.openxmlformats.org/officeDocument/2006/relationships/image" Target="../media/image13.png"/><Relationship Id="rId3" Type="http://schemas.openxmlformats.org/officeDocument/2006/relationships/image" Target="../media/image14.png"/><Relationship Id="rId4" Type="http://schemas.openxmlformats.org/officeDocument/2006/relationships/slideLayout" Target="../slideLayouts/slideLayout1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image" Target="../media/image15.png"/><Relationship Id="rId2" Type="http://schemas.openxmlformats.org/officeDocument/2006/relationships/image" Target="../media/image16.png"/><Relationship Id="rId3" Type="http://schemas.openxmlformats.org/officeDocument/2006/relationships/image" Target="../media/image17.png"/><Relationship Id="rId4" Type="http://schemas.openxmlformats.org/officeDocument/2006/relationships/image" Target="../media/image18.png"/><Relationship Id="rId5" Type="http://schemas.openxmlformats.org/officeDocument/2006/relationships/image" Target="../media/image19.png"/><Relationship Id="rId6" Type="http://schemas.openxmlformats.org/officeDocument/2006/relationships/image" Target="../media/image20.png"/><Relationship Id="rId7" Type="http://schemas.openxmlformats.org/officeDocument/2006/relationships/image" Target="../media/image21.png"/><Relationship Id="rId8" Type="http://schemas.openxmlformats.org/officeDocument/2006/relationships/image" Target="../media/image22.png"/><Relationship Id="rId9" Type="http://schemas.openxmlformats.org/officeDocument/2006/relationships/image" Target="../media/image23.png"/><Relationship Id="rId10" Type="http://schemas.openxmlformats.org/officeDocument/2006/relationships/image" Target="../media/image24.png"/><Relationship Id="rId11" Type="http://schemas.openxmlformats.org/officeDocument/2006/relationships/image" Target="../media/image25.png"/><Relationship Id="rId12" Type="http://schemas.openxmlformats.org/officeDocument/2006/relationships/image" Target="../media/image26.png"/><Relationship Id="rId13" Type="http://schemas.openxmlformats.org/officeDocument/2006/relationships/image" Target="../media/image27.png"/><Relationship Id="rId14" Type="http://schemas.openxmlformats.org/officeDocument/2006/relationships/image" Target="../media/image28.png"/><Relationship Id="rId15" Type="http://schemas.openxmlformats.org/officeDocument/2006/relationships/image" Target="../media/image29.png"/><Relationship Id="rId16" Type="http://schemas.openxmlformats.org/officeDocument/2006/relationships/slideLayout" Target="../slideLayouts/slideLayout1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image" Target="../media/image30.png"/><Relationship Id="rId2" Type="http://schemas.openxmlformats.org/officeDocument/2006/relationships/image" Target="../media/image31.png"/><Relationship Id="rId3" Type="http://schemas.openxmlformats.org/officeDocument/2006/relationships/image" Target="../media/image32.png"/><Relationship Id="rId4" Type="http://schemas.openxmlformats.org/officeDocument/2006/relationships/image" Target="../media/image33.png"/><Relationship Id="rId5" Type="http://schemas.openxmlformats.org/officeDocument/2006/relationships/slideLayout" Target="../slideLayouts/slideLayout1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image" Target="../media/image34.png"/><Relationship Id="rId2" Type="http://schemas.openxmlformats.org/officeDocument/2006/relationships/image" Target="../media/image35.png"/><Relationship Id="rId3" Type="http://schemas.openxmlformats.org/officeDocument/2006/relationships/image" Target="../media/image36.png"/><Relationship Id="rId4" Type="http://schemas.openxmlformats.org/officeDocument/2006/relationships/slideLayout" Target="../slideLayouts/slideLayout1.xml"/>
</Relationships>
</file>

<file path=ppt/slides/_rels/slide8.xml.rels><?xml version="1.0" encoding="UTF-8"?>
<Relationships xmlns="http://schemas.openxmlformats.org/package/2006/relationships"><Relationship Id="rId1" Type="http://schemas.openxmlformats.org/officeDocument/2006/relationships/image" Target="../media/image37.png"/><Relationship Id="rId2" Type="http://schemas.openxmlformats.org/officeDocument/2006/relationships/image" Target="../media/image38.png"/><Relationship Id="rId3" Type="http://schemas.openxmlformats.org/officeDocument/2006/relationships/image" Target="../media/image39.png"/><Relationship Id="rId4" Type="http://schemas.openxmlformats.org/officeDocument/2006/relationships/slideLayout" Target="../slideLayouts/slideLayout1.xml"/>
</Relationships>
</file>

<file path=ppt/slides/_rels/slide9.xml.rels><?xml version="1.0" encoding="UTF-8"?>
<Relationships xmlns="http://schemas.openxmlformats.org/package/2006/relationships"><Relationship Id="rId1" Type="http://schemas.openxmlformats.org/officeDocument/2006/relationships/image" Target="../media/image40.png"/><Relationship Id="rId2" Type="http://schemas.openxmlformats.org/officeDocument/2006/relationships/slideLayout" Target="../slideLayouts/slideLayout1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2" descr=""/>
          <p:cNvPicPr/>
          <p:nvPr/>
        </p:nvPicPr>
        <p:blipFill>
          <a:blip r:embed="rId1"/>
          <a:stretch/>
        </p:blipFill>
        <p:spPr>
          <a:xfrm>
            <a:off x="0" y="0"/>
            <a:ext cx="18285840" cy="10284840"/>
          </a:xfrm>
          <a:prstGeom prst="rect">
            <a:avLst/>
          </a:prstGeom>
          <a:ln w="0">
            <a:noFill/>
          </a:ln>
        </p:spPr>
      </p:pic>
      <p:grpSp>
        <p:nvGrpSpPr>
          <p:cNvPr id="39" name="Group 3"/>
          <p:cNvGrpSpPr/>
          <p:nvPr/>
        </p:nvGrpSpPr>
        <p:grpSpPr>
          <a:xfrm>
            <a:off x="0" y="0"/>
            <a:ext cx="18273960" cy="10272960"/>
            <a:chOff x="0" y="0"/>
            <a:chExt cx="18273960" cy="10272960"/>
          </a:xfrm>
        </p:grpSpPr>
        <p:sp>
          <p:nvSpPr>
            <p:cNvPr id="40" name="Freeform 4"/>
            <p:cNvSpPr/>
            <p:nvPr/>
          </p:nvSpPr>
          <p:spPr>
            <a:xfrm>
              <a:off x="0" y="0"/>
              <a:ext cx="18273960" cy="10272960"/>
            </a:xfrm>
            <a:custGeom>
              <a:avLst/>
              <a:gdLst/>
              <a:ahLst/>
              <a:rect l="l" t="t" r="r" b="b"/>
              <a:pathLst>
                <a:path w="24368379" h="13700125">
                  <a:moveTo>
                    <a:pt x="0" y="0"/>
                  </a:moveTo>
                  <a:lnTo>
                    <a:pt x="24368379" y="0"/>
                  </a:lnTo>
                  <a:lnTo>
                    <a:pt x="24368379" y="13700125"/>
                  </a:lnTo>
                  <a:lnTo>
                    <a:pt x="0" y="13700125"/>
                  </a:lnTo>
                  <a:close/>
                </a:path>
              </a:pathLst>
            </a:custGeom>
            <a:solidFill>
              <a:srgbClr val="ffffff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</p:grpSp>
      <p:sp>
        <p:nvSpPr>
          <p:cNvPr id="41" name="Freeform 5"/>
          <p:cNvSpPr/>
          <p:nvPr/>
        </p:nvSpPr>
        <p:spPr>
          <a:xfrm>
            <a:off x="499680" y="2701800"/>
            <a:ext cx="4184640" cy="4184640"/>
          </a:xfrm>
          <a:custGeom>
            <a:avLst/>
            <a:gdLst/>
            <a:ahLst/>
            <a:rect l="l" t="t" r="r" b="b"/>
            <a:pathLst>
              <a:path w="4186620" h="4186620">
                <a:moveTo>
                  <a:pt x="0" y="0"/>
                </a:moveTo>
                <a:lnTo>
                  <a:pt x="4186620" y="0"/>
                </a:lnTo>
                <a:lnTo>
                  <a:pt x="4186620" y="4186620"/>
                </a:lnTo>
                <a:lnTo>
                  <a:pt x="0" y="4186620"/>
                </a:lnTo>
                <a:lnTo>
                  <a:pt x="0" y="0"/>
                </a:lnTo>
                <a:close/>
              </a:path>
            </a:pathLst>
          </a:custGeom>
          <a:blipFill rotWithShape="0">
            <a:blip r:embed="rId2"/>
            <a:srcRect/>
            <a:stretch/>
          </a:blipFill>
          <a:ln w="0">
            <a:noFill/>
          </a:ln>
        </p:spPr>
        <p:style>
          <a:lnRef idx="0"/>
          <a:fillRef idx="0"/>
          <a:effectRef idx="0"/>
          <a:fontRef idx="minor"/>
        </p:style>
      </p:sp>
      <p:grpSp>
        <p:nvGrpSpPr>
          <p:cNvPr id="42" name="Group 6"/>
          <p:cNvGrpSpPr/>
          <p:nvPr/>
        </p:nvGrpSpPr>
        <p:grpSpPr>
          <a:xfrm>
            <a:off x="5231160" y="2212920"/>
            <a:ext cx="13042440" cy="5779440"/>
            <a:chOff x="5231160" y="2212920"/>
            <a:chExt cx="13042440" cy="5779440"/>
          </a:xfrm>
        </p:grpSpPr>
        <p:sp>
          <p:nvSpPr>
            <p:cNvPr id="43" name="Freeform 7"/>
            <p:cNvSpPr/>
            <p:nvPr/>
          </p:nvSpPr>
          <p:spPr>
            <a:xfrm>
              <a:off x="5231160" y="2212920"/>
              <a:ext cx="13042440" cy="5779440"/>
            </a:xfrm>
            <a:custGeom>
              <a:avLst/>
              <a:gdLst/>
              <a:ahLst/>
              <a:rect l="l" t="t" r="r" b="b"/>
              <a:pathLst>
                <a:path w="17393031" h="7709027">
                  <a:moveTo>
                    <a:pt x="0" y="0"/>
                  </a:moveTo>
                  <a:lnTo>
                    <a:pt x="17393031" y="0"/>
                  </a:lnTo>
                  <a:lnTo>
                    <a:pt x="17393031" y="7709027"/>
                  </a:lnTo>
                  <a:lnTo>
                    <a:pt x="0" y="7709027"/>
                  </a:lnTo>
                  <a:close/>
                </a:path>
              </a:pathLst>
            </a:custGeom>
            <a:solidFill>
              <a:srgbClr val="9c00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</p:grpSp>
      <p:sp>
        <p:nvSpPr>
          <p:cNvPr id="44" name="Freeform 8"/>
          <p:cNvSpPr/>
          <p:nvPr/>
        </p:nvSpPr>
        <p:spPr>
          <a:xfrm>
            <a:off x="5231160" y="8006760"/>
            <a:ext cx="13042800" cy="562320"/>
          </a:xfrm>
          <a:custGeom>
            <a:avLst/>
            <a:gdLst/>
            <a:ahLst/>
            <a:rect l="l" t="t" r="r" b="b"/>
            <a:pathLst>
              <a:path w="13044780" h="564300">
                <a:moveTo>
                  <a:pt x="0" y="0"/>
                </a:moveTo>
                <a:lnTo>
                  <a:pt x="13044780" y="0"/>
                </a:lnTo>
                <a:lnTo>
                  <a:pt x="13044780" y="564300"/>
                </a:lnTo>
                <a:lnTo>
                  <a:pt x="0" y="564300"/>
                </a:lnTo>
                <a:lnTo>
                  <a:pt x="0" y="0"/>
                </a:lnTo>
                <a:close/>
              </a:path>
            </a:pathLst>
          </a:custGeom>
          <a:blipFill rotWithShape="0">
            <a:blip r:embed="rId3"/>
            <a:srcRect/>
            <a:stretch/>
          </a:blipFill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45" name="TextBox 9"/>
          <p:cNvSpPr/>
          <p:nvPr/>
        </p:nvSpPr>
        <p:spPr>
          <a:xfrm>
            <a:off x="6068160" y="4361040"/>
            <a:ext cx="11048760" cy="16455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 algn="ctr">
              <a:lnSpc>
                <a:spcPts val="6480"/>
              </a:lnSpc>
              <a:buNone/>
            </a:pPr>
            <a:r>
              <a:rPr b="1" lang="en-US" sz="5400" spc="-1" strike="noStrike">
                <a:solidFill>
                  <a:srgbClr val="ffffff"/>
                </a:solidFill>
                <a:latin typeface="Lato Bold"/>
                <a:ea typeface="DejaVu Sans"/>
              </a:rPr>
              <a:t>Angles Formed by Parallel Lines Cut</a:t>
            </a:r>
            <a:endParaRPr b="1" lang="en-PH" sz="5400" spc="-1" strike="noStrike">
              <a:latin typeface="Arial"/>
            </a:endParaRPr>
          </a:p>
          <a:p>
            <a:pPr algn="ctr">
              <a:lnSpc>
                <a:spcPts val="6480"/>
              </a:lnSpc>
              <a:buNone/>
            </a:pPr>
            <a:r>
              <a:rPr b="1" lang="en-US" sz="5400" spc="-1" strike="noStrike">
                <a:solidFill>
                  <a:srgbClr val="ffffff"/>
                </a:solidFill>
                <a:latin typeface="Lato Bold"/>
                <a:ea typeface="DejaVu Sans"/>
              </a:rPr>
              <a:t>by a Transversal Line</a:t>
            </a:r>
            <a:endParaRPr b="1" lang="en-PH" sz="54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Freeform 2"/>
          <p:cNvSpPr/>
          <p:nvPr/>
        </p:nvSpPr>
        <p:spPr>
          <a:xfrm>
            <a:off x="0" y="9364320"/>
            <a:ext cx="18274320" cy="938520"/>
          </a:xfrm>
          <a:custGeom>
            <a:avLst/>
            <a:gdLst/>
            <a:ahLst/>
            <a:rect l="l" t="t" r="r" b="b"/>
            <a:pathLst>
              <a:path w="18276300" h="940680">
                <a:moveTo>
                  <a:pt x="0" y="0"/>
                </a:moveTo>
                <a:lnTo>
                  <a:pt x="18276300" y="0"/>
                </a:lnTo>
                <a:lnTo>
                  <a:pt x="18276300" y="940680"/>
                </a:lnTo>
                <a:lnTo>
                  <a:pt x="0" y="940680"/>
                </a:lnTo>
                <a:lnTo>
                  <a:pt x="0" y="0"/>
                </a:lnTo>
                <a:close/>
              </a:path>
            </a:pathLst>
          </a:custGeom>
          <a:blipFill rotWithShape="0">
            <a:blip r:embed="rId1"/>
            <a:srcRect/>
            <a:stretch/>
          </a:blipFill>
          <a:ln w="0">
            <a:noFill/>
          </a:ln>
        </p:spPr>
        <p:style>
          <a:lnRef idx="0"/>
          <a:fillRef idx="0"/>
          <a:effectRef idx="0"/>
          <a:fontRef idx="minor"/>
        </p:style>
      </p:sp>
      <p:grpSp>
        <p:nvGrpSpPr>
          <p:cNvPr id="47" name="Group 3"/>
          <p:cNvGrpSpPr/>
          <p:nvPr/>
        </p:nvGrpSpPr>
        <p:grpSpPr>
          <a:xfrm>
            <a:off x="16303320" y="0"/>
            <a:ext cx="1441800" cy="1441800"/>
            <a:chOff x="16303320" y="0"/>
            <a:chExt cx="1441800" cy="1441800"/>
          </a:xfrm>
        </p:grpSpPr>
        <p:sp>
          <p:nvSpPr>
            <p:cNvPr id="48" name="Freeform 4"/>
            <p:cNvSpPr/>
            <p:nvPr/>
          </p:nvSpPr>
          <p:spPr>
            <a:xfrm>
              <a:off x="16303320" y="0"/>
              <a:ext cx="1441800" cy="1441800"/>
            </a:xfrm>
            <a:custGeom>
              <a:avLst/>
              <a:gdLst/>
              <a:ahLst/>
              <a:rect l="l" t="t" r="r" b="b"/>
              <a:pathLst>
                <a:path w="1925320" h="1925320">
                  <a:moveTo>
                    <a:pt x="0" y="0"/>
                  </a:moveTo>
                  <a:lnTo>
                    <a:pt x="1925320" y="0"/>
                  </a:lnTo>
                  <a:lnTo>
                    <a:pt x="1925320" y="1925320"/>
                  </a:lnTo>
                  <a:lnTo>
                    <a:pt x="0" y="1925320"/>
                  </a:lnTo>
                  <a:close/>
                </a:path>
              </a:pathLst>
            </a:custGeom>
            <a:solidFill>
              <a:srgbClr val="9c00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</p:grpSp>
      <p:sp>
        <p:nvSpPr>
          <p:cNvPr id="49" name="Freeform 5"/>
          <p:cNvSpPr/>
          <p:nvPr/>
        </p:nvSpPr>
        <p:spPr>
          <a:xfrm>
            <a:off x="16286040" y="-96840"/>
            <a:ext cx="1537920" cy="1537920"/>
          </a:xfrm>
          <a:custGeom>
            <a:avLst/>
            <a:gdLst/>
            <a:ahLst/>
            <a:rect l="l" t="t" r="r" b="b"/>
            <a:pathLst>
              <a:path w="1540080" h="1540080">
                <a:moveTo>
                  <a:pt x="0" y="0"/>
                </a:moveTo>
                <a:lnTo>
                  <a:pt x="1540080" y="0"/>
                </a:lnTo>
                <a:lnTo>
                  <a:pt x="1540080" y="1540080"/>
                </a:lnTo>
                <a:lnTo>
                  <a:pt x="0" y="1540080"/>
                </a:lnTo>
                <a:lnTo>
                  <a:pt x="0" y="0"/>
                </a:lnTo>
                <a:close/>
              </a:path>
            </a:pathLst>
          </a:custGeom>
          <a:blipFill rotWithShape="0">
            <a:blip r:embed="rId2"/>
            <a:srcRect/>
            <a:stretch/>
          </a:blipFill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50" name="TextBox 6"/>
          <p:cNvSpPr/>
          <p:nvPr/>
        </p:nvSpPr>
        <p:spPr>
          <a:xfrm>
            <a:off x="368280" y="9588600"/>
            <a:ext cx="6843960" cy="4111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>
              <a:lnSpc>
                <a:spcPts val="3240"/>
              </a:lnSpc>
              <a:buNone/>
            </a:pPr>
            <a:r>
              <a:rPr b="0" lang="en-US" sz="2700" spc="-1" strike="noStrike">
                <a:solidFill>
                  <a:srgbClr val="ffffff"/>
                </a:solidFill>
                <a:latin typeface="Montserrat Medium"/>
                <a:ea typeface="DejaVu Sans"/>
              </a:rPr>
              <a:t>Rex Curriculum Resource </a:t>
            </a:r>
            <a:endParaRPr b="0" lang="en-PH" sz="2700" spc="-1" strike="noStrike">
              <a:latin typeface="Arial"/>
            </a:endParaRPr>
          </a:p>
        </p:txBody>
      </p:sp>
      <p:sp>
        <p:nvSpPr>
          <p:cNvPr id="51" name="TextBox 7"/>
          <p:cNvSpPr/>
          <p:nvPr/>
        </p:nvSpPr>
        <p:spPr>
          <a:xfrm>
            <a:off x="14268960" y="9573480"/>
            <a:ext cx="3741120" cy="4111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>
              <a:lnSpc>
                <a:spcPts val="3240"/>
              </a:lnSpc>
              <a:buNone/>
            </a:pPr>
            <a:r>
              <a:rPr b="0" lang="en-US" sz="2700" spc="-1" strike="noStrike">
                <a:solidFill>
                  <a:srgbClr val="ffffff"/>
                </a:solidFill>
                <a:latin typeface="Montserrat Medium"/>
                <a:ea typeface="DejaVu Sans"/>
              </a:rPr>
              <a:t>WWW.REX.COM.PH</a:t>
            </a:r>
            <a:endParaRPr b="0" lang="en-PH" sz="2700" spc="-1" strike="noStrike">
              <a:latin typeface="Arial"/>
            </a:endParaRPr>
          </a:p>
        </p:txBody>
      </p:sp>
      <p:sp>
        <p:nvSpPr>
          <p:cNvPr id="52" name="TextBox 8"/>
          <p:cNvSpPr/>
          <p:nvPr/>
        </p:nvSpPr>
        <p:spPr>
          <a:xfrm>
            <a:off x="4140000" y="1166040"/>
            <a:ext cx="5141160" cy="3657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>
              <a:lnSpc>
                <a:spcPts val="3600"/>
              </a:lnSpc>
              <a:buNone/>
            </a:pPr>
            <a:r>
              <a:rPr b="0" lang="en-US" sz="20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US" sz="2000" spc="-1" strike="noStrike">
                <a:solidFill>
                  <a:srgbClr val="000000"/>
                </a:solidFill>
                <a:latin typeface="Lato"/>
                <a:ea typeface="DejaVu Sans"/>
              </a:rPr>
              <a:t>In a plane, two lines will either intersect or are parallel. If two coplanar lines  do not intersect, they are called parallel lines. However, in a 3-dimensional space, it is possible to have two lines that are not parallel and do not intersect. The lines l</a:t>
            </a:r>
            <a:r>
              <a:rPr b="0" lang="en-US" sz="2000" spc="-1" strike="noStrike" baseline="-8000">
                <a:solidFill>
                  <a:srgbClr val="000000"/>
                </a:solidFill>
                <a:latin typeface="Lato"/>
                <a:ea typeface="DejaVu Sans"/>
              </a:rPr>
              <a:t>1</a:t>
            </a:r>
            <a:r>
              <a:rPr b="0" lang="en-US" sz="2000" spc="-1" strike="noStrike">
                <a:solidFill>
                  <a:srgbClr val="000000"/>
                </a:solidFill>
                <a:latin typeface="Lato"/>
                <a:ea typeface="DejaVu Sans"/>
              </a:rPr>
              <a:t> and l</a:t>
            </a:r>
            <a:r>
              <a:rPr b="0" lang="en-US" sz="2000" spc="-1" strike="noStrike" baseline="-8000">
                <a:solidFill>
                  <a:srgbClr val="000000"/>
                </a:solidFill>
                <a:latin typeface="Lato"/>
                <a:ea typeface="DejaVu Sans"/>
              </a:rPr>
              <a:t>2</a:t>
            </a:r>
            <a:endParaRPr b="0" lang="en-PH" sz="2000" spc="-1" strike="noStrike">
              <a:latin typeface="Arial"/>
            </a:endParaRPr>
          </a:p>
          <a:p>
            <a:pPr>
              <a:lnSpc>
                <a:spcPts val="3600"/>
              </a:lnSpc>
              <a:buNone/>
            </a:pPr>
            <a:r>
              <a:rPr b="0" lang="en-US" sz="2000" spc="-1" strike="noStrike">
                <a:solidFill>
                  <a:srgbClr val="000000"/>
                </a:solidFill>
                <a:latin typeface="Lato"/>
                <a:ea typeface="DejaVu Sans"/>
              </a:rPr>
              <a:t>(refer to the  figure) show how this is possible. Hence, l</a:t>
            </a:r>
            <a:r>
              <a:rPr b="0" lang="en-US" sz="2000" spc="-1" strike="noStrike" baseline="-8000">
                <a:solidFill>
                  <a:srgbClr val="000000"/>
                </a:solidFill>
                <a:latin typeface="Lato"/>
                <a:ea typeface="DejaVu Sans"/>
              </a:rPr>
              <a:t>1</a:t>
            </a:r>
            <a:r>
              <a:rPr b="0" lang="en-US" sz="2000" spc="-1" strike="noStrike">
                <a:solidFill>
                  <a:srgbClr val="000000"/>
                </a:solidFill>
                <a:latin typeface="Lato"/>
                <a:ea typeface="DejaVu Sans"/>
              </a:rPr>
              <a:t> and l</a:t>
            </a:r>
            <a:r>
              <a:rPr b="0" lang="en-US" sz="2000" spc="-1" strike="noStrike" baseline="-8000">
                <a:solidFill>
                  <a:srgbClr val="000000"/>
                </a:solidFill>
                <a:latin typeface="Lato"/>
                <a:ea typeface="DejaVu Sans"/>
              </a:rPr>
              <a:t>2</a:t>
            </a:r>
            <a:r>
              <a:rPr b="0" lang="en-US" sz="2000" spc="-1" strike="noStrike">
                <a:solidFill>
                  <a:srgbClr val="000000"/>
                </a:solidFill>
                <a:latin typeface="Lato"/>
                <a:ea typeface="DejaVu Sans"/>
              </a:rPr>
              <a:t> are called </a:t>
            </a:r>
            <a:r>
              <a:rPr b="1" lang="en-US" sz="2000" spc="-1" strike="noStrike">
                <a:solidFill>
                  <a:srgbClr val="000000"/>
                </a:solidFill>
                <a:latin typeface="Lato"/>
                <a:ea typeface="DejaVu Sans"/>
              </a:rPr>
              <a:t>skew lines.</a:t>
            </a:r>
            <a:endParaRPr b="0" lang="en-PH" sz="2000" spc="-1" strike="noStrike">
              <a:latin typeface="Arial"/>
            </a:endParaRPr>
          </a:p>
        </p:txBody>
      </p:sp>
      <p:sp>
        <p:nvSpPr>
          <p:cNvPr id="53" name="Freeform 9"/>
          <p:cNvSpPr/>
          <p:nvPr/>
        </p:nvSpPr>
        <p:spPr>
          <a:xfrm>
            <a:off x="13680" y="-2520"/>
            <a:ext cx="15826320" cy="938520"/>
          </a:xfrm>
          <a:custGeom>
            <a:avLst/>
            <a:gdLst/>
            <a:ahLst/>
            <a:rect l="l" t="t" r="r" b="b"/>
            <a:pathLst>
              <a:path w="18276300" h="940680">
                <a:moveTo>
                  <a:pt x="0" y="0"/>
                </a:moveTo>
                <a:lnTo>
                  <a:pt x="18276300" y="0"/>
                </a:lnTo>
                <a:lnTo>
                  <a:pt x="18276300" y="940680"/>
                </a:lnTo>
                <a:lnTo>
                  <a:pt x="0" y="940680"/>
                </a:lnTo>
                <a:lnTo>
                  <a:pt x="0" y="0"/>
                </a:lnTo>
                <a:close/>
              </a:path>
            </a:pathLst>
          </a:custGeom>
          <a:blipFill rotWithShape="0">
            <a:blip r:embed="rId3"/>
            <a:srcRect/>
            <a:stretch/>
          </a:blipFill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54" name="TextBox 1"/>
          <p:cNvSpPr/>
          <p:nvPr/>
        </p:nvSpPr>
        <p:spPr>
          <a:xfrm>
            <a:off x="540000" y="262800"/>
            <a:ext cx="14220000" cy="4572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r>
              <a:rPr b="1" lang="en-US" sz="3000" spc="-1" strike="noStrike">
                <a:solidFill>
                  <a:srgbClr val="ffffff"/>
                </a:solidFill>
                <a:latin typeface="Lato Bold Italics"/>
                <a:ea typeface="DejaVu Sans"/>
              </a:rPr>
              <a:t>Angles Formed by Parallel Lines Cut by a Transversal Line</a:t>
            </a:r>
            <a:endParaRPr b="1" lang="en-PH" sz="3000" spc="-1" strike="noStrike">
              <a:solidFill>
                <a:srgbClr val="666666"/>
              </a:solidFill>
              <a:latin typeface=""/>
              <a:ea typeface=""/>
            </a:endParaRPr>
          </a:p>
        </p:txBody>
      </p:sp>
      <p:pic>
        <p:nvPicPr>
          <p:cNvPr id="55" name="" descr=""/>
          <p:cNvPicPr/>
          <p:nvPr/>
        </p:nvPicPr>
        <p:blipFill>
          <a:blip r:embed="rId4"/>
          <a:stretch/>
        </p:blipFill>
        <p:spPr>
          <a:xfrm>
            <a:off x="108000" y="972000"/>
            <a:ext cx="3780000" cy="4106520"/>
          </a:xfrm>
          <a:prstGeom prst="rect">
            <a:avLst/>
          </a:prstGeom>
          <a:ln w="0">
            <a:noFill/>
          </a:ln>
        </p:spPr>
      </p:pic>
      <p:sp>
        <p:nvSpPr>
          <p:cNvPr id="56" name="TextBox 11"/>
          <p:cNvSpPr/>
          <p:nvPr/>
        </p:nvSpPr>
        <p:spPr>
          <a:xfrm>
            <a:off x="78840" y="5220000"/>
            <a:ext cx="8921160" cy="3657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>
              <a:lnSpc>
                <a:spcPts val="3600"/>
              </a:lnSpc>
              <a:buNone/>
            </a:pPr>
            <a:r>
              <a:rPr b="0" lang="en-US" sz="2000" spc="-1" strike="noStrike">
                <a:solidFill>
                  <a:srgbClr val="000000"/>
                </a:solidFill>
                <a:latin typeface="Lato"/>
                <a:ea typeface="DejaVu Sans"/>
              </a:rPr>
              <a:t>Definition</a:t>
            </a:r>
            <a:endParaRPr b="0" lang="en-PH" sz="2000" spc="-1" strike="noStrike">
              <a:latin typeface="Arial"/>
            </a:endParaRPr>
          </a:p>
          <a:p>
            <a:pPr>
              <a:lnSpc>
                <a:spcPts val="3600"/>
              </a:lnSpc>
              <a:buNone/>
            </a:pPr>
            <a:r>
              <a:rPr b="0" lang="en-US" sz="20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US" sz="2000" spc="-1" strike="noStrike">
                <a:solidFill>
                  <a:srgbClr val="000000"/>
                </a:solidFill>
                <a:latin typeface="Lato"/>
                <a:ea typeface="DejaVu Sans"/>
              </a:rPr>
              <a:t>• </a:t>
            </a:r>
            <a:r>
              <a:rPr b="0" lang="en-US" sz="2000" spc="-1" strike="noStrike">
                <a:solidFill>
                  <a:srgbClr val="000000"/>
                </a:solidFill>
                <a:latin typeface="Lato"/>
                <a:ea typeface="DejaVu Sans"/>
              </a:rPr>
              <a:t>Skew lines – lines that are noncoplanar and do not intersect</a:t>
            </a:r>
            <a:endParaRPr b="0" lang="en-PH" sz="2000" spc="-1" strike="noStrike">
              <a:latin typeface="Arial"/>
            </a:endParaRPr>
          </a:p>
          <a:p>
            <a:pPr>
              <a:lnSpc>
                <a:spcPts val="3600"/>
              </a:lnSpc>
              <a:buNone/>
            </a:pPr>
            <a:r>
              <a:rPr b="0" lang="en-US" sz="20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US" sz="2000" spc="-1" strike="noStrike">
                <a:solidFill>
                  <a:srgbClr val="000000"/>
                </a:solidFill>
                <a:latin typeface="Lato"/>
                <a:ea typeface="DejaVu Sans"/>
              </a:rPr>
              <a:t>• </a:t>
            </a:r>
            <a:r>
              <a:rPr b="0" lang="en-US" sz="2000" spc="-1" strike="noStrike">
                <a:solidFill>
                  <a:srgbClr val="000000"/>
                </a:solidFill>
                <a:latin typeface="Lato"/>
                <a:ea typeface="DejaVu Sans"/>
              </a:rPr>
              <a:t>Parallel lines – lines that are coplanar and do not intersect</a:t>
            </a:r>
            <a:endParaRPr b="0" lang="en-PH" sz="2000" spc="-1" strike="noStrike">
              <a:latin typeface="Arial"/>
            </a:endParaRPr>
          </a:p>
          <a:p>
            <a:pPr>
              <a:lnSpc>
                <a:spcPts val="3600"/>
              </a:lnSpc>
              <a:buNone/>
            </a:pPr>
            <a:r>
              <a:rPr b="0" lang="en-US" sz="20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US" sz="2000" spc="-1" strike="noStrike">
                <a:solidFill>
                  <a:srgbClr val="000000"/>
                </a:solidFill>
                <a:latin typeface="Lato"/>
                <a:ea typeface="DejaVu Sans"/>
              </a:rPr>
              <a:t>• </a:t>
            </a:r>
            <a:r>
              <a:rPr b="0" lang="en-US" sz="2000" spc="-1" strike="noStrike">
                <a:solidFill>
                  <a:srgbClr val="000000"/>
                </a:solidFill>
                <a:latin typeface="Lato"/>
                <a:ea typeface="DejaVu Sans"/>
              </a:rPr>
              <a:t>Oblique lines – lines that intersect but are not perpendicular</a:t>
            </a:r>
            <a:endParaRPr b="0" lang="en-PH" sz="2000" spc="-1" strike="noStrike">
              <a:latin typeface="Arial"/>
            </a:endParaRPr>
          </a:p>
          <a:p>
            <a:pPr>
              <a:lnSpc>
                <a:spcPts val="3600"/>
              </a:lnSpc>
              <a:buNone/>
            </a:pPr>
            <a:endParaRPr b="0" lang="en-PH" sz="2000" spc="-1" strike="noStrike">
              <a:latin typeface="Arial"/>
            </a:endParaRPr>
          </a:p>
          <a:p>
            <a:pPr>
              <a:lnSpc>
                <a:spcPts val="3600"/>
              </a:lnSpc>
              <a:buNone/>
            </a:pPr>
            <a:r>
              <a:rPr b="0" lang="en-US" sz="2000" spc="-1" strike="noStrike">
                <a:solidFill>
                  <a:srgbClr val="000000"/>
                </a:solidFill>
                <a:latin typeface="Lato"/>
                <a:ea typeface="DejaVu Sans"/>
              </a:rPr>
              <a:t>Note: Rays and segments are also described as perpendicular, oblique, parallel, or</a:t>
            </a:r>
            <a:endParaRPr b="0" lang="en-PH" sz="2000" spc="-1" strike="noStrike">
              <a:latin typeface="Arial"/>
            </a:endParaRPr>
          </a:p>
          <a:p>
            <a:r>
              <a:rPr b="0" lang="en-US" sz="2000" spc="-1" strike="noStrike">
                <a:solidFill>
                  <a:srgbClr val="000000"/>
                </a:solidFill>
                <a:latin typeface="Lato"/>
                <a:ea typeface="DejaVu Sans"/>
              </a:rPr>
              <a:t>skew. The term “parallel” and the notation || are used for segments, rays, lines, and planes. The symbol </a:t>
            </a:r>
            <a:r>
              <a:rPr b="0" lang="en-US" sz="4000" spc="-1" strike="noStrike">
                <a:solidFill>
                  <a:srgbClr val="000000"/>
                </a:solidFill>
                <a:latin typeface="Lato"/>
                <a:ea typeface="DejaVu Sans"/>
              </a:rPr>
              <a:t>∦</a:t>
            </a:r>
            <a:r>
              <a:rPr b="0" lang="en-US" sz="2000" spc="-1" strike="noStrike">
                <a:solidFill>
                  <a:srgbClr val="000000"/>
                </a:solidFill>
                <a:latin typeface="Lato"/>
                <a:ea typeface="DejaVu Sans"/>
              </a:rPr>
              <a:t> means that they are not parallel.</a:t>
            </a:r>
            <a:endParaRPr b="0" lang="en-PH" sz="2000" spc="-1" strike="noStrike">
              <a:latin typeface="Arial"/>
            </a:endParaRPr>
          </a:p>
        </p:txBody>
      </p:sp>
      <p:sp>
        <p:nvSpPr>
          <p:cNvPr id="57" name="TextBox 12"/>
          <p:cNvSpPr/>
          <p:nvPr/>
        </p:nvSpPr>
        <p:spPr>
          <a:xfrm>
            <a:off x="10080000" y="1313640"/>
            <a:ext cx="5861160" cy="22863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>
              <a:lnSpc>
                <a:spcPts val="3600"/>
              </a:lnSpc>
              <a:buNone/>
            </a:pPr>
            <a:r>
              <a:rPr b="1" lang="en-US" sz="2000" spc="-1" strike="noStrike">
                <a:solidFill>
                  <a:srgbClr val="000000"/>
                </a:solidFill>
                <a:latin typeface="Lato"/>
                <a:ea typeface="DejaVu Sans"/>
              </a:rPr>
              <a:t>Example 1: </a:t>
            </a:r>
            <a:r>
              <a:rPr b="0" lang="en-US" sz="2000" spc="-1" strike="noStrike">
                <a:solidFill>
                  <a:srgbClr val="000000"/>
                </a:solidFill>
                <a:latin typeface="Lato"/>
                <a:ea typeface="DejaVu Sans"/>
              </a:rPr>
              <a:t>Parallel, Skew, and Oblique Lines</a:t>
            </a:r>
            <a:endParaRPr b="0" lang="en-PH" sz="2000" spc="-1" strike="noStrike">
              <a:latin typeface="Arial"/>
            </a:endParaRPr>
          </a:p>
          <a:p>
            <a:pPr>
              <a:lnSpc>
                <a:spcPts val="3600"/>
              </a:lnSpc>
              <a:buNone/>
            </a:pPr>
            <a:r>
              <a:rPr b="0" lang="en-US" sz="20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US" sz="2000" spc="-1" strike="noStrike">
                <a:solidFill>
                  <a:srgbClr val="000000"/>
                </a:solidFill>
                <a:latin typeface="Lato"/>
                <a:ea typeface="DejaVu Sans"/>
              </a:rPr>
              <a:t>A chocolate company is designing a new chocolate box. The shape is half of a cube as shown on the right. Describe each pair of edges as perpendicular, parallel, skew, or oblique.</a:t>
            </a:r>
            <a:endParaRPr b="0" lang="en-PH" sz="2000" spc="-1" strike="noStrike">
              <a:latin typeface="Arial"/>
            </a:endParaRPr>
          </a:p>
        </p:txBody>
      </p:sp>
      <p:pic>
        <p:nvPicPr>
          <p:cNvPr id="58" name="" descr=""/>
          <p:cNvPicPr/>
          <p:nvPr/>
        </p:nvPicPr>
        <p:blipFill>
          <a:blip r:embed="rId5"/>
          <a:stretch/>
        </p:blipFill>
        <p:spPr>
          <a:xfrm>
            <a:off x="15289920" y="1615320"/>
            <a:ext cx="2746080" cy="2684520"/>
          </a:xfrm>
          <a:prstGeom prst="rect">
            <a:avLst/>
          </a:prstGeom>
          <a:ln w="0">
            <a:noFill/>
          </a:ln>
        </p:spPr>
      </p:pic>
      <p:sp>
        <p:nvSpPr>
          <p:cNvPr id="59" name="TextBox 13"/>
          <p:cNvSpPr/>
          <p:nvPr/>
        </p:nvSpPr>
        <p:spPr>
          <a:xfrm>
            <a:off x="9900000" y="4299840"/>
            <a:ext cx="8100000" cy="41144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>
              <a:lnSpc>
                <a:spcPts val="3600"/>
              </a:lnSpc>
              <a:buNone/>
            </a:pPr>
            <a:r>
              <a:rPr b="0" lang="en-US" sz="2000" spc="-1" strike="noStrike">
                <a:solidFill>
                  <a:srgbClr val="000000"/>
                </a:solidFill>
                <a:latin typeface="Lato"/>
                <a:ea typeface="DejaVu Sans"/>
              </a:rPr>
              <a:t>a. FR and FQ </a:t>
            </a:r>
            <a:r>
              <a:rPr b="0" lang="en-US" sz="20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US" sz="20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US" sz="20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US" sz="20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US" sz="20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US" sz="20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US" sz="20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US" sz="2000" spc="-1" strike="noStrike">
                <a:solidFill>
                  <a:srgbClr val="000000"/>
                </a:solidFill>
                <a:latin typeface="Lato"/>
                <a:ea typeface="DejaVu Sans"/>
              </a:rPr>
              <a:t>c. FY and QE</a:t>
            </a:r>
            <a:endParaRPr b="0" lang="en-PH" sz="2000" spc="-1" strike="noStrike">
              <a:latin typeface="Arial"/>
            </a:endParaRPr>
          </a:p>
          <a:p>
            <a:pPr>
              <a:lnSpc>
                <a:spcPts val="3600"/>
              </a:lnSpc>
              <a:buNone/>
            </a:pPr>
            <a:r>
              <a:rPr b="0" lang="en-US" sz="2000" spc="-1" strike="noStrike">
                <a:solidFill>
                  <a:srgbClr val="000000"/>
                </a:solidFill>
                <a:latin typeface="Lato"/>
                <a:ea typeface="DejaVu Sans"/>
              </a:rPr>
              <a:t>b. ME and QE </a:t>
            </a:r>
            <a:r>
              <a:rPr b="0" lang="en-US" sz="20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US" sz="20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US" sz="20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US" sz="20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US" sz="20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US" sz="20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US" sz="20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US" sz="2000" spc="-1" strike="noStrike">
                <a:solidFill>
                  <a:srgbClr val="000000"/>
                </a:solidFill>
                <a:latin typeface="Lato"/>
                <a:ea typeface="DejaVu Sans"/>
              </a:rPr>
              <a:t>d. QE and MR</a:t>
            </a:r>
            <a:endParaRPr b="0" lang="en-PH" sz="2000" spc="-1" strike="noStrike">
              <a:latin typeface="Arial"/>
            </a:endParaRPr>
          </a:p>
          <a:p>
            <a:pPr>
              <a:lnSpc>
                <a:spcPts val="3600"/>
              </a:lnSpc>
              <a:buNone/>
            </a:pPr>
            <a:endParaRPr b="0" lang="en-PH" sz="2000" spc="-1" strike="noStrike">
              <a:latin typeface="Arial"/>
            </a:endParaRPr>
          </a:p>
          <a:p>
            <a:pPr>
              <a:lnSpc>
                <a:spcPts val="3600"/>
              </a:lnSpc>
              <a:buNone/>
            </a:pPr>
            <a:r>
              <a:rPr b="0" lang="en-PH" sz="1800" spc="-1" strike="noStrike">
                <a:latin typeface="Arial"/>
              </a:rPr>
              <a:t>Solution:</a:t>
            </a:r>
            <a:endParaRPr b="0" lang="en-PH" sz="1800" spc="-1" strike="noStrike">
              <a:latin typeface="Arial"/>
            </a:endParaRPr>
          </a:p>
          <a:p>
            <a:pPr>
              <a:lnSpc>
                <a:spcPts val="3600"/>
              </a:lnSpc>
              <a:buNone/>
            </a:pPr>
            <a:r>
              <a:rPr b="0" lang="en-PH" sz="1800" spc="-1" strike="noStrike">
                <a:latin typeface="Arial"/>
              </a:rPr>
              <a:t>a. Since the given figure is half of a cube, FRMQ is a square. FR and FQ are</a:t>
            </a:r>
            <a:endParaRPr b="0" lang="en-PH" sz="1800" spc="-1" strike="noStrike">
              <a:latin typeface="Arial"/>
            </a:endParaRPr>
          </a:p>
          <a:p>
            <a:pPr>
              <a:lnSpc>
                <a:spcPts val="3600"/>
              </a:lnSpc>
              <a:buNone/>
            </a:pPr>
            <a:r>
              <a:rPr b="0" lang="en-PH" sz="1800" spc="-1" strike="noStrike">
                <a:latin typeface="Arial"/>
              </a:rPr>
              <a:t>perpendicular since they are sides of a square.</a:t>
            </a:r>
            <a:endParaRPr b="0" lang="en-PH" sz="1800" spc="-1" strike="noStrike">
              <a:latin typeface="Arial"/>
            </a:endParaRPr>
          </a:p>
          <a:p>
            <a:pPr>
              <a:lnSpc>
                <a:spcPts val="3600"/>
              </a:lnSpc>
              <a:buNone/>
            </a:pPr>
            <a:r>
              <a:rPr b="0" lang="en-PH" sz="1800" spc="-1" strike="noStrike">
                <a:latin typeface="Arial"/>
              </a:rPr>
              <a:t>b. ME and QE intersect but do not form a right angle. Thus, they are oblique.</a:t>
            </a:r>
            <a:endParaRPr b="0" lang="en-PH" sz="1800" spc="-1" strike="noStrike">
              <a:latin typeface="Arial"/>
            </a:endParaRPr>
          </a:p>
          <a:p>
            <a:pPr>
              <a:lnSpc>
                <a:spcPts val="3600"/>
              </a:lnSpc>
              <a:buNone/>
            </a:pPr>
            <a:r>
              <a:rPr b="0" lang="en-PH" sz="1800" spc="-1" strike="noStrike">
                <a:latin typeface="Arial"/>
              </a:rPr>
              <a:t>c. FY and QE are coplanar and would never intersect. Thus, they are parallel.</a:t>
            </a:r>
            <a:endParaRPr b="0" lang="en-PH" sz="1800" spc="-1" strike="noStrike">
              <a:latin typeface="Arial"/>
            </a:endParaRPr>
          </a:p>
          <a:p>
            <a:pPr>
              <a:lnSpc>
                <a:spcPts val="3600"/>
              </a:lnSpc>
              <a:buNone/>
            </a:pPr>
            <a:r>
              <a:rPr b="0" lang="en-PH" sz="1800" spc="-1" strike="noStrike">
                <a:latin typeface="Arial"/>
              </a:rPr>
              <a:t>d. QE and MR do not lie on the same plane. Thus, they are skew.</a:t>
            </a:r>
            <a:endParaRPr b="0" lang="en-PH" sz="1800" spc="-1" strike="noStrike">
              <a:latin typeface="Arial"/>
            </a:endParaRPr>
          </a:p>
        </p:txBody>
      </p:sp>
      <p:sp>
        <p:nvSpPr>
          <p:cNvPr id="60" name=""/>
          <p:cNvSpPr/>
          <p:nvPr/>
        </p:nvSpPr>
        <p:spPr>
          <a:xfrm>
            <a:off x="10080000" y="4428000"/>
            <a:ext cx="360000" cy="0"/>
          </a:xfrm>
          <a:prstGeom prst="line">
            <a:avLst/>
          </a:prstGeom>
          <a:ln w="0">
            <a:solidFill>
              <a:srgbClr val="3465a4"/>
            </a:solidFill>
          </a:ln>
        </p:spPr>
        <p:style>
          <a:lnRef idx="0"/>
          <a:fillRef idx="0"/>
          <a:effectRef idx="0"/>
          <a:fontRef idx="minor"/>
        </p:style>
      </p:sp>
      <p:sp>
        <p:nvSpPr>
          <p:cNvPr id="61" name=""/>
          <p:cNvSpPr/>
          <p:nvPr/>
        </p:nvSpPr>
        <p:spPr>
          <a:xfrm>
            <a:off x="10944000" y="4428000"/>
            <a:ext cx="360000" cy="0"/>
          </a:xfrm>
          <a:prstGeom prst="line">
            <a:avLst/>
          </a:prstGeom>
          <a:ln w="0">
            <a:solidFill>
              <a:srgbClr val="3465a4"/>
            </a:solidFill>
          </a:ln>
        </p:spPr>
        <p:style>
          <a:lnRef idx="0"/>
          <a:fillRef idx="0"/>
          <a:effectRef idx="0"/>
          <a:fontRef idx="minor"/>
        </p:style>
      </p:sp>
      <p:sp>
        <p:nvSpPr>
          <p:cNvPr id="62" name=""/>
          <p:cNvSpPr/>
          <p:nvPr/>
        </p:nvSpPr>
        <p:spPr>
          <a:xfrm>
            <a:off x="10116000" y="4896000"/>
            <a:ext cx="360000" cy="0"/>
          </a:xfrm>
          <a:prstGeom prst="line">
            <a:avLst/>
          </a:prstGeom>
          <a:ln w="0">
            <a:solidFill>
              <a:srgbClr val="3465a4"/>
            </a:solidFill>
          </a:ln>
        </p:spPr>
        <p:style>
          <a:lnRef idx="0"/>
          <a:fillRef idx="0"/>
          <a:effectRef idx="0"/>
          <a:fontRef idx="minor"/>
        </p:style>
      </p:sp>
      <p:sp>
        <p:nvSpPr>
          <p:cNvPr id="63" name=""/>
          <p:cNvSpPr/>
          <p:nvPr/>
        </p:nvSpPr>
        <p:spPr>
          <a:xfrm>
            <a:off x="11016000" y="4896000"/>
            <a:ext cx="360000" cy="0"/>
          </a:xfrm>
          <a:prstGeom prst="line">
            <a:avLst/>
          </a:prstGeom>
          <a:ln w="0">
            <a:solidFill>
              <a:srgbClr val="3465a4"/>
            </a:solidFill>
          </a:ln>
        </p:spPr>
        <p:style>
          <a:lnRef idx="0"/>
          <a:fillRef idx="0"/>
          <a:effectRef idx="0"/>
          <a:fontRef idx="minor"/>
        </p:style>
      </p:sp>
      <p:sp>
        <p:nvSpPr>
          <p:cNvPr id="64" name=""/>
          <p:cNvSpPr/>
          <p:nvPr/>
        </p:nvSpPr>
        <p:spPr>
          <a:xfrm>
            <a:off x="14616000" y="4428000"/>
            <a:ext cx="360000" cy="0"/>
          </a:xfrm>
          <a:prstGeom prst="line">
            <a:avLst/>
          </a:prstGeom>
          <a:ln w="0">
            <a:solidFill>
              <a:srgbClr val="3465a4"/>
            </a:solidFill>
          </a:ln>
        </p:spPr>
        <p:style>
          <a:lnRef idx="0"/>
          <a:fillRef idx="0"/>
          <a:effectRef idx="0"/>
          <a:fontRef idx="minor"/>
        </p:style>
      </p:sp>
      <p:sp>
        <p:nvSpPr>
          <p:cNvPr id="65" name=""/>
          <p:cNvSpPr/>
          <p:nvPr/>
        </p:nvSpPr>
        <p:spPr>
          <a:xfrm>
            <a:off x="15408000" y="4428000"/>
            <a:ext cx="360000" cy="0"/>
          </a:xfrm>
          <a:prstGeom prst="line">
            <a:avLst/>
          </a:prstGeom>
          <a:ln w="0">
            <a:solidFill>
              <a:srgbClr val="3465a4"/>
            </a:solidFill>
          </a:ln>
        </p:spPr>
        <p:style>
          <a:lnRef idx="0"/>
          <a:fillRef idx="0"/>
          <a:effectRef idx="0"/>
          <a:fontRef idx="minor"/>
        </p:style>
      </p:sp>
      <p:sp>
        <p:nvSpPr>
          <p:cNvPr id="66" name=""/>
          <p:cNvSpPr/>
          <p:nvPr/>
        </p:nvSpPr>
        <p:spPr>
          <a:xfrm>
            <a:off x="14616000" y="4896000"/>
            <a:ext cx="360000" cy="0"/>
          </a:xfrm>
          <a:prstGeom prst="line">
            <a:avLst/>
          </a:prstGeom>
          <a:ln w="0">
            <a:solidFill>
              <a:srgbClr val="3465a4"/>
            </a:solidFill>
          </a:ln>
        </p:spPr>
        <p:style>
          <a:lnRef idx="0"/>
          <a:fillRef idx="0"/>
          <a:effectRef idx="0"/>
          <a:fontRef idx="minor"/>
        </p:style>
      </p:sp>
      <p:sp>
        <p:nvSpPr>
          <p:cNvPr id="67" name=""/>
          <p:cNvSpPr/>
          <p:nvPr/>
        </p:nvSpPr>
        <p:spPr>
          <a:xfrm>
            <a:off x="15480000" y="4896000"/>
            <a:ext cx="360000" cy="0"/>
          </a:xfrm>
          <a:prstGeom prst="line">
            <a:avLst/>
          </a:prstGeom>
          <a:ln w="0">
            <a:solidFill>
              <a:srgbClr val="3465a4"/>
            </a:solidFill>
          </a:ln>
        </p:spPr>
        <p:style>
          <a:lnRef idx="0"/>
          <a:fillRef idx="0"/>
          <a:effectRef idx="0"/>
          <a:fontRef idx="minor"/>
        </p:style>
      </p:sp>
      <p:sp>
        <p:nvSpPr>
          <p:cNvPr id="68" name=""/>
          <p:cNvSpPr/>
          <p:nvPr/>
        </p:nvSpPr>
        <p:spPr>
          <a:xfrm>
            <a:off x="10080000" y="7236000"/>
            <a:ext cx="360000" cy="0"/>
          </a:xfrm>
          <a:prstGeom prst="line">
            <a:avLst/>
          </a:prstGeom>
          <a:ln w="0">
            <a:solidFill>
              <a:srgbClr val="3465a4"/>
            </a:solidFill>
          </a:ln>
        </p:spPr>
        <p:style>
          <a:lnRef idx="0"/>
          <a:fillRef idx="0"/>
          <a:effectRef idx="0"/>
          <a:fontRef idx="minor"/>
        </p:style>
      </p:sp>
      <p:sp>
        <p:nvSpPr>
          <p:cNvPr id="69" name=""/>
          <p:cNvSpPr/>
          <p:nvPr/>
        </p:nvSpPr>
        <p:spPr>
          <a:xfrm>
            <a:off x="10944000" y="7236000"/>
            <a:ext cx="360000" cy="0"/>
          </a:xfrm>
          <a:prstGeom prst="line">
            <a:avLst/>
          </a:prstGeom>
          <a:ln w="0">
            <a:solidFill>
              <a:srgbClr val="3465a4"/>
            </a:solidFill>
          </a:ln>
        </p:spPr>
        <p:style>
          <a:lnRef idx="0"/>
          <a:fillRef idx="0"/>
          <a:effectRef idx="0"/>
          <a:fontRef idx="minor"/>
        </p:style>
      </p:sp>
      <p:sp>
        <p:nvSpPr>
          <p:cNvPr id="70" name=""/>
          <p:cNvSpPr/>
          <p:nvPr/>
        </p:nvSpPr>
        <p:spPr>
          <a:xfrm>
            <a:off x="10080000" y="7668000"/>
            <a:ext cx="360000" cy="0"/>
          </a:xfrm>
          <a:prstGeom prst="line">
            <a:avLst/>
          </a:prstGeom>
          <a:ln w="0">
            <a:solidFill>
              <a:srgbClr val="3465a4"/>
            </a:solidFill>
          </a:ln>
        </p:spPr>
        <p:style>
          <a:lnRef idx="0"/>
          <a:fillRef idx="0"/>
          <a:effectRef idx="0"/>
          <a:fontRef idx="minor"/>
        </p:style>
      </p:sp>
      <p:sp>
        <p:nvSpPr>
          <p:cNvPr id="71" name=""/>
          <p:cNvSpPr/>
          <p:nvPr/>
        </p:nvSpPr>
        <p:spPr>
          <a:xfrm>
            <a:off x="10908000" y="7668000"/>
            <a:ext cx="360000" cy="0"/>
          </a:xfrm>
          <a:prstGeom prst="line">
            <a:avLst/>
          </a:prstGeom>
          <a:ln w="0">
            <a:solidFill>
              <a:srgbClr val="3465a4"/>
            </a:solidFill>
          </a:ln>
        </p:spPr>
        <p:style>
          <a:lnRef idx="0"/>
          <a:fillRef idx="0"/>
          <a:effectRef idx="0"/>
          <a:fontRef idx="minor"/>
        </p:style>
      </p:sp>
      <p:sp>
        <p:nvSpPr>
          <p:cNvPr id="72" name=""/>
          <p:cNvSpPr/>
          <p:nvPr/>
        </p:nvSpPr>
        <p:spPr>
          <a:xfrm>
            <a:off x="10116000" y="8136000"/>
            <a:ext cx="360000" cy="0"/>
          </a:xfrm>
          <a:prstGeom prst="line">
            <a:avLst/>
          </a:prstGeom>
          <a:ln w="0">
            <a:solidFill>
              <a:srgbClr val="3465a4"/>
            </a:solidFill>
          </a:ln>
        </p:spPr>
        <p:style>
          <a:lnRef idx="0"/>
          <a:fillRef idx="0"/>
          <a:effectRef idx="0"/>
          <a:fontRef idx="minor"/>
        </p:style>
      </p:sp>
      <p:sp>
        <p:nvSpPr>
          <p:cNvPr id="73" name=""/>
          <p:cNvSpPr/>
          <p:nvPr/>
        </p:nvSpPr>
        <p:spPr>
          <a:xfrm>
            <a:off x="10944000" y="8136000"/>
            <a:ext cx="360000" cy="0"/>
          </a:xfrm>
          <a:prstGeom prst="line">
            <a:avLst/>
          </a:prstGeom>
          <a:ln w="0">
            <a:solidFill>
              <a:srgbClr val="3465a4"/>
            </a:solidFill>
          </a:ln>
        </p:spPr>
        <p:style>
          <a:lnRef idx="0"/>
          <a:fillRef idx="0"/>
          <a:effectRef idx="0"/>
          <a:fontRef idx="minor"/>
        </p:style>
      </p:sp>
    </p:spTree>
  </p:cSld>
  <p:transition>
    <p:fade/>
  </p:transition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Freeform 2"/>
          <p:cNvSpPr/>
          <p:nvPr/>
        </p:nvSpPr>
        <p:spPr>
          <a:xfrm>
            <a:off x="0" y="9364320"/>
            <a:ext cx="18274320" cy="938520"/>
          </a:xfrm>
          <a:custGeom>
            <a:avLst/>
            <a:gdLst/>
            <a:ahLst/>
            <a:rect l="l" t="t" r="r" b="b"/>
            <a:pathLst>
              <a:path w="18276300" h="940680">
                <a:moveTo>
                  <a:pt x="0" y="0"/>
                </a:moveTo>
                <a:lnTo>
                  <a:pt x="18276300" y="0"/>
                </a:lnTo>
                <a:lnTo>
                  <a:pt x="18276300" y="940680"/>
                </a:lnTo>
                <a:lnTo>
                  <a:pt x="0" y="940680"/>
                </a:lnTo>
                <a:lnTo>
                  <a:pt x="0" y="0"/>
                </a:lnTo>
                <a:close/>
              </a:path>
            </a:pathLst>
          </a:custGeom>
          <a:blipFill rotWithShape="0">
            <a:blip r:embed="rId1"/>
            <a:srcRect/>
            <a:stretch/>
          </a:blipFill>
          <a:ln w="0">
            <a:noFill/>
          </a:ln>
        </p:spPr>
        <p:style>
          <a:lnRef idx="0"/>
          <a:fillRef idx="0"/>
          <a:effectRef idx="0"/>
          <a:fontRef idx="minor"/>
        </p:style>
      </p:sp>
      <p:grpSp>
        <p:nvGrpSpPr>
          <p:cNvPr id="75" name="Group 3"/>
          <p:cNvGrpSpPr/>
          <p:nvPr/>
        </p:nvGrpSpPr>
        <p:grpSpPr>
          <a:xfrm>
            <a:off x="16303320" y="0"/>
            <a:ext cx="1441800" cy="1441800"/>
            <a:chOff x="16303320" y="0"/>
            <a:chExt cx="1441800" cy="1441800"/>
          </a:xfrm>
        </p:grpSpPr>
        <p:sp>
          <p:nvSpPr>
            <p:cNvPr id="76" name="Freeform 4"/>
            <p:cNvSpPr/>
            <p:nvPr/>
          </p:nvSpPr>
          <p:spPr>
            <a:xfrm>
              <a:off x="16303320" y="0"/>
              <a:ext cx="1441800" cy="1441800"/>
            </a:xfrm>
            <a:custGeom>
              <a:avLst/>
              <a:gdLst/>
              <a:ahLst/>
              <a:rect l="l" t="t" r="r" b="b"/>
              <a:pathLst>
                <a:path w="1925320" h="1925320">
                  <a:moveTo>
                    <a:pt x="0" y="0"/>
                  </a:moveTo>
                  <a:lnTo>
                    <a:pt x="1925320" y="0"/>
                  </a:lnTo>
                  <a:lnTo>
                    <a:pt x="1925320" y="1925320"/>
                  </a:lnTo>
                  <a:lnTo>
                    <a:pt x="0" y="1925320"/>
                  </a:lnTo>
                  <a:close/>
                </a:path>
              </a:pathLst>
            </a:custGeom>
            <a:solidFill>
              <a:srgbClr val="9c00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</p:grpSp>
      <p:sp>
        <p:nvSpPr>
          <p:cNvPr id="77" name="Freeform 5"/>
          <p:cNvSpPr/>
          <p:nvPr/>
        </p:nvSpPr>
        <p:spPr>
          <a:xfrm>
            <a:off x="16286040" y="-96840"/>
            <a:ext cx="1537920" cy="1537920"/>
          </a:xfrm>
          <a:custGeom>
            <a:avLst/>
            <a:gdLst/>
            <a:ahLst/>
            <a:rect l="l" t="t" r="r" b="b"/>
            <a:pathLst>
              <a:path w="1540080" h="1540080">
                <a:moveTo>
                  <a:pt x="0" y="0"/>
                </a:moveTo>
                <a:lnTo>
                  <a:pt x="1540080" y="0"/>
                </a:lnTo>
                <a:lnTo>
                  <a:pt x="1540080" y="1540080"/>
                </a:lnTo>
                <a:lnTo>
                  <a:pt x="0" y="1540080"/>
                </a:lnTo>
                <a:lnTo>
                  <a:pt x="0" y="0"/>
                </a:lnTo>
                <a:close/>
              </a:path>
            </a:pathLst>
          </a:custGeom>
          <a:blipFill rotWithShape="0">
            <a:blip r:embed="rId2"/>
            <a:srcRect/>
            <a:stretch/>
          </a:blipFill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78" name="TextBox 7"/>
          <p:cNvSpPr/>
          <p:nvPr/>
        </p:nvSpPr>
        <p:spPr>
          <a:xfrm>
            <a:off x="368280" y="291240"/>
            <a:ext cx="15041160" cy="4572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>
              <a:lnSpc>
                <a:spcPts val="3600"/>
              </a:lnSpc>
              <a:buNone/>
            </a:pPr>
            <a:r>
              <a:rPr b="0" lang="en-US" sz="3000" spc="-1" strike="noStrike">
                <a:solidFill>
                  <a:srgbClr val="000000"/>
                </a:solidFill>
                <a:latin typeface="Lato Bold Italics"/>
                <a:ea typeface="DejaVu Sans"/>
              </a:rPr>
              <a:t>Activity:</a:t>
            </a:r>
            <a:endParaRPr b="0" lang="en-PH" sz="3000" spc="-1" strike="noStrike">
              <a:latin typeface="Arial"/>
            </a:endParaRPr>
          </a:p>
        </p:txBody>
      </p:sp>
      <p:sp>
        <p:nvSpPr>
          <p:cNvPr id="79" name="TextBox 8"/>
          <p:cNvSpPr/>
          <p:nvPr/>
        </p:nvSpPr>
        <p:spPr>
          <a:xfrm>
            <a:off x="368280" y="9588600"/>
            <a:ext cx="6843960" cy="4111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>
              <a:lnSpc>
                <a:spcPts val="3240"/>
              </a:lnSpc>
              <a:buNone/>
            </a:pPr>
            <a:r>
              <a:rPr b="0" lang="en-US" sz="2700" spc="-1" strike="noStrike">
                <a:solidFill>
                  <a:srgbClr val="ffffff"/>
                </a:solidFill>
                <a:latin typeface="Montserrat Medium"/>
                <a:ea typeface="DejaVu Sans"/>
              </a:rPr>
              <a:t>Rex Curriculum Resource </a:t>
            </a:r>
            <a:endParaRPr b="0" lang="en-PH" sz="2700" spc="-1" strike="noStrike">
              <a:latin typeface="Arial"/>
            </a:endParaRPr>
          </a:p>
        </p:txBody>
      </p:sp>
      <p:sp>
        <p:nvSpPr>
          <p:cNvPr id="80" name="TextBox 9"/>
          <p:cNvSpPr/>
          <p:nvPr/>
        </p:nvSpPr>
        <p:spPr>
          <a:xfrm>
            <a:off x="14268960" y="9573480"/>
            <a:ext cx="3741120" cy="4111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>
              <a:lnSpc>
                <a:spcPts val="3240"/>
              </a:lnSpc>
              <a:buNone/>
            </a:pPr>
            <a:r>
              <a:rPr b="0" lang="en-US" sz="2700" spc="-1" strike="noStrike">
                <a:solidFill>
                  <a:srgbClr val="ffffff"/>
                </a:solidFill>
                <a:latin typeface="Montserrat Medium"/>
                <a:ea typeface="DejaVu Sans"/>
              </a:rPr>
              <a:t>WWW.REX.COM.PH</a:t>
            </a:r>
            <a:endParaRPr b="0" lang="en-PH" sz="2700" spc="-1" strike="noStrike">
              <a:latin typeface="Arial"/>
            </a:endParaRPr>
          </a:p>
        </p:txBody>
      </p:sp>
      <p:sp>
        <p:nvSpPr>
          <p:cNvPr id="81" name="TextBox 2"/>
          <p:cNvSpPr/>
          <p:nvPr/>
        </p:nvSpPr>
        <p:spPr>
          <a:xfrm>
            <a:off x="618480" y="982440"/>
            <a:ext cx="15041160" cy="22856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>
              <a:lnSpc>
                <a:spcPts val="3600"/>
              </a:lnSpc>
              <a:buNone/>
            </a:pPr>
            <a:r>
              <a:rPr b="0" lang="en-US" sz="2000" spc="-1" strike="noStrike">
                <a:solidFill>
                  <a:srgbClr val="000000"/>
                </a:solidFill>
                <a:latin typeface="Lato"/>
                <a:ea typeface="DejaVu Sans"/>
              </a:rPr>
              <a:t>A. Name all segments oblique to HO.</a:t>
            </a:r>
            <a:endParaRPr b="0" lang="en-PH" sz="2000" spc="-1" strike="noStrike">
              <a:latin typeface="Arial"/>
            </a:endParaRPr>
          </a:p>
          <a:p>
            <a:pPr>
              <a:lnSpc>
                <a:spcPts val="3600"/>
              </a:lnSpc>
              <a:buNone/>
            </a:pPr>
            <a:endParaRPr b="0" lang="en-PH" sz="2000" spc="-1" strike="noStrike">
              <a:latin typeface="Arial"/>
            </a:endParaRPr>
          </a:p>
          <a:p>
            <a:pPr>
              <a:lnSpc>
                <a:spcPts val="3600"/>
              </a:lnSpc>
              <a:buNone/>
            </a:pPr>
            <a:r>
              <a:rPr b="0" lang="en-US" sz="2000" spc="-1" strike="noStrike">
                <a:solidFill>
                  <a:srgbClr val="000000"/>
                </a:solidFill>
                <a:latin typeface="Lato"/>
                <a:ea typeface="DejaVu Sans"/>
              </a:rPr>
              <a:t>B. Name all segments parallel to HY.</a:t>
            </a:r>
            <a:endParaRPr b="0" lang="en-PH" sz="2000" spc="-1" strike="noStrike">
              <a:latin typeface="Arial"/>
            </a:endParaRPr>
          </a:p>
          <a:p>
            <a:pPr>
              <a:lnSpc>
                <a:spcPts val="3600"/>
              </a:lnSpc>
              <a:buNone/>
            </a:pPr>
            <a:endParaRPr b="0" lang="en-PH" sz="2000" spc="-1" strike="noStrike">
              <a:latin typeface="Arial"/>
            </a:endParaRPr>
          </a:p>
          <a:p>
            <a:pPr>
              <a:lnSpc>
                <a:spcPts val="3600"/>
              </a:lnSpc>
              <a:buNone/>
            </a:pPr>
            <a:r>
              <a:rPr b="0" lang="en-US" sz="2000" spc="-1" strike="noStrike">
                <a:solidFill>
                  <a:srgbClr val="000000"/>
                </a:solidFill>
                <a:latin typeface="Lato"/>
                <a:ea typeface="DejaVu Sans"/>
              </a:rPr>
              <a:t>C. Name all segments that are skew to SM.</a:t>
            </a:r>
            <a:endParaRPr b="0" lang="en-PH" sz="2000" spc="-1" strike="noStrike">
              <a:latin typeface="Arial"/>
            </a:endParaRPr>
          </a:p>
        </p:txBody>
      </p:sp>
      <p:sp>
        <p:nvSpPr>
          <p:cNvPr id="82" name=""/>
          <p:cNvSpPr/>
          <p:nvPr/>
        </p:nvSpPr>
        <p:spPr>
          <a:xfrm>
            <a:off x="4104000" y="1152000"/>
            <a:ext cx="540000" cy="0"/>
          </a:xfrm>
          <a:prstGeom prst="line">
            <a:avLst/>
          </a:prstGeom>
          <a:ln w="0">
            <a:solidFill>
              <a:srgbClr val="3465a4"/>
            </a:solidFill>
          </a:ln>
        </p:spPr>
        <p:style>
          <a:lnRef idx="0"/>
          <a:fillRef idx="0"/>
          <a:effectRef idx="0"/>
          <a:fontRef idx="minor"/>
        </p:style>
      </p:sp>
      <p:sp>
        <p:nvSpPr>
          <p:cNvPr id="83" name=""/>
          <p:cNvSpPr/>
          <p:nvPr/>
        </p:nvSpPr>
        <p:spPr>
          <a:xfrm>
            <a:off x="4068000" y="2052000"/>
            <a:ext cx="540000" cy="0"/>
          </a:xfrm>
          <a:prstGeom prst="line">
            <a:avLst/>
          </a:prstGeom>
          <a:ln w="0">
            <a:solidFill>
              <a:srgbClr val="3465a4"/>
            </a:solidFill>
          </a:ln>
        </p:spPr>
        <p:style>
          <a:lnRef idx="0"/>
          <a:fillRef idx="0"/>
          <a:effectRef idx="0"/>
          <a:fontRef idx="minor"/>
        </p:style>
      </p:sp>
      <p:sp>
        <p:nvSpPr>
          <p:cNvPr id="84" name=""/>
          <p:cNvSpPr/>
          <p:nvPr/>
        </p:nvSpPr>
        <p:spPr>
          <a:xfrm>
            <a:off x="4752000" y="2952000"/>
            <a:ext cx="540000" cy="0"/>
          </a:xfrm>
          <a:prstGeom prst="line">
            <a:avLst/>
          </a:prstGeom>
          <a:ln w="0">
            <a:solidFill>
              <a:srgbClr val="3465a4"/>
            </a:solidFill>
          </a:ln>
        </p:spPr>
        <p:style>
          <a:lnRef idx="0"/>
          <a:fillRef idx="0"/>
          <a:effectRef idx="0"/>
          <a:fontRef idx="minor"/>
        </p:style>
      </p:sp>
      <p:pic>
        <p:nvPicPr>
          <p:cNvPr id="85" name="" descr=""/>
          <p:cNvPicPr/>
          <p:nvPr/>
        </p:nvPicPr>
        <p:blipFill>
          <a:blip r:embed="rId3"/>
          <a:stretch/>
        </p:blipFill>
        <p:spPr>
          <a:xfrm>
            <a:off x="6120000" y="1527480"/>
            <a:ext cx="9355320" cy="6212520"/>
          </a:xfrm>
          <a:prstGeom prst="rect">
            <a:avLst/>
          </a:prstGeom>
          <a:ln w="0">
            <a:noFill/>
          </a:ln>
        </p:spPr>
      </p:pic>
    </p:spTree>
  </p:cSld>
  <p:transition>
    <p:fade/>
  </p:transition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Freeform 10"/>
          <p:cNvSpPr/>
          <p:nvPr/>
        </p:nvSpPr>
        <p:spPr>
          <a:xfrm>
            <a:off x="0" y="9364320"/>
            <a:ext cx="18274320" cy="938520"/>
          </a:xfrm>
          <a:custGeom>
            <a:avLst/>
            <a:gdLst/>
            <a:ahLst/>
            <a:rect l="l" t="t" r="r" b="b"/>
            <a:pathLst>
              <a:path w="18276300" h="940680">
                <a:moveTo>
                  <a:pt x="0" y="0"/>
                </a:moveTo>
                <a:lnTo>
                  <a:pt x="18276300" y="0"/>
                </a:lnTo>
                <a:lnTo>
                  <a:pt x="18276300" y="940680"/>
                </a:lnTo>
                <a:lnTo>
                  <a:pt x="0" y="940680"/>
                </a:lnTo>
                <a:lnTo>
                  <a:pt x="0" y="0"/>
                </a:lnTo>
                <a:close/>
              </a:path>
            </a:pathLst>
          </a:custGeom>
          <a:blipFill rotWithShape="0">
            <a:blip r:embed="rId1"/>
            <a:srcRect/>
            <a:stretch/>
          </a:blipFill>
          <a:ln w="0">
            <a:noFill/>
          </a:ln>
        </p:spPr>
        <p:style>
          <a:lnRef idx="0"/>
          <a:fillRef idx="0"/>
          <a:effectRef idx="0"/>
          <a:fontRef idx="minor"/>
        </p:style>
      </p:sp>
      <p:grpSp>
        <p:nvGrpSpPr>
          <p:cNvPr id="87" name="Group 2"/>
          <p:cNvGrpSpPr/>
          <p:nvPr/>
        </p:nvGrpSpPr>
        <p:grpSpPr>
          <a:xfrm>
            <a:off x="16303320" y="0"/>
            <a:ext cx="1441800" cy="1441800"/>
            <a:chOff x="16303320" y="0"/>
            <a:chExt cx="1441800" cy="1441800"/>
          </a:xfrm>
        </p:grpSpPr>
        <p:sp>
          <p:nvSpPr>
            <p:cNvPr id="88" name="Freeform 11"/>
            <p:cNvSpPr/>
            <p:nvPr/>
          </p:nvSpPr>
          <p:spPr>
            <a:xfrm>
              <a:off x="16303320" y="0"/>
              <a:ext cx="1441800" cy="1441800"/>
            </a:xfrm>
            <a:custGeom>
              <a:avLst/>
              <a:gdLst/>
              <a:ahLst/>
              <a:rect l="l" t="t" r="r" b="b"/>
              <a:pathLst>
                <a:path w="1925320" h="1925320">
                  <a:moveTo>
                    <a:pt x="0" y="0"/>
                  </a:moveTo>
                  <a:lnTo>
                    <a:pt x="1925320" y="0"/>
                  </a:lnTo>
                  <a:lnTo>
                    <a:pt x="1925320" y="1925320"/>
                  </a:lnTo>
                  <a:lnTo>
                    <a:pt x="0" y="1925320"/>
                  </a:lnTo>
                  <a:close/>
                </a:path>
              </a:pathLst>
            </a:custGeom>
            <a:solidFill>
              <a:srgbClr val="9c00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</p:grpSp>
      <p:sp>
        <p:nvSpPr>
          <p:cNvPr id="89" name="Freeform 12"/>
          <p:cNvSpPr/>
          <p:nvPr/>
        </p:nvSpPr>
        <p:spPr>
          <a:xfrm>
            <a:off x="16286040" y="-96840"/>
            <a:ext cx="1537920" cy="1537920"/>
          </a:xfrm>
          <a:custGeom>
            <a:avLst/>
            <a:gdLst/>
            <a:ahLst/>
            <a:rect l="l" t="t" r="r" b="b"/>
            <a:pathLst>
              <a:path w="1540080" h="1540080">
                <a:moveTo>
                  <a:pt x="0" y="0"/>
                </a:moveTo>
                <a:lnTo>
                  <a:pt x="1540080" y="0"/>
                </a:lnTo>
                <a:lnTo>
                  <a:pt x="1540080" y="1540080"/>
                </a:lnTo>
                <a:lnTo>
                  <a:pt x="0" y="1540080"/>
                </a:lnTo>
                <a:lnTo>
                  <a:pt x="0" y="0"/>
                </a:lnTo>
                <a:close/>
              </a:path>
            </a:pathLst>
          </a:custGeom>
          <a:blipFill rotWithShape="0">
            <a:blip r:embed="rId2"/>
            <a:srcRect/>
            <a:stretch/>
          </a:blipFill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90" name="TextBox 14"/>
          <p:cNvSpPr/>
          <p:nvPr/>
        </p:nvSpPr>
        <p:spPr>
          <a:xfrm>
            <a:off x="368280" y="291240"/>
            <a:ext cx="15041160" cy="4572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>
              <a:lnSpc>
                <a:spcPts val="3600"/>
              </a:lnSpc>
              <a:buNone/>
            </a:pPr>
            <a:r>
              <a:rPr b="0" lang="en-US" sz="3000" spc="-1" strike="noStrike">
                <a:solidFill>
                  <a:srgbClr val="000000"/>
                </a:solidFill>
                <a:latin typeface="Lato Bold Italics"/>
                <a:ea typeface="DejaVu Sans"/>
              </a:rPr>
              <a:t>Activity: ANSWER KEY</a:t>
            </a:r>
            <a:endParaRPr b="0" lang="en-PH" sz="3000" spc="-1" strike="noStrike">
              <a:latin typeface="Arial"/>
            </a:endParaRPr>
          </a:p>
        </p:txBody>
      </p:sp>
      <p:sp>
        <p:nvSpPr>
          <p:cNvPr id="91" name="TextBox 15"/>
          <p:cNvSpPr/>
          <p:nvPr/>
        </p:nvSpPr>
        <p:spPr>
          <a:xfrm>
            <a:off x="368280" y="9588600"/>
            <a:ext cx="6843960" cy="4111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>
              <a:lnSpc>
                <a:spcPts val="3240"/>
              </a:lnSpc>
              <a:buNone/>
            </a:pPr>
            <a:r>
              <a:rPr b="0" lang="en-US" sz="2700" spc="-1" strike="noStrike">
                <a:solidFill>
                  <a:srgbClr val="ffffff"/>
                </a:solidFill>
                <a:latin typeface="Montserrat Medium"/>
                <a:ea typeface="DejaVu Sans"/>
              </a:rPr>
              <a:t>Rex Curriculum Resource </a:t>
            </a:r>
            <a:endParaRPr b="0" lang="en-PH" sz="2700" spc="-1" strike="noStrike">
              <a:latin typeface="Arial"/>
            </a:endParaRPr>
          </a:p>
        </p:txBody>
      </p:sp>
      <p:sp>
        <p:nvSpPr>
          <p:cNvPr id="92" name="TextBox 16"/>
          <p:cNvSpPr/>
          <p:nvPr/>
        </p:nvSpPr>
        <p:spPr>
          <a:xfrm>
            <a:off x="14268960" y="9573480"/>
            <a:ext cx="3741120" cy="4111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>
              <a:lnSpc>
                <a:spcPts val="3240"/>
              </a:lnSpc>
              <a:buNone/>
            </a:pPr>
            <a:r>
              <a:rPr b="0" lang="en-US" sz="2700" spc="-1" strike="noStrike">
                <a:solidFill>
                  <a:srgbClr val="ffffff"/>
                </a:solidFill>
                <a:latin typeface="Montserrat Medium"/>
                <a:ea typeface="DejaVu Sans"/>
              </a:rPr>
              <a:t>WWW.REX.COM.PH</a:t>
            </a:r>
            <a:endParaRPr b="0" lang="en-PH" sz="2700" spc="-1" strike="noStrike">
              <a:latin typeface="Arial"/>
            </a:endParaRPr>
          </a:p>
        </p:txBody>
      </p:sp>
      <p:sp>
        <p:nvSpPr>
          <p:cNvPr id="93" name="TextBox 17"/>
          <p:cNvSpPr/>
          <p:nvPr/>
        </p:nvSpPr>
        <p:spPr>
          <a:xfrm>
            <a:off x="618480" y="982440"/>
            <a:ext cx="15041160" cy="22856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>
              <a:lnSpc>
                <a:spcPts val="3600"/>
              </a:lnSpc>
              <a:buNone/>
            </a:pPr>
            <a:r>
              <a:rPr b="0" lang="en-US" sz="2000" spc="-1" strike="noStrike">
                <a:solidFill>
                  <a:srgbClr val="000000"/>
                </a:solidFill>
                <a:latin typeface="Lato"/>
                <a:ea typeface="DejaVu Sans"/>
              </a:rPr>
              <a:t>A. Name all segments oblique to HO.</a:t>
            </a:r>
            <a:endParaRPr b="0" lang="en-PH" sz="2000" spc="-1" strike="noStrike">
              <a:latin typeface="Arial"/>
            </a:endParaRPr>
          </a:p>
          <a:p>
            <a:pPr>
              <a:lnSpc>
                <a:spcPts val="3600"/>
              </a:lnSpc>
              <a:buNone/>
            </a:pPr>
            <a:endParaRPr b="0" lang="en-PH" sz="2000" spc="-1" strike="noStrike">
              <a:latin typeface="Arial"/>
            </a:endParaRPr>
          </a:p>
          <a:p>
            <a:pPr>
              <a:lnSpc>
                <a:spcPts val="3600"/>
              </a:lnSpc>
              <a:buNone/>
            </a:pPr>
            <a:r>
              <a:rPr b="0" lang="en-US" sz="2000" spc="-1" strike="noStrike">
                <a:solidFill>
                  <a:srgbClr val="000000"/>
                </a:solidFill>
                <a:latin typeface="Lato"/>
                <a:ea typeface="DejaVu Sans"/>
              </a:rPr>
              <a:t>B. Name all segments parallel to HY.</a:t>
            </a:r>
            <a:endParaRPr b="0" lang="en-PH" sz="2000" spc="-1" strike="noStrike">
              <a:latin typeface="Arial"/>
            </a:endParaRPr>
          </a:p>
          <a:p>
            <a:pPr>
              <a:lnSpc>
                <a:spcPts val="3600"/>
              </a:lnSpc>
              <a:buNone/>
            </a:pPr>
            <a:endParaRPr b="0" lang="en-PH" sz="2000" spc="-1" strike="noStrike">
              <a:latin typeface="Arial"/>
            </a:endParaRPr>
          </a:p>
          <a:p>
            <a:pPr>
              <a:lnSpc>
                <a:spcPts val="3600"/>
              </a:lnSpc>
              <a:buNone/>
            </a:pPr>
            <a:r>
              <a:rPr b="0" lang="en-US" sz="2000" spc="-1" strike="noStrike">
                <a:solidFill>
                  <a:srgbClr val="000000"/>
                </a:solidFill>
                <a:latin typeface="Lato"/>
                <a:ea typeface="DejaVu Sans"/>
              </a:rPr>
              <a:t>C. Name all segments that are skew to SM.</a:t>
            </a:r>
            <a:endParaRPr b="0" lang="en-PH" sz="2000" spc="-1" strike="noStrike">
              <a:latin typeface="Arial"/>
            </a:endParaRPr>
          </a:p>
        </p:txBody>
      </p:sp>
      <p:sp>
        <p:nvSpPr>
          <p:cNvPr id="94" name=""/>
          <p:cNvSpPr/>
          <p:nvPr/>
        </p:nvSpPr>
        <p:spPr>
          <a:xfrm>
            <a:off x="4104000" y="1152000"/>
            <a:ext cx="540000" cy="0"/>
          </a:xfrm>
          <a:prstGeom prst="line">
            <a:avLst/>
          </a:prstGeom>
          <a:ln w="0">
            <a:solidFill>
              <a:srgbClr val="3465a4"/>
            </a:solidFill>
          </a:ln>
        </p:spPr>
        <p:style>
          <a:lnRef idx="0"/>
          <a:fillRef idx="0"/>
          <a:effectRef idx="0"/>
          <a:fontRef idx="minor"/>
        </p:style>
      </p:sp>
      <p:sp>
        <p:nvSpPr>
          <p:cNvPr id="95" name=""/>
          <p:cNvSpPr/>
          <p:nvPr/>
        </p:nvSpPr>
        <p:spPr>
          <a:xfrm>
            <a:off x="4068000" y="2052000"/>
            <a:ext cx="540000" cy="0"/>
          </a:xfrm>
          <a:prstGeom prst="line">
            <a:avLst/>
          </a:prstGeom>
          <a:ln w="0">
            <a:solidFill>
              <a:srgbClr val="3465a4"/>
            </a:solidFill>
          </a:ln>
        </p:spPr>
        <p:style>
          <a:lnRef idx="0"/>
          <a:fillRef idx="0"/>
          <a:effectRef idx="0"/>
          <a:fontRef idx="minor"/>
        </p:style>
      </p:sp>
      <p:sp>
        <p:nvSpPr>
          <p:cNvPr id="96" name=""/>
          <p:cNvSpPr/>
          <p:nvPr/>
        </p:nvSpPr>
        <p:spPr>
          <a:xfrm>
            <a:off x="4752000" y="2952000"/>
            <a:ext cx="540000" cy="0"/>
          </a:xfrm>
          <a:prstGeom prst="line">
            <a:avLst/>
          </a:prstGeom>
          <a:ln w="0">
            <a:solidFill>
              <a:srgbClr val="3465a4"/>
            </a:solidFill>
          </a:ln>
        </p:spPr>
        <p:style>
          <a:lnRef idx="0"/>
          <a:fillRef idx="0"/>
          <a:effectRef idx="0"/>
          <a:fontRef idx="minor"/>
        </p:style>
      </p:sp>
      <p:pic>
        <p:nvPicPr>
          <p:cNvPr id="97" name="" descr=""/>
          <p:cNvPicPr/>
          <p:nvPr/>
        </p:nvPicPr>
        <p:blipFill>
          <a:blip r:embed="rId3"/>
          <a:stretch/>
        </p:blipFill>
        <p:spPr>
          <a:xfrm>
            <a:off x="6120000" y="1527480"/>
            <a:ext cx="9355320" cy="6212520"/>
          </a:xfrm>
          <a:prstGeom prst="rect">
            <a:avLst/>
          </a:prstGeom>
          <a:ln w="0">
            <a:noFill/>
          </a:ln>
        </p:spPr>
      </p:pic>
      <p:sp>
        <p:nvSpPr>
          <p:cNvPr id="98" name="TextBox 18"/>
          <p:cNvSpPr/>
          <p:nvPr/>
        </p:nvSpPr>
        <p:spPr>
          <a:xfrm>
            <a:off x="720000" y="5994360"/>
            <a:ext cx="5760000" cy="26521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>
              <a:lnSpc>
                <a:spcPts val="3600"/>
              </a:lnSpc>
              <a:buNone/>
            </a:pPr>
            <a:r>
              <a:rPr b="1" lang="en-US" sz="1800" spc="-1" strike="noStrike">
                <a:solidFill>
                  <a:srgbClr val="000000"/>
                </a:solidFill>
                <a:latin typeface="Lato"/>
                <a:ea typeface="DejaVu Sans"/>
              </a:rPr>
              <a:t>ANSWER KEY</a:t>
            </a:r>
            <a:br/>
            <a:br/>
            <a:r>
              <a:rPr b="0" lang="en-US" sz="1800" spc="-1" strike="noStrike">
                <a:solidFill>
                  <a:srgbClr val="000000"/>
                </a:solidFill>
                <a:latin typeface="Lato"/>
                <a:ea typeface="DejaVu Sans"/>
              </a:rPr>
              <a:t>A. SH, EO, YH, NO (in any order)</a:t>
            </a:r>
            <a:endParaRPr b="0" lang="en-PH" sz="1800" spc="-1" strike="noStrike">
              <a:latin typeface="Arial"/>
            </a:endParaRPr>
          </a:p>
          <a:p>
            <a:pPr>
              <a:lnSpc>
                <a:spcPts val="3600"/>
              </a:lnSpc>
              <a:buNone/>
            </a:pPr>
            <a:endParaRPr b="0" lang="en-PH" sz="1800" spc="-1" strike="noStrike">
              <a:latin typeface="Arial"/>
            </a:endParaRPr>
          </a:p>
          <a:p>
            <a:r>
              <a:rPr b="0" lang="en-US" sz="1800" spc="-1" strike="noStrike">
                <a:solidFill>
                  <a:srgbClr val="000000"/>
                </a:solidFill>
                <a:latin typeface="Lato"/>
                <a:ea typeface="DejaVu Sans"/>
              </a:rPr>
              <a:t>B. SM, NO (in any order)</a:t>
            </a:r>
            <a:endParaRPr b="0" lang="en-PH" sz="1800" spc="-1" strike="noStrike">
              <a:latin typeface=""/>
              <a:ea typeface=""/>
            </a:endParaRPr>
          </a:p>
          <a:p>
            <a:endParaRPr b="0" lang="en-PH" sz="1800" spc="-1" strike="noStrike">
              <a:latin typeface=""/>
              <a:ea typeface=""/>
            </a:endParaRPr>
          </a:p>
          <a:p>
            <a:r>
              <a:rPr b="0" lang="en-US" sz="1800" spc="-1" strike="noStrike">
                <a:solidFill>
                  <a:srgbClr val="000000"/>
                </a:solidFill>
                <a:latin typeface="Lato"/>
                <a:ea typeface="DejaVu Sans"/>
              </a:rPr>
              <a:t>C. HO, NO, NY, EO, XN, EO (in any order)</a:t>
            </a:r>
            <a:endParaRPr b="0" lang="en-PH" sz="1800" spc="-1" strike="noStrike">
              <a:latin typeface=""/>
              <a:ea typeface=""/>
            </a:endParaRPr>
          </a:p>
        </p:txBody>
      </p:sp>
      <p:sp>
        <p:nvSpPr>
          <p:cNvPr id="99" name=""/>
          <p:cNvSpPr/>
          <p:nvPr/>
        </p:nvSpPr>
        <p:spPr>
          <a:xfrm>
            <a:off x="936000" y="7092000"/>
            <a:ext cx="360000" cy="0"/>
          </a:xfrm>
          <a:prstGeom prst="line">
            <a:avLst/>
          </a:prstGeom>
          <a:ln w="0">
            <a:solidFill>
              <a:srgbClr val="3465a4"/>
            </a:solidFill>
          </a:ln>
        </p:spPr>
        <p:style>
          <a:lnRef idx="0"/>
          <a:fillRef idx="0"/>
          <a:effectRef idx="0"/>
          <a:fontRef idx="minor"/>
        </p:style>
      </p:sp>
      <p:sp>
        <p:nvSpPr>
          <p:cNvPr id="100" name=""/>
          <p:cNvSpPr/>
          <p:nvPr/>
        </p:nvSpPr>
        <p:spPr>
          <a:xfrm>
            <a:off x="1332000" y="7092000"/>
            <a:ext cx="360000" cy="0"/>
          </a:xfrm>
          <a:prstGeom prst="line">
            <a:avLst/>
          </a:prstGeom>
          <a:ln w="0">
            <a:solidFill>
              <a:srgbClr val="3465a4"/>
            </a:solidFill>
          </a:ln>
        </p:spPr>
        <p:style>
          <a:lnRef idx="0"/>
          <a:fillRef idx="0"/>
          <a:effectRef idx="0"/>
          <a:fontRef idx="minor"/>
        </p:style>
      </p:sp>
      <p:sp>
        <p:nvSpPr>
          <p:cNvPr id="101" name=""/>
          <p:cNvSpPr/>
          <p:nvPr/>
        </p:nvSpPr>
        <p:spPr>
          <a:xfrm>
            <a:off x="1764000" y="7092000"/>
            <a:ext cx="360000" cy="0"/>
          </a:xfrm>
          <a:prstGeom prst="line">
            <a:avLst/>
          </a:prstGeom>
          <a:ln w="0">
            <a:solidFill>
              <a:srgbClr val="3465a4"/>
            </a:solidFill>
          </a:ln>
        </p:spPr>
        <p:style>
          <a:lnRef idx="0"/>
          <a:fillRef idx="0"/>
          <a:effectRef idx="0"/>
          <a:fontRef idx="minor"/>
        </p:style>
      </p:sp>
      <p:sp>
        <p:nvSpPr>
          <p:cNvPr id="102" name=""/>
          <p:cNvSpPr/>
          <p:nvPr/>
        </p:nvSpPr>
        <p:spPr>
          <a:xfrm>
            <a:off x="2160000" y="7092000"/>
            <a:ext cx="360000" cy="0"/>
          </a:xfrm>
          <a:prstGeom prst="line">
            <a:avLst/>
          </a:prstGeom>
          <a:ln w="0">
            <a:solidFill>
              <a:srgbClr val="3465a4"/>
            </a:solidFill>
          </a:ln>
        </p:spPr>
        <p:style>
          <a:lnRef idx="0"/>
          <a:fillRef idx="0"/>
          <a:effectRef idx="0"/>
          <a:fontRef idx="minor"/>
        </p:style>
      </p:sp>
      <p:sp>
        <p:nvSpPr>
          <p:cNvPr id="103" name=""/>
          <p:cNvSpPr/>
          <p:nvPr/>
        </p:nvSpPr>
        <p:spPr>
          <a:xfrm>
            <a:off x="936000" y="7848000"/>
            <a:ext cx="360000" cy="0"/>
          </a:xfrm>
          <a:prstGeom prst="line">
            <a:avLst/>
          </a:prstGeom>
          <a:ln w="0">
            <a:solidFill>
              <a:srgbClr val="3465a4"/>
            </a:solidFill>
          </a:ln>
        </p:spPr>
        <p:style>
          <a:lnRef idx="0"/>
          <a:fillRef idx="0"/>
          <a:effectRef idx="0"/>
          <a:fontRef idx="minor"/>
        </p:style>
      </p:sp>
      <p:sp>
        <p:nvSpPr>
          <p:cNvPr id="104" name=""/>
          <p:cNvSpPr/>
          <p:nvPr/>
        </p:nvSpPr>
        <p:spPr>
          <a:xfrm>
            <a:off x="1368000" y="7848000"/>
            <a:ext cx="360000" cy="0"/>
          </a:xfrm>
          <a:prstGeom prst="line">
            <a:avLst/>
          </a:prstGeom>
          <a:ln w="0">
            <a:solidFill>
              <a:srgbClr val="3465a4"/>
            </a:solidFill>
          </a:ln>
        </p:spPr>
        <p:style>
          <a:lnRef idx="0"/>
          <a:fillRef idx="0"/>
          <a:effectRef idx="0"/>
          <a:fontRef idx="minor"/>
        </p:style>
      </p:sp>
      <p:sp>
        <p:nvSpPr>
          <p:cNvPr id="105" name=""/>
          <p:cNvSpPr/>
          <p:nvPr/>
        </p:nvSpPr>
        <p:spPr>
          <a:xfrm>
            <a:off x="936000" y="8388000"/>
            <a:ext cx="360000" cy="0"/>
          </a:xfrm>
          <a:prstGeom prst="line">
            <a:avLst/>
          </a:prstGeom>
          <a:ln w="0">
            <a:solidFill>
              <a:srgbClr val="3465a4"/>
            </a:solidFill>
          </a:ln>
        </p:spPr>
        <p:style>
          <a:lnRef idx="0"/>
          <a:fillRef idx="0"/>
          <a:effectRef idx="0"/>
          <a:fontRef idx="minor"/>
        </p:style>
      </p:sp>
      <p:sp>
        <p:nvSpPr>
          <p:cNvPr id="106" name=""/>
          <p:cNvSpPr/>
          <p:nvPr/>
        </p:nvSpPr>
        <p:spPr>
          <a:xfrm>
            <a:off x="1368000" y="8388000"/>
            <a:ext cx="360000" cy="0"/>
          </a:xfrm>
          <a:prstGeom prst="line">
            <a:avLst/>
          </a:prstGeom>
          <a:ln w="0">
            <a:solidFill>
              <a:srgbClr val="3465a4"/>
            </a:solidFill>
          </a:ln>
        </p:spPr>
        <p:style>
          <a:lnRef idx="0"/>
          <a:fillRef idx="0"/>
          <a:effectRef idx="0"/>
          <a:fontRef idx="minor"/>
        </p:style>
      </p:sp>
      <p:sp>
        <p:nvSpPr>
          <p:cNvPr id="107" name=""/>
          <p:cNvSpPr/>
          <p:nvPr/>
        </p:nvSpPr>
        <p:spPr>
          <a:xfrm>
            <a:off x="1836000" y="8388000"/>
            <a:ext cx="360000" cy="0"/>
          </a:xfrm>
          <a:prstGeom prst="line">
            <a:avLst/>
          </a:prstGeom>
          <a:ln w="0">
            <a:solidFill>
              <a:srgbClr val="3465a4"/>
            </a:solidFill>
          </a:ln>
        </p:spPr>
        <p:style>
          <a:lnRef idx="0"/>
          <a:fillRef idx="0"/>
          <a:effectRef idx="0"/>
          <a:fontRef idx="minor"/>
        </p:style>
      </p:sp>
      <p:sp>
        <p:nvSpPr>
          <p:cNvPr id="108" name=""/>
          <p:cNvSpPr/>
          <p:nvPr/>
        </p:nvSpPr>
        <p:spPr>
          <a:xfrm>
            <a:off x="2232000" y="8388000"/>
            <a:ext cx="360000" cy="0"/>
          </a:xfrm>
          <a:prstGeom prst="line">
            <a:avLst/>
          </a:prstGeom>
          <a:ln w="0">
            <a:solidFill>
              <a:srgbClr val="3465a4"/>
            </a:solidFill>
          </a:ln>
        </p:spPr>
        <p:style>
          <a:lnRef idx="0"/>
          <a:fillRef idx="0"/>
          <a:effectRef idx="0"/>
          <a:fontRef idx="minor"/>
        </p:style>
      </p:sp>
      <p:sp>
        <p:nvSpPr>
          <p:cNvPr id="109" name=""/>
          <p:cNvSpPr/>
          <p:nvPr/>
        </p:nvSpPr>
        <p:spPr>
          <a:xfrm>
            <a:off x="2628000" y="8388000"/>
            <a:ext cx="360000" cy="0"/>
          </a:xfrm>
          <a:prstGeom prst="line">
            <a:avLst/>
          </a:prstGeom>
          <a:ln w="0">
            <a:solidFill>
              <a:srgbClr val="3465a4"/>
            </a:solidFill>
          </a:ln>
        </p:spPr>
        <p:style>
          <a:lnRef idx="0"/>
          <a:fillRef idx="0"/>
          <a:effectRef idx="0"/>
          <a:fontRef idx="minor"/>
        </p:style>
      </p:sp>
      <p:sp>
        <p:nvSpPr>
          <p:cNvPr id="110" name=""/>
          <p:cNvSpPr/>
          <p:nvPr/>
        </p:nvSpPr>
        <p:spPr>
          <a:xfrm>
            <a:off x="3024000" y="8388000"/>
            <a:ext cx="360000" cy="0"/>
          </a:xfrm>
          <a:prstGeom prst="line">
            <a:avLst/>
          </a:prstGeom>
          <a:ln w="0">
            <a:solidFill>
              <a:srgbClr val="3465a4"/>
            </a:solidFill>
          </a:ln>
        </p:spPr>
        <p:style>
          <a:lnRef idx="0"/>
          <a:fillRef idx="0"/>
          <a:effectRef idx="0"/>
          <a:fontRef idx="minor"/>
        </p:style>
      </p:sp>
    </p:spTree>
  </p:cSld>
  <p:transition>
    <p:fade/>
  </p:transition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Freeform 13"/>
          <p:cNvSpPr/>
          <p:nvPr/>
        </p:nvSpPr>
        <p:spPr>
          <a:xfrm>
            <a:off x="0" y="9364320"/>
            <a:ext cx="18274320" cy="938520"/>
          </a:xfrm>
          <a:custGeom>
            <a:avLst/>
            <a:gdLst/>
            <a:ahLst/>
            <a:rect l="l" t="t" r="r" b="b"/>
            <a:pathLst>
              <a:path w="18276300" h="940680">
                <a:moveTo>
                  <a:pt x="0" y="0"/>
                </a:moveTo>
                <a:lnTo>
                  <a:pt x="18276300" y="0"/>
                </a:lnTo>
                <a:lnTo>
                  <a:pt x="18276300" y="940680"/>
                </a:lnTo>
                <a:lnTo>
                  <a:pt x="0" y="940680"/>
                </a:lnTo>
                <a:lnTo>
                  <a:pt x="0" y="0"/>
                </a:lnTo>
                <a:close/>
              </a:path>
            </a:pathLst>
          </a:custGeom>
          <a:blipFill rotWithShape="0">
            <a:blip r:embed="rId1"/>
            <a:srcRect/>
            <a:stretch/>
          </a:blipFill>
          <a:ln w="0">
            <a:noFill/>
          </a:ln>
        </p:spPr>
        <p:style>
          <a:lnRef idx="0"/>
          <a:fillRef idx="0"/>
          <a:effectRef idx="0"/>
          <a:fontRef idx="minor"/>
        </p:style>
      </p:sp>
      <p:grpSp>
        <p:nvGrpSpPr>
          <p:cNvPr id="112" name="Group 4"/>
          <p:cNvGrpSpPr/>
          <p:nvPr/>
        </p:nvGrpSpPr>
        <p:grpSpPr>
          <a:xfrm>
            <a:off x="16303320" y="0"/>
            <a:ext cx="1441800" cy="1441800"/>
            <a:chOff x="16303320" y="0"/>
            <a:chExt cx="1441800" cy="1441800"/>
          </a:xfrm>
        </p:grpSpPr>
        <p:sp>
          <p:nvSpPr>
            <p:cNvPr id="113" name="Freeform 14"/>
            <p:cNvSpPr/>
            <p:nvPr/>
          </p:nvSpPr>
          <p:spPr>
            <a:xfrm>
              <a:off x="16303320" y="0"/>
              <a:ext cx="1441800" cy="1441800"/>
            </a:xfrm>
            <a:custGeom>
              <a:avLst/>
              <a:gdLst/>
              <a:ahLst/>
              <a:rect l="l" t="t" r="r" b="b"/>
              <a:pathLst>
                <a:path w="1925320" h="1925320">
                  <a:moveTo>
                    <a:pt x="0" y="0"/>
                  </a:moveTo>
                  <a:lnTo>
                    <a:pt x="1925320" y="0"/>
                  </a:lnTo>
                  <a:lnTo>
                    <a:pt x="1925320" y="1925320"/>
                  </a:lnTo>
                  <a:lnTo>
                    <a:pt x="0" y="1925320"/>
                  </a:lnTo>
                  <a:close/>
                </a:path>
              </a:pathLst>
            </a:custGeom>
            <a:solidFill>
              <a:srgbClr val="9c00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</p:grpSp>
      <p:sp>
        <p:nvSpPr>
          <p:cNvPr id="114" name="Freeform 15"/>
          <p:cNvSpPr/>
          <p:nvPr/>
        </p:nvSpPr>
        <p:spPr>
          <a:xfrm>
            <a:off x="16286040" y="-96840"/>
            <a:ext cx="1537920" cy="1537920"/>
          </a:xfrm>
          <a:custGeom>
            <a:avLst/>
            <a:gdLst/>
            <a:ahLst/>
            <a:rect l="l" t="t" r="r" b="b"/>
            <a:pathLst>
              <a:path w="1540080" h="1540080">
                <a:moveTo>
                  <a:pt x="0" y="0"/>
                </a:moveTo>
                <a:lnTo>
                  <a:pt x="1540080" y="0"/>
                </a:lnTo>
                <a:lnTo>
                  <a:pt x="1540080" y="1540080"/>
                </a:lnTo>
                <a:lnTo>
                  <a:pt x="0" y="1540080"/>
                </a:lnTo>
                <a:lnTo>
                  <a:pt x="0" y="0"/>
                </a:lnTo>
                <a:close/>
              </a:path>
            </a:pathLst>
          </a:custGeom>
          <a:blipFill rotWithShape="0">
            <a:blip r:embed="rId2"/>
            <a:srcRect/>
            <a:stretch/>
          </a:blipFill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15" name="TextBox 19"/>
          <p:cNvSpPr/>
          <p:nvPr/>
        </p:nvSpPr>
        <p:spPr>
          <a:xfrm>
            <a:off x="368280" y="9588600"/>
            <a:ext cx="6843960" cy="4111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>
              <a:lnSpc>
                <a:spcPts val="3240"/>
              </a:lnSpc>
              <a:buNone/>
            </a:pPr>
            <a:r>
              <a:rPr b="0" lang="en-US" sz="2700" spc="-1" strike="noStrike">
                <a:solidFill>
                  <a:srgbClr val="ffffff"/>
                </a:solidFill>
                <a:latin typeface="Montserrat Medium"/>
                <a:ea typeface="DejaVu Sans"/>
              </a:rPr>
              <a:t>Rex Curriculum Resource </a:t>
            </a:r>
            <a:endParaRPr b="0" lang="en-PH" sz="2700" spc="-1" strike="noStrike">
              <a:latin typeface="Arial"/>
            </a:endParaRPr>
          </a:p>
        </p:txBody>
      </p:sp>
      <p:sp>
        <p:nvSpPr>
          <p:cNvPr id="116" name="TextBox 20"/>
          <p:cNvSpPr/>
          <p:nvPr/>
        </p:nvSpPr>
        <p:spPr>
          <a:xfrm>
            <a:off x="14268960" y="9573480"/>
            <a:ext cx="3741120" cy="4111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>
              <a:lnSpc>
                <a:spcPts val="3240"/>
              </a:lnSpc>
              <a:buNone/>
            </a:pPr>
            <a:r>
              <a:rPr b="0" lang="en-US" sz="2700" spc="-1" strike="noStrike">
                <a:solidFill>
                  <a:srgbClr val="ffffff"/>
                </a:solidFill>
                <a:latin typeface="Montserrat Medium"/>
                <a:ea typeface="DejaVu Sans"/>
              </a:rPr>
              <a:t>WWW.REX.COM.PH</a:t>
            </a:r>
            <a:endParaRPr b="0" lang="en-PH" sz="2700" spc="-1" strike="noStrike">
              <a:latin typeface="Arial"/>
            </a:endParaRPr>
          </a:p>
        </p:txBody>
      </p:sp>
      <p:sp>
        <p:nvSpPr>
          <p:cNvPr id="117" name="TextBox 21"/>
          <p:cNvSpPr/>
          <p:nvPr/>
        </p:nvSpPr>
        <p:spPr>
          <a:xfrm>
            <a:off x="180000" y="1065240"/>
            <a:ext cx="8640000" cy="4575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>
              <a:lnSpc>
                <a:spcPts val="3600"/>
              </a:lnSpc>
              <a:buNone/>
            </a:pPr>
            <a:r>
              <a:rPr b="0" lang="en-US" sz="2000" spc="-1" strike="noStrike">
                <a:solidFill>
                  <a:srgbClr val="000000"/>
                </a:solidFill>
                <a:latin typeface="Lato"/>
                <a:ea typeface="DejaVu Sans"/>
              </a:rPr>
              <a:t>The angles formed by two different lines and a transversal have special names.</a:t>
            </a:r>
            <a:endParaRPr b="0" lang="en-PH" sz="2000" spc="-1" strike="noStrike">
              <a:latin typeface="Arial"/>
            </a:endParaRPr>
          </a:p>
        </p:txBody>
      </p:sp>
      <p:sp>
        <p:nvSpPr>
          <p:cNvPr id="118" name="Freeform 16"/>
          <p:cNvSpPr/>
          <p:nvPr/>
        </p:nvSpPr>
        <p:spPr>
          <a:xfrm>
            <a:off x="13680" y="-2520"/>
            <a:ext cx="15826320" cy="938520"/>
          </a:xfrm>
          <a:custGeom>
            <a:avLst/>
            <a:gdLst/>
            <a:ahLst/>
            <a:rect l="l" t="t" r="r" b="b"/>
            <a:pathLst>
              <a:path w="18276300" h="940680">
                <a:moveTo>
                  <a:pt x="0" y="0"/>
                </a:moveTo>
                <a:lnTo>
                  <a:pt x="18276300" y="0"/>
                </a:lnTo>
                <a:lnTo>
                  <a:pt x="18276300" y="940680"/>
                </a:lnTo>
                <a:lnTo>
                  <a:pt x="0" y="940680"/>
                </a:lnTo>
                <a:lnTo>
                  <a:pt x="0" y="0"/>
                </a:lnTo>
                <a:close/>
              </a:path>
            </a:pathLst>
          </a:custGeom>
          <a:blipFill rotWithShape="0">
            <a:blip r:embed="rId3"/>
            <a:srcRect/>
            <a:stretch/>
          </a:blipFill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19" name="TextBox 22"/>
          <p:cNvSpPr/>
          <p:nvPr/>
        </p:nvSpPr>
        <p:spPr>
          <a:xfrm>
            <a:off x="540000" y="262800"/>
            <a:ext cx="14220000" cy="4572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r>
              <a:rPr b="1" lang="en-US" sz="3000" spc="-1" strike="noStrike">
                <a:solidFill>
                  <a:srgbClr val="ffffff"/>
                </a:solidFill>
                <a:latin typeface="Lato Bold Italics"/>
                <a:ea typeface="DejaVu Sans"/>
              </a:rPr>
              <a:t>Angles Formed by Parallel Lines Cut by a Transversal Line</a:t>
            </a:r>
            <a:endParaRPr b="1" lang="en-PH" sz="3000" spc="-1" strike="noStrike">
              <a:solidFill>
                <a:srgbClr val="666666"/>
              </a:solidFill>
              <a:latin typeface=""/>
              <a:ea typeface=""/>
            </a:endParaRPr>
          </a:p>
        </p:txBody>
      </p:sp>
      <p:graphicFrame>
        <p:nvGraphicFramePr>
          <p:cNvPr id="120" name=""/>
          <p:cNvGraphicFramePr/>
          <p:nvPr/>
        </p:nvGraphicFramePr>
        <p:xfrm>
          <a:off x="414360" y="1656720"/>
          <a:ext cx="8045280" cy="3383280"/>
        </p:xfrm>
        <a:graphic>
          <a:graphicData uri="http://schemas.openxmlformats.org/drawingml/2006/table">
            <a:tbl>
              <a:tblPr/>
              <a:tblGrid>
                <a:gridCol w="2742480"/>
                <a:gridCol w="5303160"/>
              </a:tblGrid>
              <a:tr h="3267000">
                <a:tc>
                  <a:txBody>
                    <a:bodyPr lIns="90000" rIns="90000" tIns="46800" bIns="46800" anchor="t">
                      <a:noAutofit/>
                    </a:bodyPr>
                    <a:p>
                      <a:pPr algn="ctr">
                        <a:buNone/>
                      </a:pPr>
                      <a:r>
                        <a:rPr b="0" lang="en-PH" sz="1800" spc="-1" strike="noStrike">
                          <a:latin typeface="Arial"/>
                        </a:rPr>
                        <a:t>The angles c, d, e, and f are</a:t>
                      </a:r>
                      <a:endParaRPr b="0" lang="en-PH" sz="1800" spc="-1" strike="noStrike">
                        <a:latin typeface="Arial"/>
                      </a:endParaRPr>
                    </a:p>
                    <a:p>
                      <a:pPr algn="ctr">
                        <a:buNone/>
                      </a:pPr>
                      <a:r>
                        <a:rPr b="0" lang="en-PH" sz="1800" spc="-1" strike="noStrike">
                          <a:latin typeface="Arial"/>
                        </a:rPr>
                        <a:t>called interior angles.</a:t>
                      </a:r>
                      <a:endParaRPr b="0" lang="en-PH" sz="1800" spc="-1" strike="noStrike">
                        <a:latin typeface="Arial"/>
                      </a:endParaRPr>
                    </a:p>
                  </a:txBody>
                  <a:tcPr anchor="t"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b3b3b3"/>
                    </a:solidFill>
                  </a:tcPr>
                </a:tc>
                <a:tc>
                  <a:txBody>
                    <a:bodyPr lIns="90000" rIns="90000" tIns="46800" bIns="46800" anchor="t">
                      <a:noAutofit/>
                    </a:bodyPr>
                    <a:p>
                      <a:pPr algn="ctr">
                        <a:buNone/>
                      </a:pPr>
                      <a:r>
                        <a:rPr b="0" lang="en-PH" sz="1800" spc="-1" strike="noStrike">
                          <a:latin typeface="Arial"/>
                        </a:rPr>
                        <a:t>The following pairs: ∠d and ∠f, and ∠c and ∠e are alternate interior angles.</a:t>
                      </a:r>
                      <a:endParaRPr b="0" lang="en-PH" sz="1800" spc="-1" strike="noStrike">
                        <a:latin typeface="Arial"/>
                      </a:endParaRPr>
                    </a:p>
                  </a:txBody>
                  <a:tcPr anchor="t"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b3b3b3"/>
                    </a:solidFill>
                  </a:tcPr>
                </a:tc>
              </a:tr>
            </a:tbl>
          </a:graphicData>
        </a:graphic>
      </p:graphicFrame>
      <p:pic>
        <p:nvPicPr>
          <p:cNvPr id="121" name="" descr=""/>
          <p:cNvPicPr/>
          <p:nvPr/>
        </p:nvPicPr>
        <p:blipFill>
          <a:blip r:embed="rId4"/>
          <a:stretch/>
        </p:blipFill>
        <p:spPr>
          <a:xfrm>
            <a:off x="639360" y="2554560"/>
            <a:ext cx="2276640" cy="2215800"/>
          </a:xfrm>
          <a:prstGeom prst="rect">
            <a:avLst/>
          </a:prstGeom>
          <a:ln w="0">
            <a:noFill/>
          </a:ln>
        </p:spPr>
      </p:pic>
      <p:pic>
        <p:nvPicPr>
          <p:cNvPr id="122" name="" descr=""/>
          <p:cNvPicPr/>
          <p:nvPr/>
        </p:nvPicPr>
        <p:blipFill>
          <a:blip r:embed="rId5"/>
          <a:stretch/>
        </p:blipFill>
        <p:spPr>
          <a:xfrm>
            <a:off x="3420000" y="2592000"/>
            <a:ext cx="2251440" cy="2196000"/>
          </a:xfrm>
          <a:prstGeom prst="rect">
            <a:avLst/>
          </a:prstGeom>
          <a:ln w="0">
            <a:noFill/>
          </a:ln>
        </p:spPr>
      </p:pic>
      <p:pic>
        <p:nvPicPr>
          <p:cNvPr id="123" name="" descr=""/>
          <p:cNvPicPr/>
          <p:nvPr/>
        </p:nvPicPr>
        <p:blipFill>
          <a:blip r:embed="rId6"/>
          <a:stretch/>
        </p:blipFill>
        <p:spPr>
          <a:xfrm>
            <a:off x="5909760" y="2628000"/>
            <a:ext cx="2190240" cy="2141280"/>
          </a:xfrm>
          <a:prstGeom prst="rect">
            <a:avLst/>
          </a:prstGeom>
          <a:ln w="0">
            <a:noFill/>
          </a:ln>
        </p:spPr>
      </p:pic>
      <p:graphicFrame>
        <p:nvGraphicFramePr>
          <p:cNvPr id="124" name=""/>
          <p:cNvGraphicFramePr/>
          <p:nvPr/>
        </p:nvGraphicFramePr>
        <p:xfrm>
          <a:off x="386640" y="5133960"/>
          <a:ext cx="8045280" cy="3233880"/>
        </p:xfrm>
        <a:graphic>
          <a:graphicData uri="http://schemas.openxmlformats.org/drawingml/2006/table">
            <a:tbl>
              <a:tblPr/>
              <a:tblGrid>
                <a:gridCol w="2742480"/>
                <a:gridCol w="5303160"/>
              </a:tblGrid>
              <a:tr h="3234240">
                <a:tc>
                  <a:txBody>
                    <a:bodyPr lIns="90000" rIns="90000" tIns="46800" bIns="46800" anchor="t">
                      <a:noAutofit/>
                    </a:bodyPr>
                    <a:p>
                      <a:r>
                        <a:rPr b="0" lang="en-PH" sz="1800" spc="-1" strike="noStrike">
                          <a:latin typeface="Arial"/>
                        </a:rPr>
                        <a:t>The angles a, b, g, and h are</a:t>
                      </a:r>
                      <a:endParaRPr b="0" lang="en-PH" sz="1800" spc="-1" strike="noStrike">
                        <a:latin typeface="Arial"/>
                      </a:endParaRPr>
                    </a:p>
                    <a:p>
                      <a:r>
                        <a:rPr b="0" lang="en-PH" sz="1800" spc="-1" strike="noStrike">
                          <a:latin typeface="Arial"/>
                        </a:rPr>
                        <a:t>called exterior angles.</a:t>
                      </a:r>
                      <a:endParaRPr b="0" lang="en-PH" sz="1800" spc="-1" strike="noStrike">
                        <a:latin typeface="Arial"/>
                      </a:endParaRPr>
                    </a:p>
                  </a:txBody>
                  <a:tcPr anchor="t"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b3b3b3"/>
                    </a:solidFill>
                  </a:tcPr>
                </a:tc>
                <a:tc>
                  <a:txBody>
                    <a:bodyPr lIns="90000" rIns="90000" tIns="46800" bIns="46800" anchor="t">
                      <a:noAutofit/>
                    </a:bodyPr>
                    <a:p>
                      <a:pPr algn="ctr">
                        <a:buNone/>
                      </a:pPr>
                      <a:r>
                        <a:rPr b="0" lang="en-PH" sz="1800" spc="-1" strike="noStrike">
                          <a:latin typeface="Arial"/>
                        </a:rPr>
                        <a:t>The following pairs: ∠d and ∠e, and ∠c and ∠f are</a:t>
                      </a:r>
                      <a:endParaRPr b="0" lang="en-PH" sz="1800" spc="-1" strike="noStrike">
                        <a:latin typeface="Arial"/>
                      </a:endParaRPr>
                    </a:p>
                    <a:p>
                      <a:pPr algn="ctr">
                        <a:buNone/>
                      </a:pPr>
                      <a:r>
                        <a:rPr b="0" lang="en-PH" sz="1800" spc="-1" strike="noStrike">
                          <a:latin typeface="Arial"/>
                        </a:rPr>
                        <a:t>interior angles on the same side of the transversal.</a:t>
                      </a:r>
                      <a:endParaRPr b="0" lang="en-PH" sz="1800" spc="-1" strike="noStrike">
                        <a:latin typeface="Arial"/>
                      </a:endParaRPr>
                    </a:p>
                  </a:txBody>
                  <a:tcPr anchor="t"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b3b3b3"/>
                    </a:solidFill>
                  </a:tcPr>
                </a:tc>
              </a:tr>
            </a:tbl>
          </a:graphicData>
        </a:graphic>
      </p:graphicFrame>
      <p:pic>
        <p:nvPicPr>
          <p:cNvPr id="125" name="" descr=""/>
          <p:cNvPicPr/>
          <p:nvPr/>
        </p:nvPicPr>
        <p:blipFill>
          <a:blip r:embed="rId7"/>
          <a:stretch/>
        </p:blipFill>
        <p:spPr>
          <a:xfrm>
            <a:off x="576000" y="6048000"/>
            <a:ext cx="2255040" cy="2169360"/>
          </a:xfrm>
          <a:prstGeom prst="rect">
            <a:avLst/>
          </a:prstGeom>
          <a:ln w="0">
            <a:noFill/>
          </a:ln>
        </p:spPr>
      </p:pic>
      <p:pic>
        <p:nvPicPr>
          <p:cNvPr id="126" name="" descr=""/>
          <p:cNvPicPr/>
          <p:nvPr/>
        </p:nvPicPr>
        <p:blipFill>
          <a:blip r:embed="rId8"/>
          <a:stretch/>
        </p:blipFill>
        <p:spPr>
          <a:xfrm>
            <a:off x="3384000" y="6048000"/>
            <a:ext cx="2160000" cy="2111760"/>
          </a:xfrm>
          <a:prstGeom prst="rect">
            <a:avLst/>
          </a:prstGeom>
          <a:ln w="0">
            <a:noFill/>
          </a:ln>
        </p:spPr>
      </p:pic>
      <p:pic>
        <p:nvPicPr>
          <p:cNvPr id="127" name="" descr=""/>
          <p:cNvPicPr/>
          <p:nvPr/>
        </p:nvPicPr>
        <p:blipFill>
          <a:blip r:embed="rId9"/>
          <a:stretch/>
        </p:blipFill>
        <p:spPr>
          <a:xfrm>
            <a:off x="5940000" y="6053040"/>
            <a:ext cx="2160000" cy="2116800"/>
          </a:xfrm>
          <a:prstGeom prst="rect">
            <a:avLst/>
          </a:prstGeom>
          <a:ln w="0">
            <a:noFill/>
          </a:ln>
        </p:spPr>
      </p:pic>
      <p:graphicFrame>
        <p:nvGraphicFramePr>
          <p:cNvPr id="128" name=""/>
          <p:cNvGraphicFramePr/>
          <p:nvPr/>
        </p:nvGraphicFramePr>
        <p:xfrm>
          <a:off x="9234360" y="1695240"/>
          <a:ext cx="8585640" cy="6864840"/>
        </p:xfrm>
        <a:graphic>
          <a:graphicData uri="http://schemas.openxmlformats.org/drawingml/2006/table">
            <a:tbl>
              <a:tblPr/>
              <a:tblGrid>
                <a:gridCol w="3235680"/>
                <a:gridCol w="5349960"/>
              </a:tblGrid>
              <a:tr h="6865200">
                <a:tc>
                  <a:txBody>
                    <a:bodyPr lIns="90000" rIns="90000" tIns="46800" bIns="46800" anchor="t">
                      <a:noAutofit/>
                    </a:bodyPr>
                    <a:p>
                      <a:pPr algn="ctr">
                        <a:buNone/>
                      </a:pPr>
                      <a:r>
                        <a:rPr b="0" lang="en-PH" sz="1800" spc="-1" strike="noStrike">
                          <a:latin typeface="Arial"/>
                        </a:rPr>
                        <a:t>The following pairs: ∠a and ∠g, and ∠b and ∠h are alternate exterior angles.</a:t>
                      </a:r>
                      <a:endParaRPr b="0" lang="en-PH" sz="1800" spc="-1" strike="noStrike">
                        <a:latin typeface="Arial"/>
                      </a:endParaRPr>
                    </a:p>
                  </a:txBody>
                  <a:tcPr anchor="t"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b3b3b3"/>
                    </a:solidFill>
                  </a:tcPr>
                </a:tc>
                <a:tc>
                  <a:txBody>
                    <a:bodyPr lIns="90000" rIns="90000" tIns="46800" bIns="46800" anchor="t">
                      <a:noAutofit/>
                    </a:bodyPr>
                    <a:p>
                      <a:pPr algn="ctr">
                        <a:buNone/>
                      </a:pPr>
                      <a:r>
                        <a:rPr b="0" lang="en-PH" sz="1800" spc="-1" strike="noStrike">
                          <a:latin typeface="Arial"/>
                        </a:rPr>
                        <a:t>The following pairs: ∠a and ∠e, ∠b and ∠f, ∠h and ∠d, and ∠c and ∠g are corresponding angles.</a:t>
                      </a:r>
                      <a:endParaRPr b="0" lang="en-PH" sz="1800" spc="-1" strike="noStrike">
                        <a:latin typeface="Arial"/>
                      </a:endParaRPr>
                    </a:p>
                  </a:txBody>
                  <a:tcPr anchor="t"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b3b3b3"/>
                    </a:solidFill>
                  </a:tcPr>
                </a:tc>
              </a:tr>
            </a:tbl>
          </a:graphicData>
        </a:graphic>
      </p:graphicFrame>
      <p:pic>
        <p:nvPicPr>
          <p:cNvPr id="129" name="" descr=""/>
          <p:cNvPicPr/>
          <p:nvPr/>
        </p:nvPicPr>
        <p:blipFill>
          <a:blip r:embed="rId10"/>
          <a:stretch/>
        </p:blipFill>
        <p:spPr>
          <a:xfrm>
            <a:off x="9479160" y="2628000"/>
            <a:ext cx="2544840" cy="2473200"/>
          </a:xfrm>
          <a:prstGeom prst="rect">
            <a:avLst/>
          </a:prstGeom>
          <a:ln w="0">
            <a:noFill/>
          </a:ln>
        </p:spPr>
      </p:pic>
      <p:pic>
        <p:nvPicPr>
          <p:cNvPr id="130" name="" descr=""/>
          <p:cNvPicPr/>
          <p:nvPr/>
        </p:nvPicPr>
        <p:blipFill>
          <a:blip r:embed="rId11"/>
          <a:stretch/>
        </p:blipFill>
        <p:spPr>
          <a:xfrm>
            <a:off x="9550800" y="5711040"/>
            <a:ext cx="2502720" cy="2460960"/>
          </a:xfrm>
          <a:prstGeom prst="rect">
            <a:avLst/>
          </a:prstGeom>
          <a:ln w="0">
            <a:noFill/>
          </a:ln>
        </p:spPr>
      </p:pic>
      <p:pic>
        <p:nvPicPr>
          <p:cNvPr id="131" name="" descr=""/>
          <p:cNvPicPr/>
          <p:nvPr/>
        </p:nvPicPr>
        <p:blipFill>
          <a:blip r:embed="rId12"/>
          <a:stretch/>
        </p:blipFill>
        <p:spPr>
          <a:xfrm>
            <a:off x="12636000" y="2700000"/>
            <a:ext cx="2399040" cy="2340000"/>
          </a:xfrm>
          <a:prstGeom prst="rect">
            <a:avLst/>
          </a:prstGeom>
          <a:ln w="0">
            <a:noFill/>
          </a:ln>
        </p:spPr>
      </p:pic>
      <p:pic>
        <p:nvPicPr>
          <p:cNvPr id="132" name="" descr=""/>
          <p:cNvPicPr/>
          <p:nvPr/>
        </p:nvPicPr>
        <p:blipFill>
          <a:blip r:embed="rId13"/>
          <a:stretch/>
        </p:blipFill>
        <p:spPr>
          <a:xfrm>
            <a:off x="15264000" y="2700000"/>
            <a:ext cx="2415600" cy="2340000"/>
          </a:xfrm>
          <a:prstGeom prst="rect">
            <a:avLst/>
          </a:prstGeom>
          <a:ln w="0">
            <a:noFill/>
          </a:ln>
        </p:spPr>
      </p:pic>
      <p:pic>
        <p:nvPicPr>
          <p:cNvPr id="133" name="" descr=""/>
          <p:cNvPicPr/>
          <p:nvPr/>
        </p:nvPicPr>
        <p:blipFill>
          <a:blip r:embed="rId14"/>
          <a:stretch/>
        </p:blipFill>
        <p:spPr>
          <a:xfrm>
            <a:off x="12656880" y="5760000"/>
            <a:ext cx="2283120" cy="2226960"/>
          </a:xfrm>
          <a:prstGeom prst="rect">
            <a:avLst/>
          </a:prstGeom>
          <a:ln w="0">
            <a:noFill/>
          </a:ln>
        </p:spPr>
      </p:pic>
      <p:pic>
        <p:nvPicPr>
          <p:cNvPr id="134" name="" descr=""/>
          <p:cNvPicPr/>
          <p:nvPr/>
        </p:nvPicPr>
        <p:blipFill>
          <a:blip r:embed="rId15"/>
          <a:stretch/>
        </p:blipFill>
        <p:spPr>
          <a:xfrm>
            <a:off x="15177960" y="5693760"/>
            <a:ext cx="2462040" cy="2406960"/>
          </a:xfrm>
          <a:prstGeom prst="rect">
            <a:avLst/>
          </a:prstGeom>
          <a:ln w="0">
            <a:noFill/>
          </a:ln>
        </p:spPr>
      </p:pic>
    </p:spTree>
  </p:cSld>
  <p:transition>
    <p:fade/>
  </p:transition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5" name="" descr=""/>
          <p:cNvPicPr/>
          <p:nvPr/>
        </p:nvPicPr>
        <p:blipFill>
          <a:blip r:embed="rId1"/>
          <a:stretch/>
        </p:blipFill>
        <p:spPr>
          <a:xfrm>
            <a:off x="13320000" y="3708000"/>
            <a:ext cx="4860000" cy="2925720"/>
          </a:xfrm>
          <a:prstGeom prst="rect">
            <a:avLst/>
          </a:prstGeom>
          <a:ln w="0">
            <a:noFill/>
          </a:ln>
        </p:spPr>
      </p:pic>
      <p:sp>
        <p:nvSpPr>
          <p:cNvPr id="136" name="Freeform 17"/>
          <p:cNvSpPr/>
          <p:nvPr/>
        </p:nvSpPr>
        <p:spPr>
          <a:xfrm>
            <a:off x="0" y="9364320"/>
            <a:ext cx="18274320" cy="938520"/>
          </a:xfrm>
          <a:custGeom>
            <a:avLst/>
            <a:gdLst/>
            <a:ahLst/>
            <a:rect l="l" t="t" r="r" b="b"/>
            <a:pathLst>
              <a:path w="18276300" h="940680">
                <a:moveTo>
                  <a:pt x="0" y="0"/>
                </a:moveTo>
                <a:lnTo>
                  <a:pt x="18276300" y="0"/>
                </a:lnTo>
                <a:lnTo>
                  <a:pt x="18276300" y="940680"/>
                </a:lnTo>
                <a:lnTo>
                  <a:pt x="0" y="940680"/>
                </a:lnTo>
                <a:lnTo>
                  <a:pt x="0" y="0"/>
                </a:lnTo>
                <a:close/>
              </a:path>
            </a:pathLst>
          </a:custGeom>
          <a:blipFill rotWithShape="0">
            <a:blip r:embed="rId2"/>
            <a:srcRect/>
            <a:stretch/>
          </a:blipFill>
          <a:ln w="0">
            <a:noFill/>
          </a:ln>
        </p:spPr>
        <p:style>
          <a:lnRef idx="0"/>
          <a:fillRef idx="0"/>
          <a:effectRef idx="0"/>
          <a:fontRef idx="minor"/>
        </p:style>
      </p:sp>
      <p:grpSp>
        <p:nvGrpSpPr>
          <p:cNvPr id="137" name="Group 5"/>
          <p:cNvGrpSpPr/>
          <p:nvPr/>
        </p:nvGrpSpPr>
        <p:grpSpPr>
          <a:xfrm>
            <a:off x="16303320" y="0"/>
            <a:ext cx="1441800" cy="1441800"/>
            <a:chOff x="16303320" y="0"/>
            <a:chExt cx="1441800" cy="1441800"/>
          </a:xfrm>
        </p:grpSpPr>
        <p:sp>
          <p:nvSpPr>
            <p:cNvPr id="138" name="Freeform 18"/>
            <p:cNvSpPr/>
            <p:nvPr/>
          </p:nvSpPr>
          <p:spPr>
            <a:xfrm>
              <a:off x="16303320" y="0"/>
              <a:ext cx="1441800" cy="1441800"/>
            </a:xfrm>
            <a:custGeom>
              <a:avLst/>
              <a:gdLst/>
              <a:ahLst/>
              <a:rect l="l" t="t" r="r" b="b"/>
              <a:pathLst>
                <a:path w="1925320" h="1925320">
                  <a:moveTo>
                    <a:pt x="0" y="0"/>
                  </a:moveTo>
                  <a:lnTo>
                    <a:pt x="1925320" y="0"/>
                  </a:lnTo>
                  <a:lnTo>
                    <a:pt x="1925320" y="1925320"/>
                  </a:lnTo>
                  <a:lnTo>
                    <a:pt x="0" y="1925320"/>
                  </a:lnTo>
                  <a:close/>
                </a:path>
              </a:pathLst>
            </a:custGeom>
            <a:solidFill>
              <a:srgbClr val="9c00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</p:grpSp>
      <p:sp>
        <p:nvSpPr>
          <p:cNvPr id="139" name="Freeform 19"/>
          <p:cNvSpPr/>
          <p:nvPr/>
        </p:nvSpPr>
        <p:spPr>
          <a:xfrm>
            <a:off x="16286040" y="-96840"/>
            <a:ext cx="1537920" cy="1537920"/>
          </a:xfrm>
          <a:custGeom>
            <a:avLst/>
            <a:gdLst/>
            <a:ahLst/>
            <a:rect l="l" t="t" r="r" b="b"/>
            <a:pathLst>
              <a:path w="1540080" h="1540080">
                <a:moveTo>
                  <a:pt x="0" y="0"/>
                </a:moveTo>
                <a:lnTo>
                  <a:pt x="1540080" y="0"/>
                </a:lnTo>
                <a:lnTo>
                  <a:pt x="1540080" y="1540080"/>
                </a:lnTo>
                <a:lnTo>
                  <a:pt x="0" y="1540080"/>
                </a:lnTo>
                <a:lnTo>
                  <a:pt x="0" y="0"/>
                </a:lnTo>
                <a:close/>
              </a:path>
            </a:pathLst>
          </a:custGeom>
          <a:blipFill rotWithShape="0">
            <a:blip r:embed="rId3"/>
            <a:srcRect/>
            <a:stretch/>
          </a:blipFill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40" name="TextBox 23"/>
          <p:cNvSpPr/>
          <p:nvPr/>
        </p:nvSpPr>
        <p:spPr>
          <a:xfrm>
            <a:off x="368280" y="9588600"/>
            <a:ext cx="6843960" cy="4111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>
              <a:lnSpc>
                <a:spcPts val="3240"/>
              </a:lnSpc>
              <a:buNone/>
            </a:pPr>
            <a:r>
              <a:rPr b="0" lang="en-US" sz="2700" spc="-1" strike="noStrike">
                <a:solidFill>
                  <a:srgbClr val="ffffff"/>
                </a:solidFill>
                <a:latin typeface="Montserrat Medium"/>
                <a:ea typeface="DejaVu Sans"/>
              </a:rPr>
              <a:t>Rex Curriculum Resource </a:t>
            </a:r>
            <a:endParaRPr b="0" lang="en-PH" sz="2700" spc="-1" strike="noStrike">
              <a:latin typeface="Arial"/>
            </a:endParaRPr>
          </a:p>
        </p:txBody>
      </p:sp>
      <p:sp>
        <p:nvSpPr>
          <p:cNvPr id="141" name="TextBox 24"/>
          <p:cNvSpPr/>
          <p:nvPr/>
        </p:nvSpPr>
        <p:spPr>
          <a:xfrm>
            <a:off x="14268960" y="9573480"/>
            <a:ext cx="3741120" cy="4111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>
              <a:lnSpc>
                <a:spcPts val="3240"/>
              </a:lnSpc>
              <a:buNone/>
            </a:pPr>
            <a:r>
              <a:rPr b="0" lang="en-US" sz="2700" spc="-1" strike="noStrike">
                <a:solidFill>
                  <a:srgbClr val="ffffff"/>
                </a:solidFill>
                <a:latin typeface="Montserrat Medium"/>
                <a:ea typeface="DejaVu Sans"/>
              </a:rPr>
              <a:t>WWW.REX.COM.PH</a:t>
            </a:r>
            <a:endParaRPr b="0" lang="en-PH" sz="2700" spc="-1" strike="noStrike">
              <a:latin typeface="Arial"/>
            </a:endParaRPr>
          </a:p>
        </p:txBody>
      </p:sp>
      <p:sp>
        <p:nvSpPr>
          <p:cNvPr id="142" name="TextBox 25"/>
          <p:cNvSpPr/>
          <p:nvPr/>
        </p:nvSpPr>
        <p:spPr>
          <a:xfrm>
            <a:off x="438840" y="1145160"/>
            <a:ext cx="7841160" cy="64004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>
              <a:lnSpc>
                <a:spcPts val="3600"/>
              </a:lnSpc>
              <a:buNone/>
            </a:pPr>
            <a:r>
              <a:rPr b="1" lang="en-US" sz="2000" spc="-1" strike="noStrike">
                <a:solidFill>
                  <a:srgbClr val="000000"/>
                </a:solidFill>
                <a:latin typeface="Lato"/>
                <a:ea typeface="DejaVu Sans"/>
              </a:rPr>
              <a:t>Definition:</a:t>
            </a:r>
            <a:endParaRPr b="0" lang="en-PH" sz="2000" spc="-1" strike="noStrike">
              <a:latin typeface="Arial"/>
            </a:endParaRPr>
          </a:p>
          <a:p>
            <a:pPr>
              <a:lnSpc>
                <a:spcPts val="3600"/>
              </a:lnSpc>
              <a:buNone/>
            </a:pPr>
            <a:endParaRPr b="0" lang="en-PH" sz="2000" spc="-1" strike="noStrike">
              <a:latin typeface="Arial"/>
            </a:endParaRPr>
          </a:p>
          <a:p>
            <a:pPr>
              <a:lnSpc>
                <a:spcPts val="3600"/>
              </a:lnSpc>
              <a:buNone/>
            </a:pPr>
            <a:r>
              <a:rPr b="0" lang="en-US" sz="2000" spc="-1" strike="noStrike">
                <a:solidFill>
                  <a:srgbClr val="000000"/>
                </a:solidFill>
                <a:latin typeface="Lato"/>
                <a:ea typeface="DejaVu Sans"/>
              </a:rPr>
              <a:t>• </a:t>
            </a:r>
            <a:r>
              <a:rPr b="0" lang="en-US" sz="20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US" sz="2000" spc="-1" strike="noStrike">
                <a:solidFill>
                  <a:srgbClr val="000000"/>
                </a:solidFill>
                <a:latin typeface="Lato"/>
                <a:ea typeface="DejaVu Sans"/>
              </a:rPr>
              <a:t>Transversal – a line that intersects two coplanar lines at two </a:t>
            </a:r>
            <a:r>
              <a:rPr b="0" lang="en-US" sz="20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US" sz="20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US" sz="2000" spc="-1" strike="noStrike">
                <a:solidFill>
                  <a:srgbClr val="000000"/>
                </a:solidFill>
                <a:latin typeface="Lato"/>
                <a:ea typeface="DejaVu Sans"/>
              </a:rPr>
              <a:t> </a:t>
            </a:r>
            <a:r>
              <a:rPr b="0" lang="en-US" sz="20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US" sz="2000" spc="-1" strike="noStrike">
                <a:solidFill>
                  <a:srgbClr val="000000"/>
                </a:solidFill>
                <a:latin typeface="Lato"/>
                <a:ea typeface="DejaVu Sans"/>
              </a:rPr>
              <a:t>different points</a:t>
            </a:r>
            <a:endParaRPr b="0" lang="en-PH" sz="2000" spc="-1" strike="noStrike">
              <a:latin typeface="Arial"/>
            </a:endParaRPr>
          </a:p>
          <a:p>
            <a:pPr>
              <a:lnSpc>
                <a:spcPts val="3600"/>
              </a:lnSpc>
              <a:buNone/>
            </a:pPr>
            <a:r>
              <a:rPr b="0" lang="en-US" sz="2000" spc="-1" strike="noStrike">
                <a:solidFill>
                  <a:srgbClr val="000000"/>
                </a:solidFill>
                <a:latin typeface="Lato"/>
                <a:ea typeface="DejaVu Sans"/>
              </a:rPr>
              <a:t>• </a:t>
            </a:r>
            <a:r>
              <a:rPr b="0" lang="en-US" sz="20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US" sz="2000" spc="-1" strike="noStrike">
                <a:solidFill>
                  <a:srgbClr val="000000"/>
                </a:solidFill>
                <a:latin typeface="Lato"/>
                <a:ea typeface="DejaVu Sans"/>
              </a:rPr>
              <a:t>Alternate interior angles – a pair of non-adjacent interior angles on  </a:t>
            </a:r>
            <a:r>
              <a:rPr b="0" lang="en-US" sz="20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US" sz="2000" spc="-1" strike="noStrike">
                <a:solidFill>
                  <a:srgbClr val="000000"/>
                </a:solidFill>
                <a:latin typeface="Lato"/>
                <a:ea typeface="DejaVu Sans"/>
              </a:rPr>
              <a:t>opposite sides of a transversal</a:t>
            </a:r>
            <a:endParaRPr b="0" lang="en-PH" sz="2000" spc="-1" strike="noStrike">
              <a:latin typeface="Arial"/>
            </a:endParaRPr>
          </a:p>
          <a:p>
            <a:pPr>
              <a:lnSpc>
                <a:spcPts val="3600"/>
              </a:lnSpc>
              <a:buNone/>
            </a:pPr>
            <a:r>
              <a:rPr b="0" lang="en-US" sz="2000" spc="-1" strike="noStrike">
                <a:solidFill>
                  <a:srgbClr val="000000"/>
                </a:solidFill>
                <a:latin typeface="Lato"/>
                <a:ea typeface="DejaVu Sans"/>
              </a:rPr>
              <a:t>• </a:t>
            </a:r>
            <a:r>
              <a:rPr b="0" lang="en-US" sz="20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US" sz="2000" spc="-1" strike="noStrike">
                <a:solidFill>
                  <a:srgbClr val="000000"/>
                </a:solidFill>
                <a:latin typeface="Lato"/>
                <a:ea typeface="DejaVu Sans"/>
              </a:rPr>
              <a:t>Corresponding angles – a pair of non-adjacent interior and exterior  </a:t>
            </a:r>
            <a:r>
              <a:rPr b="0" lang="en-US" sz="20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US" sz="2000" spc="-1" strike="noStrike">
                <a:solidFill>
                  <a:srgbClr val="000000"/>
                </a:solidFill>
                <a:latin typeface="Lato"/>
                <a:ea typeface="DejaVu Sans"/>
              </a:rPr>
              <a:t>angles on the same side of a transversal</a:t>
            </a:r>
            <a:endParaRPr b="0" lang="en-PH" sz="2000" spc="-1" strike="noStrike">
              <a:latin typeface="Arial"/>
            </a:endParaRPr>
          </a:p>
          <a:p>
            <a:pPr>
              <a:lnSpc>
                <a:spcPts val="3600"/>
              </a:lnSpc>
              <a:buNone/>
            </a:pPr>
            <a:r>
              <a:rPr b="0" lang="en-US" sz="2000" spc="-1" strike="noStrike">
                <a:solidFill>
                  <a:srgbClr val="000000"/>
                </a:solidFill>
                <a:latin typeface="Lato"/>
                <a:ea typeface="DejaVu Sans"/>
              </a:rPr>
              <a:t>• </a:t>
            </a:r>
            <a:r>
              <a:rPr b="0" lang="en-US" sz="20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US" sz="2000" spc="-1" strike="noStrike">
                <a:solidFill>
                  <a:srgbClr val="000000"/>
                </a:solidFill>
                <a:latin typeface="Lato"/>
                <a:ea typeface="DejaVu Sans"/>
              </a:rPr>
              <a:t>Same-side interior angles – interior angles on the same side of a </a:t>
            </a:r>
            <a:r>
              <a:rPr b="0" lang="en-US" sz="20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US" sz="2000" spc="-1" strike="noStrike">
                <a:solidFill>
                  <a:srgbClr val="000000"/>
                </a:solidFill>
                <a:latin typeface="Lato"/>
                <a:ea typeface="DejaVu Sans"/>
              </a:rPr>
              <a:t> </a:t>
            </a:r>
            <a:r>
              <a:rPr b="0" lang="en-US" sz="20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US" sz="2000" spc="-1" strike="noStrike">
                <a:solidFill>
                  <a:srgbClr val="000000"/>
                </a:solidFill>
                <a:latin typeface="Lato"/>
                <a:ea typeface="DejaVu Sans"/>
              </a:rPr>
              <a:t>transversal</a:t>
            </a:r>
            <a:endParaRPr b="0" lang="en-PH" sz="2000" spc="-1" strike="noStrike">
              <a:latin typeface="Arial"/>
            </a:endParaRPr>
          </a:p>
          <a:p>
            <a:pPr>
              <a:lnSpc>
                <a:spcPts val="3600"/>
              </a:lnSpc>
              <a:buNone/>
            </a:pPr>
            <a:r>
              <a:rPr b="0" lang="en-US" sz="2000" spc="-1" strike="noStrike">
                <a:solidFill>
                  <a:srgbClr val="000000"/>
                </a:solidFill>
                <a:latin typeface="Lato"/>
                <a:ea typeface="DejaVu Sans"/>
              </a:rPr>
              <a:t>• </a:t>
            </a:r>
            <a:r>
              <a:rPr b="0" lang="en-US" sz="20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US" sz="2000" spc="-1" strike="noStrike">
                <a:solidFill>
                  <a:srgbClr val="000000"/>
                </a:solidFill>
                <a:latin typeface="Lato"/>
                <a:ea typeface="DejaVu Sans"/>
              </a:rPr>
              <a:t>Alternate exterior angles – a pair of non-adjacent exterior angles </a:t>
            </a:r>
            <a:r>
              <a:rPr b="0" lang="en-US" sz="20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US" sz="2000" spc="-1" strike="noStrike">
                <a:solidFill>
                  <a:srgbClr val="000000"/>
                </a:solidFill>
                <a:latin typeface="Lato"/>
                <a:ea typeface="DejaVu Sans"/>
              </a:rPr>
              <a:t> </a:t>
            </a:r>
            <a:r>
              <a:rPr b="0" lang="en-US" sz="20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US" sz="2000" spc="-1" strike="noStrike">
                <a:solidFill>
                  <a:srgbClr val="000000"/>
                </a:solidFill>
                <a:latin typeface="Lato"/>
                <a:ea typeface="DejaVu Sans"/>
              </a:rPr>
              <a:t>on opposite sides of a transversal</a:t>
            </a:r>
            <a:endParaRPr b="0" lang="en-PH" sz="2000" spc="-1" strike="noStrike">
              <a:latin typeface="Arial"/>
            </a:endParaRPr>
          </a:p>
          <a:p>
            <a:pPr>
              <a:lnSpc>
                <a:spcPts val="3600"/>
              </a:lnSpc>
              <a:buNone/>
            </a:pPr>
            <a:r>
              <a:rPr b="0" lang="en-US" sz="2000" spc="-1" strike="noStrike">
                <a:solidFill>
                  <a:srgbClr val="000000"/>
                </a:solidFill>
                <a:latin typeface="Lato"/>
                <a:ea typeface="DejaVu Sans"/>
              </a:rPr>
              <a:t>• </a:t>
            </a:r>
            <a:r>
              <a:rPr b="0" lang="en-US" sz="20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US" sz="2000" spc="-1" strike="noStrike">
                <a:solidFill>
                  <a:srgbClr val="000000"/>
                </a:solidFill>
                <a:latin typeface="Lato"/>
                <a:ea typeface="DejaVu Sans"/>
              </a:rPr>
              <a:t>Same-side exterior angles – exterior angles on the same side of a </a:t>
            </a:r>
            <a:r>
              <a:rPr b="0" lang="en-US" sz="20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US" sz="2000" spc="-1" strike="noStrike">
                <a:solidFill>
                  <a:srgbClr val="000000"/>
                </a:solidFill>
                <a:latin typeface="Lato"/>
                <a:ea typeface="DejaVu Sans"/>
              </a:rPr>
              <a:t> </a:t>
            </a:r>
            <a:r>
              <a:rPr b="0" lang="en-US" sz="20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US" sz="2000" spc="-1" strike="noStrike">
                <a:solidFill>
                  <a:srgbClr val="000000"/>
                </a:solidFill>
                <a:latin typeface="Lato"/>
                <a:ea typeface="DejaVu Sans"/>
              </a:rPr>
              <a:t>transversal</a:t>
            </a:r>
            <a:endParaRPr b="0" lang="en-PH" sz="2000" spc="-1" strike="noStrike">
              <a:latin typeface="Arial"/>
            </a:endParaRPr>
          </a:p>
        </p:txBody>
      </p:sp>
      <p:sp>
        <p:nvSpPr>
          <p:cNvPr id="143" name="Freeform 20"/>
          <p:cNvSpPr/>
          <p:nvPr/>
        </p:nvSpPr>
        <p:spPr>
          <a:xfrm>
            <a:off x="13680" y="-2520"/>
            <a:ext cx="15826320" cy="938520"/>
          </a:xfrm>
          <a:custGeom>
            <a:avLst/>
            <a:gdLst/>
            <a:ahLst/>
            <a:rect l="l" t="t" r="r" b="b"/>
            <a:pathLst>
              <a:path w="18276300" h="940680">
                <a:moveTo>
                  <a:pt x="0" y="0"/>
                </a:moveTo>
                <a:lnTo>
                  <a:pt x="18276300" y="0"/>
                </a:lnTo>
                <a:lnTo>
                  <a:pt x="18276300" y="940680"/>
                </a:lnTo>
                <a:lnTo>
                  <a:pt x="0" y="940680"/>
                </a:lnTo>
                <a:lnTo>
                  <a:pt x="0" y="0"/>
                </a:lnTo>
                <a:close/>
              </a:path>
            </a:pathLst>
          </a:custGeom>
          <a:blipFill rotWithShape="0">
            <a:blip r:embed="rId4"/>
            <a:srcRect/>
            <a:stretch/>
          </a:blipFill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44" name="TextBox 26"/>
          <p:cNvSpPr/>
          <p:nvPr/>
        </p:nvSpPr>
        <p:spPr>
          <a:xfrm>
            <a:off x="540000" y="262800"/>
            <a:ext cx="14220000" cy="4572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r>
              <a:rPr b="1" lang="en-US" sz="3000" spc="-1" strike="noStrike">
                <a:solidFill>
                  <a:srgbClr val="ffffff"/>
                </a:solidFill>
                <a:latin typeface="Lato Bold Italics"/>
                <a:ea typeface="DejaVu Sans"/>
              </a:rPr>
              <a:t>Angles Formed by Parallel Lines Cut by a Transversal Line</a:t>
            </a:r>
            <a:endParaRPr b="1" lang="en-PH" sz="3000" spc="-1" strike="noStrike">
              <a:solidFill>
                <a:srgbClr val="666666"/>
              </a:solidFill>
              <a:latin typeface=""/>
              <a:ea typeface=""/>
            </a:endParaRPr>
          </a:p>
        </p:txBody>
      </p:sp>
      <p:sp>
        <p:nvSpPr>
          <p:cNvPr id="145" name="TextBox 27"/>
          <p:cNvSpPr/>
          <p:nvPr/>
        </p:nvSpPr>
        <p:spPr>
          <a:xfrm>
            <a:off x="9078840" y="1080000"/>
            <a:ext cx="7841160" cy="7314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>
              <a:lnSpc>
                <a:spcPts val="3600"/>
              </a:lnSpc>
              <a:buNone/>
            </a:pPr>
            <a:r>
              <a:rPr b="1" lang="en-US" sz="2000" spc="-1" strike="noStrike">
                <a:solidFill>
                  <a:srgbClr val="000000"/>
                </a:solidFill>
                <a:latin typeface="Lato"/>
                <a:ea typeface="DejaVu Sans"/>
              </a:rPr>
              <a:t>Example 2: Angles Related to Parallel Lines</a:t>
            </a:r>
            <a:endParaRPr b="0" lang="en-PH" sz="2000" spc="-1" strike="noStrike">
              <a:latin typeface="Arial"/>
            </a:endParaRPr>
          </a:p>
          <a:p>
            <a:pPr>
              <a:lnSpc>
                <a:spcPts val="3600"/>
              </a:lnSpc>
              <a:buNone/>
            </a:pPr>
            <a:endParaRPr b="0" lang="en-PH" sz="2000" spc="-1" strike="noStrike">
              <a:latin typeface="Arial"/>
            </a:endParaRPr>
          </a:p>
          <a:p>
            <a:pPr>
              <a:lnSpc>
                <a:spcPts val="3600"/>
              </a:lnSpc>
              <a:buNone/>
            </a:pPr>
            <a:r>
              <a:rPr b="0" lang="en-US" sz="20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US" sz="2000" spc="-1" strike="noStrike">
                <a:solidFill>
                  <a:srgbClr val="000000"/>
                </a:solidFill>
                <a:latin typeface="Lato"/>
                <a:ea typeface="DejaVu Sans"/>
              </a:rPr>
              <a:t>Identify each pair of angles as alternate interior,</a:t>
            </a:r>
            <a:endParaRPr b="0" lang="en-PH" sz="2000" spc="-1" strike="noStrike">
              <a:latin typeface="Arial"/>
            </a:endParaRPr>
          </a:p>
          <a:p>
            <a:pPr>
              <a:lnSpc>
                <a:spcPts val="3600"/>
              </a:lnSpc>
              <a:buNone/>
            </a:pPr>
            <a:r>
              <a:rPr b="0" lang="en-US" sz="2000" spc="-1" strike="noStrike">
                <a:solidFill>
                  <a:srgbClr val="000000"/>
                </a:solidFill>
                <a:latin typeface="Lato"/>
                <a:ea typeface="DejaVu Sans"/>
              </a:rPr>
              <a:t>corresponding, alternate exterior, interior angles on the</a:t>
            </a:r>
            <a:endParaRPr b="0" lang="en-PH" sz="2000" spc="-1" strike="noStrike">
              <a:latin typeface="Arial"/>
            </a:endParaRPr>
          </a:p>
          <a:p>
            <a:pPr>
              <a:lnSpc>
                <a:spcPts val="3600"/>
              </a:lnSpc>
              <a:buNone/>
            </a:pPr>
            <a:r>
              <a:rPr b="0" lang="en-US" sz="2000" spc="-1" strike="noStrike">
                <a:solidFill>
                  <a:srgbClr val="000000"/>
                </a:solidFill>
                <a:latin typeface="Lato"/>
                <a:ea typeface="DejaVu Sans"/>
              </a:rPr>
              <a:t>same side of the transversal, or none of these.</a:t>
            </a:r>
            <a:endParaRPr b="0" lang="en-PH" sz="2000" spc="-1" strike="noStrike">
              <a:latin typeface="Arial"/>
            </a:endParaRPr>
          </a:p>
          <a:p>
            <a:pPr>
              <a:lnSpc>
                <a:spcPts val="3600"/>
              </a:lnSpc>
              <a:buNone/>
            </a:pPr>
            <a:endParaRPr b="0" lang="en-PH" sz="2000" spc="-1" strike="noStrike">
              <a:latin typeface="Arial"/>
            </a:endParaRPr>
          </a:p>
          <a:p>
            <a:pPr>
              <a:lnSpc>
                <a:spcPts val="3600"/>
              </a:lnSpc>
              <a:buNone/>
            </a:pPr>
            <a:r>
              <a:rPr b="0" lang="en-US" sz="2000" spc="-1" strike="noStrike">
                <a:solidFill>
                  <a:srgbClr val="000000"/>
                </a:solidFill>
                <a:latin typeface="Lato"/>
                <a:ea typeface="DejaVu Sans"/>
              </a:rPr>
              <a:t>a. ∠a and ∠e </a:t>
            </a:r>
            <a:r>
              <a:rPr b="0" lang="en-US" sz="20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US" sz="2000" spc="-1" strike="noStrike">
                <a:solidFill>
                  <a:srgbClr val="000000"/>
                </a:solidFill>
                <a:latin typeface="Lato"/>
                <a:ea typeface="DejaVu Sans"/>
              </a:rPr>
              <a:t>c. ∠b and ∠c </a:t>
            </a:r>
            <a:r>
              <a:rPr b="0" lang="en-US" sz="20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US" sz="20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US" sz="2000" spc="-1" strike="noStrike">
                <a:solidFill>
                  <a:srgbClr val="000000"/>
                </a:solidFill>
                <a:latin typeface="Lato"/>
                <a:ea typeface="DejaVu Sans"/>
              </a:rPr>
              <a:t>e. ∠c and ∠a</a:t>
            </a:r>
            <a:endParaRPr b="0" lang="en-PH" sz="2000" spc="-1" strike="noStrike">
              <a:latin typeface="Arial"/>
            </a:endParaRPr>
          </a:p>
          <a:p>
            <a:pPr>
              <a:lnSpc>
                <a:spcPts val="3600"/>
              </a:lnSpc>
              <a:buNone/>
            </a:pPr>
            <a:r>
              <a:rPr b="0" lang="en-US" sz="2000" spc="-1" strike="noStrike">
                <a:solidFill>
                  <a:srgbClr val="000000"/>
                </a:solidFill>
                <a:latin typeface="Lato"/>
                <a:ea typeface="DejaVu Sans"/>
              </a:rPr>
              <a:t>b. ∠g and ∠c </a:t>
            </a:r>
            <a:r>
              <a:rPr b="0" lang="en-US" sz="20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US" sz="2000" spc="-1" strike="noStrike">
                <a:solidFill>
                  <a:srgbClr val="000000"/>
                </a:solidFill>
                <a:latin typeface="Lato"/>
                <a:ea typeface="DejaVu Sans"/>
              </a:rPr>
              <a:t>d. ∠b and ∠d </a:t>
            </a:r>
            <a:r>
              <a:rPr b="0" lang="en-US" sz="20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US" sz="2000" spc="-1" strike="noStrike">
                <a:solidFill>
                  <a:srgbClr val="000000"/>
                </a:solidFill>
                <a:latin typeface="Lato"/>
                <a:ea typeface="DejaVu Sans"/>
              </a:rPr>
              <a:t>f. ∠h and ∠c</a:t>
            </a:r>
            <a:endParaRPr b="0" lang="en-PH" sz="2000" spc="-1" strike="noStrike">
              <a:latin typeface="Arial"/>
            </a:endParaRPr>
          </a:p>
          <a:p>
            <a:pPr>
              <a:lnSpc>
                <a:spcPts val="3600"/>
              </a:lnSpc>
              <a:buNone/>
            </a:pPr>
            <a:endParaRPr b="0" lang="en-PH" sz="2000" spc="-1" strike="noStrike">
              <a:latin typeface="Arial"/>
            </a:endParaRPr>
          </a:p>
          <a:p>
            <a:pPr>
              <a:lnSpc>
                <a:spcPts val="3600"/>
              </a:lnSpc>
              <a:buNone/>
            </a:pPr>
            <a:r>
              <a:rPr b="0" lang="en-US" sz="2000" spc="-1" strike="noStrike">
                <a:solidFill>
                  <a:srgbClr val="000000"/>
                </a:solidFill>
                <a:latin typeface="Lato"/>
                <a:ea typeface="DejaVu Sans"/>
              </a:rPr>
              <a:t>Solution:</a:t>
            </a:r>
            <a:endParaRPr b="0" lang="en-PH" sz="2000" spc="-1" strike="noStrike">
              <a:latin typeface="Arial"/>
            </a:endParaRPr>
          </a:p>
          <a:p>
            <a:pPr>
              <a:lnSpc>
                <a:spcPts val="3600"/>
              </a:lnSpc>
              <a:buNone/>
            </a:pPr>
            <a:r>
              <a:rPr b="0" lang="en-US" sz="2000" spc="-1" strike="noStrike">
                <a:solidFill>
                  <a:srgbClr val="000000"/>
                </a:solidFill>
                <a:latin typeface="Lato"/>
                <a:ea typeface="DejaVu Sans"/>
              </a:rPr>
              <a:t>a. alternate exterior angles</a:t>
            </a:r>
            <a:endParaRPr b="0" lang="en-PH" sz="2000" spc="-1" strike="noStrike">
              <a:latin typeface="Arial"/>
            </a:endParaRPr>
          </a:p>
          <a:p>
            <a:pPr>
              <a:lnSpc>
                <a:spcPts val="3600"/>
              </a:lnSpc>
              <a:buNone/>
            </a:pPr>
            <a:r>
              <a:rPr b="0" lang="en-US" sz="2000" spc="-1" strike="noStrike">
                <a:solidFill>
                  <a:srgbClr val="000000"/>
                </a:solidFill>
                <a:latin typeface="Lato"/>
                <a:ea typeface="DejaVu Sans"/>
              </a:rPr>
              <a:t>b. alternate interior angles</a:t>
            </a:r>
            <a:endParaRPr b="0" lang="en-PH" sz="2000" spc="-1" strike="noStrike">
              <a:latin typeface="Arial"/>
            </a:endParaRPr>
          </a:p>
          <a:p>
            <a:pPr>
              <a:lnSpc>
                <a:spcPts val="3600"/>
              </a:lnSpc>
              <a:buNone/>
            </a:pPr>
            <a:r>
              <a:rPr b="0" lang="en-US" sz="2000" spc="-1" strike="noStrike">
                <a:solidFill>
                  <a:srgbClr val="000000"/>
                </a:solidFill>
                <a:latin typeface="Lato"/>
                <a:ea typeface="DejaVu Sans"/>
              </a:rPr>
              <a:t>c. interior angles on the same side of the transversal</a:t>
            </a:r>
            <a:endParaRPr b="0" lang="en-PH" sz="2000" spc="-1" strike="noStrike">
              <a:latin typeface="Arial"/>
            </a:endParaRPr>
          </a:p>
          <a:p>
            <a:pPr>
              <a:lnSpc>
                <a:spcPts val="3600"/>
              </a:lnSpc>
              <a:buNone/>
            </a:pPr>
            <a:r>
              <a:rPr b="0" lang="en-US" sz="2000" spc="-1" strike="noStrike">
                <a:solidFill>
                  <a:srgbClr val="000000"/>
                </a:solidFill>
                <a:latin typeface="Lato"/>
                <a:ea typeface="DejaVu Sans"/>
              </a:rPr>
              <a:t>d. corresponding angles</a:t>
            </a:r>
            <a:endParaRPr b="0" lang="en-PH" sz="2000" spc="-1" strike="noStrike">
              <a:latin typeface="Arial"/>
            </a:endParaRPr>
          </a:p>
          <a:p>
            <a:pPr>
              <a:lnSpc>
                <a:spcPts val="3600"/>
              </a:lnSpc>
              <a:buNone/>
            </a:pPr>
            <a:r>
              <a:rPr b="0" lang="en-US" sz="2000" spc="-1" strike="noStrike">
                <a:solidFill>
                  <a:srgbClr val="000000"/>
                </a:solidFill>
                <a:latin typeface="Lato"/>
                <a:ea typeface="DejaVu Sans"/>
              </a:rPr>
              <a:t>e. corresponding angles</a:t>
            </a:r>
            <a:endParaRPr b="0" lang="en-PH" sz="2000" spc="-1" strike="noStrike">
              <a:latin typeface="Arial"/>
            </a:endParaRPr>
          </a:p>
          <a:p>
            <a:pPr>
              <a:lnSpc>
                <a:spcPts val="3600"/>
              </a:lnSpc>
              <a:buNone/>
            </a:pPr>
            <a:r>
              <a:rPr b="0" lang="en-US" sz="2000" spc="-1" strike="noStrike">
                <a:solidFill>
                  <a:srgbClr val="000000"/>
                </a:solidFill>
                <a:latin typeface="Lato"/>
                <a:ea typeface="DejaVu Sans"/>
              </a:rPr>
              <a:t>f. none of these</a:t>
            </a:r>
            <a:endParaRPr b="0" lang="en-PH" sz="2000" spc="-1" strike="noStrike">
              <a:latin typeface="Arial"/>
            </a:endParaRPr>
          </a:p>
        </p:txBody>
      </p:sp>
    </p:spTree>
  </p:cSld>
  <p:transition>
    <p:fade/>
  </p:transition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Freeform 21"/>
          <p:cNvSpPr/>
          <p:nvPr/>
        </p:nvSpPr>
        <p:spPr>
          <a:xfrm>
            <a:off x="0" y="9364320"/>
            <a:ext cx="18274320" cy="938520"/>
          </a:xfrm>
          <a:custGeom>
            <a:avLst/>
            <a:gdLst/>
            <a:ahLst/>
            <a:rect l="l" t="t" r="r" b="b"/>
            <a:pathLst>
              <a:path w="18276300" h="940680">
                <a:moveTo>
                  <a:pt x="0" y="0"/>
                </a:moveTo>
                <a:lnTo>
                  <a:pt x="18276300" y="0"/>
                </a:lnTo>
                <a:lnTo>
                  <a:pt x="18276300" y="940680"/>
                </a:lnTo>
                <a:lnTo>
                  <a:pt x="0" y="940680"/>
                </a:lnTo>
                <a:lnTo>
                  <a:pt x="0" y="0"/>
                </a:lnTo>
                <a:close/>
              </a:path>
            </a:pathLst>
          </a:custGeom>
          <a:blipFill rotWithShape="0">
            <a:blip r:embed="rId1"/>
            <a:srcRect/>
            <a:stretch/>
          </a:blipFill>
          <a:ln w="0">
            <a:noFill/>
          </a:ln>
        </p:spPr>
        <p:style>
          <a:lnRef idx="0"/>
          <a:fillRef idx="0"/>
          <a:effectRef idx="0"/>
          <a:fontRef idx="minor"/>
        </p:style>
      </p:sp>
      <p:grpSp>
        <p:nvGrpSpPr>
          <p:cNvPr id="147" name="Group 7"/>
          <p:cNvGrpSpPr/>
          <p:nvPr/>
        </p:nvGrpSpPr>
        <p:grpSpPr>
          <a:xfrm>
            <a:off x="16303320" y="0"/>
            <a:ext cx="1441800" cy="1441800"/>
            <a:chOff x="16303320" y="0"/>
            <a:chExt cx="1441800" cy="1441800"/>
          </a:xfrm>
        </p:grpSpPr>
        <p:sp>
          <p:nvSpPr>
            <p:cNvPr id="148" name="Freeform 22"/>
            <p:cNvSpPr/>
            <p:nvPr/>
          </p:nvSpPr>
          <p:spPr>
            <a:xfrm>
              <a:off x="16303320" y="0"/>
              <a:ext cx="1441800" cy="1441800"/>
            </a:xfrm>
            <a:custGeom>
              <a:avLst/>
              <a:gdLst/>
              <a:ahLst/>
              <a:rect l="l" t="t" r="r" b="b"/>
              <a:pathLst>
                <a:path w="1925320" h="1925320">
                  <a:moveTo>
                    <a:pt x="0" y="0"/>
                  </a:moveTo>
                  <a:lnTo>
                    <a:pt x="1925320" y="0"/>
                  </a:lnTo>
                  <a:lnTo>
                    <a:pt x="1925320" y="1925320"/>
                  </a:lnTo>
                  <a:lnTo>
                    <a:pt x="0" y="1925320"/>
                  </a:lnTo>
                  <a:close/>
                </a:path>
              </a:pathLst>
            </a:custGeom>
            <a:solidFill>
              <a:srgbClr val="9c00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</p:grpSp>
      <p:sp>
        <p:nvSpPr>
          <p:cNvPr id="149" name="Freeform 23"/>
          <p:cNvSpPr/>
          <p:nvPr/>
        </p:nvSpPr>
        <p:spPr>
          <a:xfrm>
            <a:off x="16286040" y="-96840"/>
            <a:ext cx="1537920" cy="1537920"/>
          </a:xfrm>
          <a:custGeom>
            <a:avLst/>
            <a:gdLst/>
            <a:ahLst/>
            <a:rect l="l" t="t" r="r" b="b"/>
            <a:pathLst>
              <a:path w="1540080" h="1540080">
                <a:moveTo>
                  <a:pt x="0" y="0"/>
                </a:moveTo>
                <a:lnTo>
                  <a:pt x="1540080" y="0"/>
                </a:lnTo>
                <a:lnTo>
                  <a:pt x="1540080" y="1540080"/>
                </a:lnTo>
                <a:lnTo>
                  <a:pt x="0" y="1540080"/>
                </a:lnTo>
                <a:lnTo>
                  <a:pt x="0" y="0"/>
                </a:lnTo>
                <a:close/>
              </a:path>
            </a:pathLst>
          </a:custGeom>
          <a:blipFill rotWithShape="0">
            <a:blip r:embed="rId2"/>
            <a:srcRect/>
            <a:stretch/>
          </a:blipFill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50" name="TextBox 28"/>
          <p:cNvSpPr/>
          <p:nvPr/>
        </p:nvSpPr>
        <p:spPr>
          <a:xfrm>
            <a:off x="368280" y="291240"/>
            <a:ext cx="15041160" cy="4572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>
              <a:lnSpc>
                <a:spcPts val="3600"/>
              </a:lnSpc>
              <a:buNone/>
            </a:pPr>
            <a:r>
              <a:rPr b="0" lang="en-US" sz="3000" spc="-1" strike="noStrike">
                <a:solidFill>
                  <a:srgbClr val="000000"/>
                </a:solidFill>
                <a:latin typeface="Lato Bold Italics"/>
                <a:ea typeface="DejaVu Sans"/>
              </a:rPr>
              <a:t>Activity:</a:t>
            </a:r>
            <a:endParaRPr b="0" lang="en-PH" sz="3000" spc="-1" strike="noStrike">
              <a:latin typeface="Arial"/>
            </a:endParaRPr>
          </a:p>
        </p:txBody>
      </p:sp>
      <p:sp>
        <p:nvSpPr>
          <p:cNvPr id="151" name="TextBox 29"/>
          <p:cNvSpPr/>
          <p:nvPr/>
        </p:nvSpPr>
        <p:spPr>
          <a:xfrm>
            <a:off x="368280" y="9588600"/>
            <a:ext cx="6843960" cy="4111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>
              <a:lnSpc>
                <a:spcPts val="3240"/>
              </a:lnSpc>
              <a:buNone/>
            </a:pPr>
            <a:r>
              <a:rPr b="0" lang="en-US" sz="2700" spc="-1" strike="noStrike">
                <a:solidFill>
                  <a:srgbClr val="ffffff"/>
                </a:solidFill>
                <a:latin typeface="Montserrat Medium"/>
                <a:ea typeface="DejaVu Sans"/>
              </a:rPr>
              <a:t>Rex Curriculum Resource </a:t>
            </a:r>
            <a:endParaRPr b="0" lang="en-PH" sz="2700" spc="-1" strike="noStrike">
              <a:latin typeface="Arial"/>
            </a:endParaRPr>
          </a:p>
        </p:txBody>
      </p:sp>
      <p:sp>
        <p:nvSpPr>
          <p:cNvPr id="152" name="TextBox 30"/>
          <p:cNvSpPr/>
          <p:nvPr/>
        </p:nvSpPr>
        <p:spPr>
          <a:xfrm>
            <a:off x="14268960" y="9573480"/>
            <a:ext cx="3741120" cy="4111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>
              <a:lnSpc>
                <a:spcPts val="3240"/>
              </a:lnSpc>
              <a:buNone/>
            </a:pPr>
            <a:r>
              <a:rPr b="0" lang="en-US" sz="2700" spc="-1" strike="noStrike">
                <a:solidFill>
                  <a:srgbClr val="ffffff"/>
                </a:solidFill>
                <a:latin typeface="Montserrat Medium"/>
                <a:ea typeface="DejaVu Sans"/>
              </a:rPr>
              <a:t>WWW.REX.COM.PH</a:t>
            </a:r>
            <a:endParaRPr b="0" lang="en-PH" sz="2700" spc="-1" strike="noStrike">
              <a:latin typeface="Arial"/>
            </a:endParaRPr>
          </a:p>
        </p:txBody>
      </p:sp>
      <p:sp>
        <p:nvSpPr>
          <p:cNvPr id="153" name="TextBox 31"/>
          <p:cNvSpPr/>
          <p:nvPr/>
        </p:nvSpPr>
        <p:spPr>
          <a:xfrm>
            <a:off x="618480" y="982440"/>
            <a:ext cx="15041160" cy="64004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>
              <a:lnSpc>
                <a:spcPts val="3600"/>
              </a:lnSpc>
              <a:buNone/>
            </a:pPr>
            <a:r>
              <a:rPr b="0" lang="en-US" sz="2000" spc="-1" strike="noStrike">
                <a:solidFill>
                  <a:srgbClr val="000000"/>
                </a:solidFill>
                <a:latin typeface="Lato"/>
                <a:ea typeface="DejaVu Sans"/>
              </a:rPr>
              <a:t>Identify each pair of angles as alternate interior,corresponding, alternate exterior, interior angles on the same side of the transversal, or none of these.</a:t>
            </a:r>
            <a:endParaRPr b="0" lang="en-PH" sz="2000" spc="-1" strike="noStrike">
              <a:latin typeface="Arial"/>
            </a:endParaRPr>
          </a:p>
          <a:p>
            <a:pPr>
              <a:lnSpc>
                <a:spcPts val="3600"/>
              </a:lnSpc>
              <a:buNone/>
            </a:pPr>
            <a:endParaRPr b="0" lang="en-PH" sz="2000" spc="-1" strike="noStrike">
              <a:latin typeface="Arial"/>
            </a:endParaRPr>
          </a:p>
          <a:p>
            <a:pPr>
              <a:lnSpc>
                <a:spcPts val="3600"/>
              </a:lnSpc>
              <a:buNone/>
            </a:pPr>
            <a:r>
              <a:rPr b="0" lang="en-US" sz="2000" spc="-1" strike="noStrike">
                <a:solidFill>
                  <a:srgbClr val="000000"/>
                </a:solidFill>
                <a:latin typeface="Lato"/>
                <a:ea typeface="DejaVu Sans"/>
              </a:rPr>
              <a:t>A. ∠4 and ∠6 </a:t>
            </a:r>
            <a:r>
              <a:rPr b="0" lang="en-US" sz="20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endParaRPr b="0" lang="en-PH" sz="2000" spc="-1" strike="noStrike">
              <a:latin typeface="Arial"/>
            </a:endParaRPr>
          </a:p>
          <a:p>
            <a:pPr>
              <a:lnSpc>
                <a:spcPts val="3600"/>
              </a:lnSpc>
              <a:buNone/>
            </a:pPr>
            <a:r>
              <a:rPr b="0" lang="en-US" sz="20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US" sz="20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endParaRPr b="0" lang="en-PH" sz="2000" spc="-1" strike="noStrike">
              <a:latin typeface="Arial"/>
            </a:endParaRPr>
          </a:p>
          <a:p>
            <a:pPr>
              <a:lnSpc>
                <a:spcPts val="3600"/>
              </a:lnSpc>
              <a:buNone/>
            </a:pPr>
            <a:r>
              <a:rPr b="0" lang="en-US" sz="2000" spc="-1" strike="noStrike">
                <a:solidFill>
                  <a:srgbClr val="000000"/>
                </a:solidFill>
                <a:latin typeface="Lato"/>
                <a:ea typeface="DejaVu Sans"/>
              </a:rPr>
              <a:t>B. ∠2 and ∠6 </a:t>
            </a:r>
            <a:r>
              <a:rPr b="0" lang="en-US" sz="20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endParaRPr b="0" lang="en-PH" sz="2000" spc="-1" strike="noStrike">
              <a:latin typeface="Arial"/>
            </a:endParaRPr>
          </a:p>
          <a:p>
            <a:pPr>
              <a:lnSpc>
                <a:spcPts val="3600"/>
              </a:lnSpc>
              <a:buNone/>
            </a:pPr>
            <a:r>
              <a:rPr b="0" lang="en-US" sz="20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US" sz="20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endParaRPr b="0" lang="en-PH" sz="2000" spc="-1" strike="noStrike">
              <a:latin typeface="Arial"/>
            </a:endParaRPr>
          </a:p>
          <a:p>
            <a:pPr>
              <a:lnSpc>
                <a:spcPts val="3600"/>
              </a:lnSpc>
              <a:buNone/>
            </a:pPr>
            <a:r>
              <a:rPr b="0" lang="en-US" sz="2000" spc="-1" strike="noStrike">
                <a:solidFill>
                  <a:srgbClr val="000000"/>
                </a:solidFill>
                <a:latin typeface="Lato"/>
                <a:ea typeface="DejaVu Sans"/>
              </a:rPr>
              <a:t>C. ∠1 and ∠7 </a:t>
            </a:r>
            <a:endParaRPr b="0" lang="en-PH" sz="2000" spc="-1" strike="noStrike">
              <a:latin typeface="Arial"/>
            </a:endParaRPr>
          </a:p>
          <a:p>
            <a:pPr>
              <a:lnSpc>
                <a:spcPts val="3600"/>
              </a:lnSpc>
              <a:buNone/>
            </a:pPr>
            <a:endParaRPr b="0" lang="en-PH" sz="2000" spc="-1" strike="noStrike">
              <a:latin typeface="Arial"/>
            </a:endParaRPr>
          </a:p>
          <a:p>
            <a:pPr>
              <a:lnSpc>
                <a:spcPts val="3600"/>
              </a:lnSpc>
              <a:buNone/>
            </a:pPr>
            <a:r>
              <a:rPr b="0" lang="en-US" sz="2000" spc="-1" strike="noStrike">
                <a:solidFill>
                  <a:srgbClr val="000000"/>
                </a:solidFill>
                <a:latin typeface="Lato"/>
                <a:ea typeface="DejaVu Sans"/>
              </a:rPr>
              <a:t>D. ∠4 and ∠5 </a:t>
            </a:r>
            <a:r>
              <a:rPr b="0" lang="en-US" sz="20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endParaRPr b="0" lang="en-PH" sz="2000" spc="-1" strike="noStrike">
              <a:latin typeface="Arial"/>
            </a:endParaRPr>
          </a:p>
          <a:p>
            <a:pPr>
              <a:lnSpc>
                <a:spcPts val="3600"/>
              </a:lnSpc>
              <a:buNone/>
            </a:pPr>
            <a:endParaRPr b="0" lang="en-PH" sz="2000" spc="-1" strike="noStrike">
              <a:latin typeface="Arial"/>
            </a:endParaRPr>
          </a:p>
          <a:p>
            <a:pPr>
              <a:lnSpc>
                <a:spcPts val="3600"/>
              </a:lnSpc>
              <a:buNone/>
            </a:pPr>
            <a:r>
              <a:rPr b="0" lang="en-US" sz="2000" spc="-1" strike="noStrike">
                <a:solidFill>
                  <a:srgbClr val="000000"/>
                </a:solidFill>
                <a:latin typeface="Lato"/>
                <a:ea typeface="DejaVu Sans"/>
              </a:rPr>
              <a:t>E. ∠5 and ∠7</a:t>
            </a:r>
            <a:endParaRPr b="0" lang="en-PH" sz="2000" spc="-1" strike="noStrike">
              <a:latin typeface="Arial"/>
            </a:endParaRPr>
          </a:p>
          <a:p>
            <a:pPr>
              <a:lnSpc>
                <a:spcPts val="3600"/>
              </a:lnSpc>
              <a:buNone/>
            </a:pPr>
            <a:endParaRPr b="0" lang="en-PH" sz="2000" spc="-1" strike="noStrike">
              <a:latin typeface="Arial"/>
            </a:endParaRPr>
          </a:p>
          <a:p>
            <a:pPr>
              <a:lnSpc>
                <a:spcPts val="3600"/>
              </a:lnSpc>
              <a:buNone/>
            </a:pPr>
            <a:r>
              <a:rPr b="0" lang="en-US" sz="2000" spc="-1" strike="noStrike">
                <a:solidFill>
                  <a:srgbClr val="000000"/>
                </a:solidFill>
                <a:latin typeface="Lato"/>
                <a:ea typeface="DejaVu Sans"/>
              </a:rPr>
              <a:t>F. ∠3 and ∠5</a:t>
            </a:r>
            <a:endParaRPr b="0" lang="en-PH" sz="2000" spc="-1" strike="noStrike">
              <a:latin typeface="Arial"/>
            </a:endParaRPr>
          </a:p>
        </p:txBody>
      </p:sp>
      <p:pic>
        <p:nvPicPr>
          <p:cNvPr id="154" name="" descr=""/>
          <p:cNvPicPr/>
          <p:nvPr/>
        </p:nvPicPr>
        <p:blipFill>
          <a:blip r:embed="rId3"/>
          <a:stretch/>
        </p:blipFill>
        <p:spPr>
          <a:xfrm>
            <a:off x="6300000" y="1558080"/>
            <a:ext cx="5913000" cy="6649920"/>
          </a:xfrm>
          <a:prstGeom prst="rect">
            <a:avLst/>
          </a:prstGeom>
          <a:ln w="0">
            <a:noFill/>
          </a:ln>
        </p:spPr>
      </p:pic>
    </p:spTree>
  </p:cSld>
  <p:transition>
    <p:fade/>
  </p:transition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Freeform 24"/>
          <p:cNvSpPr/>
          <p:nvPr/>
        </p:nvSpPr>
        <p:spPr>
          <a:xfrm>
            <a:off x="0" y="9364320"/>
            <a:ext cx="18274320" cy="938520"/>
          </a:xfrm>
          <a:custGeom>
            <a:avLst/>
            <a:gdLst/>
            <a:ahLst/>
            <a:rect l="l" t="t" r="r" b="b"/>
            <a:pathLst>
              <a:path w="18276300" h="940680">
                <a:moveTo>
                  <a:pt x="0" y="0"/>
                </a:moveTo>
                <a:lnTo>
                  <a:pt x="18276300" y="0"/>
                </a:lnTo>
                <a:lnTo>
                  <a:pt x="18276300" y="940680"/>
                </a:lnTo>
                <a:lnTo>
                  <a:pt x="0" y="940680"/>
                </a:lnTo>
                <a:lnTo>
                  <a:pt x="0" y="0"/>
                </a:lnTo>
                <a:close/>
              </a:path>
            </a:pathLst>
          </a:custGeom>
          <a:blipFill rotWithShape="0">
            <a:blip r:embed="rId1"/>
            <a:srcRect/>
            <a:stretch/>
          </a:blipFill>
          <a:ln w="0">
            <a:noFill/>
          </a:ln>
        </p:spPr>
        <p:style>
          <a:lnRef idx="0"/>
          <a:fillRef idx="0"/>
          <a:effectRef idx="0"/>
          <a:fontRef idx="minor"/>
        </p:style>
      </p:sp>
      <p:grpSp>
        <p:nvGrpSpPr>
          <p:cNvPr id="156" name="Group 8"/>
          <p:cNvGrpSpPr/>
          <p:nvPr/>
        </p:nvGrpSpPr>
        <p:grpSpPr>
          <a:xfrm>
            <a:off x="16303320" y="0"/>
            <a:ext cx="1441800" cy="1441800"/>
            <a:chOff x="16303320" y="0"/>
            <a:chExt cx="1441800" cy="1441800"/>
          </a:xfrm>
        </p:grpSpPr>
        <p:sp>
          <p:nvSpPr>
            <p:cNvPr id="157" name="Freeform 25"/>
            <p:cNvSpPr/>
            <p:nvPr/>
          </p:nvSpPr>
          <p:spPr>
            <a:xfrm>
              <a:off x="16303320" y="0"/>
              <a:ext cx="1441800" cy="1441800"/>
            </a:xfrm>
            <a:custGeom>
              <a:avLst/>
              <a:gdLst/>
              <a:ahLst/>
              <a:rect l="l" t="t" r="r" b="b"/>
              <a:pathLst>
                <a:path w="1925320" h="1925320">
                  <a:moveTo>
                    <a:pt x="0" y="0"/>
                  </a:moveTo>
                  <a:lnTo>
                    <a:pt x="1925320" y="0"/>
                  </a:lnTo>
                  <a:lnTo>
                    <a:pt x="1925320" y="1925320"/>
                  </a:lnTo>
                  <a:lnTo>
                    <a:pt x="0" y="1925320"/>
                  </a:lnTo>
                  <a:close/>
                </a:path>
              </a:pathLst>
            </a:custGeom>
            <a:solidFill>
              <a:srgbClr val="9c00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</p:grpSp>
      <p:sp>
        <p:nvSpPr>
          <p:cNvPr id="158" name="Freeform 26"/>
          <p:cNvSpPr/>
          <p:nvPr/>
        </p:nvSpPr>
        <p:spPr>
          <a:xfrm>
            <a:off x="16286040" y="-96840"/>
            <a:ext cx="1537920" cy="1537920"/>
          </a:xfrm>
          <a:custGeom>
            <a:avLst/>
            <a:gdLst/>
            <a:ahLst/>
            <a:rect l="l" t="t" r="r" b="b"/>
            <a:pathLst>
              <a:path w="1540080" h="1540080">
                <a:moveTo>
                  <a:pt x="0" y="0"/>
                </a:moveTo>
                <a:lnTo>
                  <a:pt x="1540080" y="0"/>
                </a:lnTo>
                <a:lnTo>
                  <a:pt x="1540080" y="1540080"/>
                </a:lnTo>
                <a:lnTo>
                  <a:pt x="0" y="1540080"/>
                </a:lnTo>
                <a:lnTo>
                  <a:pt x="0" y="0"/>
                </a:lnTo>
                <a:close/>
              </a:path>
            </a:pathLst>
          </a:custGeom>
          <a:blipFill rotWithShape="0">
            <a:blip r:embed="rId2"/>
            <a:srcRect/>
            <a:stretch/>
          </a:blipFill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59" name="TextBox 32"/>
          <p:cNvSpPr/>
          <p:nvPr/>
        </p:nvSpPr>
        <p:spPr>
          <a:xfrm>
            <a:off x="368280" y="291240"/>
            <a:ext cx="15041160" cy="4572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>
              <a:lnSpc>
                <a:spcPts val="3600"/>
              </a:lnSpc>
              <a:buNone/>
            </a:pPr>
            <a:r>
              <a:rPr b="0" lang="en-US" sz="3000" spc="-1" strike="noStrike">
                <a:solidFill>
                  <a:srgbClr val="000000"/>
                </a:solidFill>
                <a:latin typeface="Lato Bold Italics"/>
                <a:ea typeface="DejaVu Sans"/>
              </a:rPr>
              <a:t>Activity: ANSWER KEY</a:t>
            </a:r>
            <a:endParaRPr b="0" lang="en-PH" sz="3000" spc="-1" strike="noStrike">
              <a:latin typeface="Arial"/>
            </a:endParaRPr>
          </a:p>
        </p:txBody>
      </p:sp>
      <p:sp>
        <p:nvSpPr>
          <p:cNvPr id="160" name="TextBox 33"/>
          <p:cNvSpPr/>
          <p:nvPr/>
        </p:nvSpPr>
        <p:spPr>
          <a:xfrm>
            <a:off x="368280" y="9588600"/>
            <a:ext cx="6843960" cy="4111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>
              <a:lnSpc>
                <a:spcPts val="3240"/>
              </a:lnSpc>
              <a:buNone/>
            </a:pPr>
            <a:r>
              <a:rPr b="0" lang="en-US" sz="2700" spc="-1" strike="noStrike">
                <a:solidFill>
                  <a:srgbClr val="ffffff"/>
                </a:solidFill>
                <a:latin typeface="Montserrat Medium"/>
                <a:ea typeface="DejaVu Sans"/>
              </a:rPr>
              <a:t>Rex Curriculum Resource </a:t>
            </a:r>
            <a:endParaRPr b="0" lang="en-PH" sz="2700" spc="-1" strike="noStrike">
              <a:latin typeface="Arial"/>
            </a:endParaRPr>
          </a:p>
        </p:txBody>
      </p:sp>
      <p:sp>
        <p:nvSpPr>
          <p:cNvPr id="161" name="TextBox 34"/>
          <p:cNvSpPr/>
          <p:nvPr/>
        </p:nvSpPr>
        <p:spPr>
          <a:xfrm>
            <a:off x="14268960" y="9573480"/>
            <a:ext cx="3741120" cy="4111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>
              <a:lnSpc>
                <a:spcPts val="3240"/>
              </a:lnSpc>
              <a:buNone/>
            </a:pPr>
            <a:r>
              <a:rPr b="0" lang="en-US" sz="2700" spc="-1" strike="noStrike">
                <a:solidFill>
                  <a:srgbClr val="ffffff"/>
                </a:solidFill>
                <a:latin typeface="Montserrat Medium"/>
                <a:ea typeface="DejaVu Sans"/>
              </a:rPr>
              <a:t>WWW.REX.COM.PH</a:t>
            </a:r>
            <a:endParaRPr b="0" lang="en-PH" sz="2700" spc="-1" strike="noStrike">
              <a:latin typeface="Arial"/>
            </a:endParaRPr>
          </a:p>
        </p:txBody>
      </p:sp>
      <p:sp>
        <p:nvSpPr>
          <p:cNvPr id="162" name="TextBox 35"/>
          <p:cNvSpPr/>
          <p:nvPr/>
        </p:nvSpPr>
        <p:spPr>
          <a:xfrm>
            <a:off x="618480" y="982440"/>
            <a:ext cx="15041160" cy="64004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>
              <a:lnSpc>
                <a:spcPts val="3600"/>
              </a:lnSpc>
              <a:buNone/>
            </a:pPr>
            <a:r>
              <a:rPr b="0" lang="en-US" sz="2000" spc="-1" strike="noStrike">
                <a:solidFill>
                  <a:srgbClr val="000000"/>
                </a:solidFill>
                <a:latin typeface="Lato"/>
                <a:ea typeface="DejaVu Sans"/>
              </a:rPr>
              <a:t>Identify each pair of angles as alternate interior,corresponding, alternate exterior, interior angles on the same side of the transversal, or none of these.</a:t>
            </a:r>
            <a:endParaRPr b="0" lang="en-PH" sz="2000" spc="-1" strike="noStrike">
              <a:latin typeface="Arial"/>
            </a:endParaRPr>
          </a:p>
          <a:p>
            <a:pPr>
              <a:lnSpc>
                <a:spcPts val="3600"/>
              </a:lnSpc>
              <a:buNone/>
            </a:pPr>
            <a:endParaRPr b="0" lang="en-PH" sz="2000" spc="-1" strike="noStrike">
              <a:latin typeface="Arial"/>
            </a:endParaRPr>
          </a:p>
          <a:p>
            <a:pPr>
              <a:lnSpc>
                <a:spcPts val="3600"/>
              </a:lnSpc>
              <a:buNone/>
            </a:pPr>
            <a:r>
              <a:rPr b="0" lang="en-US" sz="2000" spc="-1" strike="noStrike">
                <a:solidFill>
                  <a:srgbClr val="000000"/>
                </a:solidFill>
                <a:latin typeface="Lato"/>
                <a:ea typeface="DejaVu Sans"/>
              </a:rPr>
              <a:t>A. ∠4 and ∠6 </a:t>
            </a:r>
            <a:r>
              <a:rPr b="0" lang="en-US" sz="20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endParaRPr b="0" lang="en-PH" sz="2000" spc="-1" strike="noStrike">
              <a:latin typeface="Arial"/>
            </a:endParaRPr>
          </a:p>
          <a:p>
            <a:pPr>
              <a:lnSpc>
                <a:spcPts val="3600"/>
              </a:lnSpc>
              <a:buNone/>
            </a:pPr>
            <a:r>
              <a:rPr b="0" lang="en-US" sz="20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US" sz="20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endParaRPr b="0" lang="en-PH" sz="2000" spc="-1" strike="noStrike">
              <a:latin typeface="Arial"/>
            </a:endParaRPr>
          </a:p>
          <a:p>
            <a:pPr>
              <a:lnSpc>
                <a:spcPts val="3600"/>
              </a:lnSpc>
              <a:buNone/>
            </a:pPr>
            <a:r>
              <a:rPr b="0" lang="en-US" sz="2000" spc="-1" strike="noStrike">
                <a:solidFill>
                  <a:srgbClr val="000000"/>
                </a:solidFill>
                <a:latin typeface="Lato"/>
                <a:ea typeface="DejaVu Sans"/>
              </a:rPr>
              <a:t>B. ∠2 and ∠6 </a:t>
            </a:r>
            <a:r>
              <a:rPr b="0" lang="en-US" sz="20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endParaRPr b="0" lang="en-PH" sz="2000" spc="-1" strike="noStrike">
              <a:latin typeface="Arial"/>
            </a:endParaRPr>
          </a:p>
          <a:p>
            <a:pPr>
              <a:lnSpc>
                <a:spcPts val="3600"/>
              </a:lnSpc>
              <a:buNone/>
            </a:pPr>
            <a:r>
              <a:rPr b="0" lang="en-US" sz="20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US" sz="20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endParaRPr b="0" lang="en-PH" sz="2000" spc="-1" strike="noStrike">
              <a:latin typeface="Arial"/>
            </a:endParaRPr>
          </a:p>
          <a:p>
            <a:pPr>
              <a:lnSpc>
                <a:spcPts val="3600"/>
              </a:lnSpc>
              <a:buNone/>
            </a:pPr>
            <a:r>
              <a:rPr b="0" lang="en-US" sz="2000" spc="-1" strike="noStrike">
                <a:solidFill>
                  <a:srgbClr val="000000"/>
                </a:solidFill>
                <a:latin typeface="Lato"/>
                <a:ea typeface="DejaVu Sans"/>
              </a:rPr>
              <a:t>C. ∠1 and ∠7 </a:t>
            </a:r>
            <a:endParaRPr b="0" lang="en-PH" sz="2000" spc="-1" strike="noStrike">
              <a:latin typeface="Arial"/>
            </a:endParaRPr>
          </a:p>
          <a:p>
            <a:pPr>
              <a:lnSpc>
                <a:spcPts val="3600"/>
              </a:lnSpc>
              <a:buNone/>
            </a:pPr>
            <a:endParaRPr b="0" lang="en-PH" sz="2000" spc="-1" strike="noStrike">
              <a:latin typeface="Arial"/>
            </a:endParaRPr>
          </a:p>
          <a:p>
            <a:pPr>
              <a:lnSpc>
                <a:spcPts val="3600"/>
              </a:lnSpc>
              <a:buNone/>
            </a:pPr>
            <a:r>
              <a:rPr b="0" lang="en-US" sz="2000" spc="-1" strike="noStrike">
                <a:solidFill>
                  <a:srgbClr val="000000"/>
                </a:solidFill>
                <a:latin typeface="Lato"/>
                <a:ea typeface="DejaVu Sans"/>
              </a:rPr>
              <a:t>D. ∠4 and ∠5 </a:t>
            </a:r>
            <a:r>
              <a:rPr b="0" lang="en-US" sz="20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endParaRPr b="0" lang="en-PH" sz="2000" spc="-1" strike="noStrike">
              <a:latin typeface="Arial"/>
            </a:endParaRPr>
          </a:p>
          <a:p>
            <a:pPr>
              <a:lnSpc>
                <a:spcPts val="3600"/>
              </a:lnSpc>
              <a:buNone/>
            </a:pPr>
            <a:endParaRPr b="0" lang="en-PH" sz="2000" spc="-1" strike="noStrike">
              <a:latin typeface="Arial"/>
            </a:endParaRPr>
          </a:p>
          <a:p>
            <a:pPr>
              <a:lnSpc>
                <a:spcPts val="3600"/>
              </a:lnSpc>
              <a:buNone/>
            </a:pPr>
            <a:r>
              <a:rPr b="0" lang="en-US" sz="2000" spc="-1" strike="noStrike">
                <a:solidFill>
                  <a:srgbClr val="000000"/>
                </a:solidFill>
                <a:latin typeface="Lato"/>
                <a:ea typeface="DejaVu Sans"/>
              </a:rPr>
              <a:t>E. ∠5 and ∠7</a:t>
            </a:r>
            <a:endParaRPr b="0" lang="en-PH" sz="2000" spc="-1" strike="noStrike">
              <a:latin typeface="Arial"/>
            </a:endParaRPr>
          </a:p>
          <a:p>
            <a:pPr>
              <a:lnSpc>
                <a:spcPts val="3600"/>
              </a:lnSpc>
              <a:buNone/>
            </a:pPr>
            <a:endParaRPr b="0" lang="en-PH" sz="2000" spc="-1" strike="noStrike">
              <a:latin typeface="Arial"/>
            </a:endParaRPr>
          </a:p>
          <a:p>
            <a:pPr>
              <a:lnSpc>
                <a:spcPts val="3600"/>
              </a:lnSpc>
              <a:buNone/>
            </a:pPr>
            <a:r>
              <a:rPr b="0" lang="en-US" sz="2000" spc="-1" strike="noStrike">
                <a:solidFill>
                  <a:srgbClr val="000000"/>
                </a:solidFill>
                <a:latin typeface="Lato"/>
                <a:ea typeface="DejaVu Sans"/>
              </a:rPr>
              <a:t>F. ∠3 and ∠5</a:t>
            </a:r>
            <a:endParaRPr b="0" lang="en-PH" sz="2000" spc="-1" strike="noStrike">
              <a:latin typeface="Arial"/>
            </a:endParaRPr>
          </a:p>
        </p:txBody>
      </p:sp>
      <p:sp>
        <p:nvSpPr>
          <p:cNvPr id="163" name="TextBox 36"/>
          <p:cNvSpPr/>
          <p:nvPr/>
        </p:nvSpPr>
        <p:spPr>
          <a:xfrm>
            <a:off x="12600000" y="6077160"/>
            <a:ext cx="5400000" cy="2742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r>
              <a:rPr b="0" lang="en-US" sz="1800" spc="-1" strike="noStrike">
                <a:solidFill>
                  <a:srgbClr val="000000"/>
                </a:solidFill>
                <a:latin typeface="Lato"/>
                <a:ea typeface="DejaVu Sans"/>
              </a:rPr>
              <a:t>ANSWER KEY</a:t>
            </a:r>
            <a:endParaRPr b="0" lang="en-PH" sz="1800" spc="-1" strike="noStrike">
              <a:latin typeface=""/>
              <a:ea typeface=""/>
            </a:endParaRPr>
          </a:p>
          <a:p>
            <a:endParaRPr b="0" lang="en-PH" sz="1800" spc="-1" strike="noStrike">
              <a:latin typeface=""/>
              <a:ea typeface=""/>
            </a:endParaRPr>
          </a:p>
          <a:p>
            <a:r>
              <a:rPr b="0" lang="en-US" sz="1800" spc="-1" strike="noStrike">
                <a:solidFill>
                  <a:srgbClr val="000000"/>
                </a:solidFill>
                <a:latin typeface="Lato"/>
                <a:ea typeface="DejaVu Sans"/>
              </a:rPr>
              <a:t>A. Alternate interior angles</a:t>
            </a:r>
            <a:endParaRPr b="0" lang="en-PH" sz="1800" spc="-1" strike="noStrike">
              <a:latin typeface=""/>
              <a:ea typeface=""/>
            </a:endParaRPr>
          </a:p>
          <a:p>
            <a:r>
              <a:rPr b="0" lang="en-US" sz="1800" spc="-1" strike="noStrike">
                <a:solidFill>
                  <a:srgbClr val="000000"/>
                </a:solidFill>
                <a:latin typeface="Lato"/>
                <a:ea typeface="DejaVu Sans"/>
              </a:rPr>
              <a:t>B. Corresponding angles</a:t>
            </a:r>
            <a:endParaRPr b="0" lang="en-PH" sz="1800" spc="-1" strike="noStrike">
              <a:latin typeface=""/>
              <a:ea typeface=""/>
            </a:endParaRPr>
          </a:p>
          <a:p>
            <a:r>
              <a:rPr b="0" lang="en-US" sz="1800" spc="-1" strike="noStrike">
                <a:solidFill>
                  <a:srgbClr val="000000"/>
                </a:solidFill>
                <a:latin typeface="Lato"/>
                <a:ea typeface="DejaVu Sans"/>
              </a:rPr>
              <a:t>C. Alternate exterior angles</a:t>
            </a:r>
            <a:endParaRPr b="0" lang="en-PH" sz="1800" spc="-1" strike="noStrike">
              <a:latin typeface=""/>
              <a:ea typeface=""/>
            </a:endParaRPr>
          </a:p>
          <a:p>
            <a:r>
              <a:rPr b="0" lang="en-US" sz="1800" spc="-1" strike="noStrike">
                <a:solidFill>
                  <a:srgbClr val="000000"/>
                </a:solidFill>
                <a:latin typeface="Lato"/>
                <a:ea typeface="DejaVu Sans"/>
              </a:rPr>
              <a:t>D. Same-side interior angles</a:t>
            </a:r>
            <a:endParaRPr b="0" lang="en-PH" sz="1800" spc="-1" strike="noStrike">
              <a:latin typeface=""/>
              <a:ea typeface=""/>
            </a:endParaRPr>
          </a:p>
          <a:p>
            <a:r>
              <a:rPr b="0" lang="en-US" sz="1800" spc="-1" strike="noStrike">
                <a:solidFill>
                  <a:srgbClr val="000000"/>
                </a:solidFill>
                <a:latin typeface="Lato"/>
                <a:ea typeface="DejaVu Sans"/>
              </a:rPr>
              <a:t>E. None of the special angles formed by parallel lines cut by a transversal (But students may answer vertical</a:t>
            </a:r>
            <a:endParaRPr b="0" lang="en-PH" sz="1800" spc="-1" strike="noStrike">
              <a:latin typeface=""/>
              <a:ea typeface=""/>
            </a:endParaRPr>
          </a:p>
          <a:p>
            <a:r>
              <a:rPr b="0" lang="en-US" sz="1800" spc="-1" strike="noStrike">
                <a:solidFill>
                  <a:srgbClr val="000000"/>
                </a:solidFill>
                <a:latin typeface="Lato"/>
                <a:ea typeface="DejaVu Sans"/>
              </a:rPr>
              <a:t>angles.)</a:t>
            </a:r>
            <a:endParaRPr b="0" lang="en-PH" sz="1800" spc="-1" strike="noStrike">
              <a:latin typeface=""/>
              <a:ea typeface=""/>
            </a:endParaRPr>
          </a:p>
          <a:p>
            <a:r>
              <a:rPr b="0" lang="en-US" sz="1800" spc="-1" strike="noStrike">
                <a:solidFill>
                  <a:srgbClr val="000000"/>
                </a:solidFill>
                <a:latin typeface="Lato"/>
                <a:ea typeface="DejaVu Sans"/>
              </a:rPr>
              <a:t>F. Alternate interior angles</a:t>
            </a:r>
            <a:endParaRPr b="0" lang="en-PH" sz="1800" spc="-1" strike="noStrike">
              <a:latin typeface=""/>
              <a:ea typeface=""/>
            </a:endParaRPr>
          </a:p>
        </p:txBody>
      </p:sp>
      <p:pic>
        <p:nvPicPr>
          <p:cNvPr id="164" name="" descr=""/>
          <p:cNvPicPr/>
          <p:nvPr/>
        </p:nvPicPr>
        <p:blipFill>
          <a:blip r:embed="rId3"/>
          <a:stretch/>
        </p:blipFill>
        <p:spPr>
          <a:xfrm>
            <a:off x="6300360" y="1558080"/>
            <a:ext cx="5913000" cy="6649920"/>
          </a:xfrm>
          <a:prstGeom prst="rect">
            <a:avLst/>
          </a:prstGeom>
          <a:ln w="0">
            <a:noFill/>
          </a:ln>
        </p:spPr>
      </p:pic>
    </p:spTree>
  </p:cSld>
  <p:transition>
    <p:fade/>
  </p:transition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Freeform 2"/>
          <p:cNvSpPr/>
          <p:nvPr/>
        </p:nvSpPr>
        <p:spPr>
          <a:xfrm>
            <a:off x="4133880" y="2263320"/>
            <a:ext cx="9910800" cy="5063040"/>
          </a:xfrm>
          <a:custGeom>
            <a:avLst/>
            <a:gdLst/>
            <a:ahLst/>
            <a:rect l="l" t="t" r="r" b="b"/>
            <a:pathLst>
              <a:path w="9912780" h="5065200">
                <a:moveTo>
                  <a:pt x="0" y="0"/>
                </a:moveTo>
                <a:lnTo>
                  <a:pt x="9912780" y="0"/>
                </a:lnTo>
                <a:lnTo>
                  <a:pt x="9912780" y="5065200"/>
                </a:lnTo>
                <a:lnTo>
                  <a:pt x="0" y="5065200"/>
                </a:lnTo>
                <a:lnTo>
                  <a:pt x="0" y="0"/>
                </a:lnTo>
                <a:close/>
              </a:path>
            </a:pathLst>
          </a:custGeom>
          <a:blipFill rotWithShape="0">
            <a:blip r:embed="rId1"/>
            <a:srcRect/>
            <a:stretch/>
          </a:blipFill>
          <a:ln w="0">
            <a:noFill/>
          </a:ln>
        </p:spPr>
        <p:style>
          <a:lnRef idx="0"/>
          <a:fillRef idx="0"/>
          <a:effectRef idx="0"/>
          <a:fontRef idx="minor"/>
        </p:style>
      </p:sp>
    </p:spTree>
  </p:cSld>
  <p:transition>
    <p:fade/>
  </p:transition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28</TotalTime>
  <Application>LibreOffice/7.2.5.2$MacOSX_X86_64 LibreOffice_project/499f9727c189e6ef3471021d6132d4c694f357e5</Application>
  <AppVersion>15.0000</AppVersion>
  <Words>0</Words>
  <Paragraphs>0</Paragraphs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2006-08-16T00:00:00Z</dcterms:created>
  <dc:creator/>
  <dc:description/>
  <dc:identifier>DAFl9Zu4QXU</dc:identifier>
  <dc:language>en-PH</dc:language>
  <cp:lastModifiedBy/>
  <dcterms:modified xsi:type="dcterms:W3CDTF">2023-07-26T11:32:44Z</dcterms:modified>
  <cp:revision>11</cp:revision>
  <dc:subject/>
  <dc:title>Kinds of Line Pairs.pptx</dc:titl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PresentationFormat">
    <vt:lpwstr>On-screen Show (4:3)</vt:lpwstr>
  </property>
</Properties>
</file>