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5640" cy="685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92520" cy="2792520"/>
          </a:xfrm>
          <a:prstGeom prst="rect">
            <a:avLst/>
          </a:prstGeom>
          <a:ln w="0">
            <a:noFill/>
          </a:ln>
        </p:spPr>
      </p:pic>
      <p:sp>
        <p:nvSpPr>
          <p:cNvPr id="2" name="Rectangle 5"/>
          <p:cNvSpPr/>
          <p:nvPr/>
        </p:nvSpPr>
        <p:spPr>
          <a:xfrm>
            <a:off x="3487320" y="1475280"/>
            <a:ext cx="8697960" cy="3855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97960" cy="3776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5640" cy="628560"/>
          </a:xfrm>
          <a:prstGeom prst="rect">
            <a:avLst/>
          </a:prstGeom>
          <a:ln w="0">
            <a:noFill/>
          </a:ln>
        </p:spPr>
      </p:pic>
      <p:sp>
        <p:nvSpPr>
          <p:cNvPr id="43" name="Rectangle 7"/>
          <p:cNvSpPr/>
          <p:nvPr/>
        </p:nvSpPr>
        <p:spPr>
          <a:xfrm>
            <a:off x="10868760" y="0"/>
            <a:ext cx="964080" cy="964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28160" cy="1028160"/>
          </a:xfrm>
          <a:prstGeom prst="rect">
            <a:avLst/>
          </a:prstGeom>
          <a:ln w="0">
            <a:noFill/>
          </a:ln>
        </p:spPr>
      </p:pic>
      <p:sp>
        <p:nvSpPr>
          <p:cNvPr id="45" name="TextBox 9"/>
          <p:cNvSpPr/>
          <p:nvPr/>
        </p:nvSpPr>
        <p:spPr>
          <a:xfrm>
            <a:off x="185400" y="6362280"/>
            <a:ext cx="4685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6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5640" cy="628560"/>
          </a:xfrm>
          <a:prstGeom prst="rect">
            <a:avLst/>
          </a:prstGeom>
          <a:ln w="0">
            <a:noFill/>
          </a:ln>
        </p:spPr>
      </p:pic>
      <p:sp>
        <p:nvSpPr>
          <p:cNvPr id="86" name="Rectangle 7"/>
          <p:cNvSpPr/>
          <p:nvPr/>
        </p:nvSpPr>
        <p:spPr>
          <a:xfrm>
            <a:off x="10868760" y="0"/>
            <a:ext cx="964080" cy="964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28160" cy="1028160"/>
          </a:xfrm>
          <a:prstGeom prst="rect">
            <a:avLst/>
          </a:prstGeom>
          <a:ln w="0">
            <a:noFill/>
          </a:ln>
        </p:spPr>
      </p:pic>
      <p:sp>
        <p:nvSpPr>
          <p:cNvPr id="88" name="TextBox 9"/>
          <p:cNvSpPr/>
          <p:nvPr/>
        </p:nvSpPr>
        <p:spPr>
          <a:xfrm>
            <a:off x="185400" y="6362280"/>
            <a:ext cx="4685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6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5640" cy="628560"/>
          </a:xfrm>
          <a:prstGeom prst="rect">
            <a:avLst/>
          </a:prstGeom>
          <a:ln w="0">
            <a:noFill/>
          </a:ln>
        </p:spPr>
      </p:pic>
      <p:sp>
        <p:nvSpPr>
          <p:cNvPr id="129" name="Rectangle 7"/>
          <p:cNvSpPr/>
          <p:nvPr/>
        </p:nvSpPr>
        <p:spPr>
          <a:xfrm>
            <a:off x="10868760" y="0"/>
            <a:ext cx="964080" cy="964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28160" cy="1028160"/>
          </a:xfrm>
          <a:prstGeom prst="rect">
            <a:avLst/>
          </a:prstGeom>
          <a:ln w="0">
            <a:noFill/>
          </a:ln>
        </p:spPr>
      </p:pic>
      <p:sp>
        <p:nvSpPr>
          <p:cNvPr id="131" name="TextBox 9"/>
          <p:cNvSpPr/>
          <p:nvPr/>
        </p:nvSpPr>
        <p:spPr>
          <a:xfrm>
            <a:off x="185400" y="6362280"/>
            <a:ext cx="4685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6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5640" cy="628560"/>
          </a:xfrm>
          <a:prstGeom prst="rect">
            <a:avLst/>
          </a:prstGeom>
          <a:ln w="0">
            <a:noFill/>
          </a:ln>
        </p:spPr>
      </p:pic>
      <p:sp>
        <p:nvSpPr>
          <p:cNvPr id="172" name="Rectangle 7"/>
          <p:cNvSpPr/>
          <p:nvPr/>
        </p:nvSpPr>
        <p:spPr>
          <a:xfrm>
            <a:off x="10868760" y="0"/>
            <a:ext cx="964080" cy="964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1028160" cy="1028160"/>
          </a:xfrm>
          <a:prstGeom prst="rect">
            <a:avLst/>
          </a:prstGeom>
          <a:ln w="0">
            <a:noFill/>
          </a:ln>
        </p:spPr>
      </p:pic>
      <p:sp>
        <p:nvSpPr>
          <p:cNvPr id="174" name="TextBox 9"/>
          <p:cNvSpPr/>
          <p:nvPr/>
        </p:nvSpPr>
        <p:spPr>
          <a:xfrm>
            <a:off x="185400" y="6362280"/>
            <a:ext cx="4685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6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5640" cy="628560"/>
          </a:xfrm>
          <a:prstGeom prst="rect">
            <a:avLst/>
          </a:prstGeom>
          <a:ln w="0">
            <a:noFill/>
          </a:ln>
        </p:spPr>
      </p:pic>
      <p:sp>
        <p:nvSpPr>
          <p:cNvPr id="215" name="Rectangle 7"/>
          <p:cNvSpPr/>
          <p:nvPr/>
        </p:nvSpPr>
        <p:spPr>
          <a:xfrm>
            <a:off x="10868760" y="0"/>
            <a:ext cx="964080" cy="964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1028160" cy="1028160"/>
          </a:xfrm>
          <a:prstGeom prst="rect">
            <a:avLst/>
          </a:prstGeom>
          <a:ln w="0">
            <a:noFill/>
          </a:ln>
        </p:spPr>
      </p:pic>
      <p:sp>
        <p:nvSpPr>
          <p:cNvPr id="217" name="TextBox 9"/>
          <p:cNvSpPr/>
          <p:nvPr/>
        </p:nvSpPr>
        <p:spPr>
          <a:xfrm>
            <a:off x="185400" y="6362280"/>
            <a:ext cx="4685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6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20"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609960" cy="3378240"/>
          </a:xfrm>
          <a:prstGeom prst="rect">
            <a:avLst/>
          </a:prstGeom>
          <a:ln w="127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059360" y="2904840"/>
            <a:ext cx="748872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Arial Black;Arial Black"/>
              </a:rPr>
              <a:t>Mga Sinaunang Paniniwala at Tradisyon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3"/>
          <p:cNvSpPr/>
          <p:nvPr/>
        </p:nvSpPr>
        <p:spPr>
          <a:xfrm>
            <a:off x="108000" y="180000"/>
            <a:ext cx="10691280" cy="89928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Arial;Arial"/>
                <a:ea typeface="Arial;Arial"/>
              </a:rPr>
              <a:t>Natuto ring bumuo ng sariling wika at pamamaraan ng pagsulat ang mga sinaunang Pilipino. Ang kanilang sistema ng pagsulat ay tinawag na </a:t>
            </a:r>
            <a:r>
              <a:rPr b="1" lang="en-PH" sz="1800" spc="-1" strike="noStrike">
                <a:solidFill>
                  <a:srgbClr val="000000"/>
                </a:solidFill>
                <a:latin typeface="Arial;Arial"/>
                <a:ea typeface="Arial;Arial"/>
              </a:rPr>
              <a:t>baybayin</a:t>
            </a:r>
            <a:r>
              <a:rPr b="0" lang="en-PH" sz="1800" spc="-1" strike="noStrike">
                <a:solidFill>
                  <a:srgbClr val="000000"/>
                </a:solidFill>
                <a:latin typeface="Arial;Arial"/>
                <a:ea typeface="Arial;Arial"/>
              </a:rPr>
              <a:t>. Ito ay binubuo ng 17 letra: tatlong patinig at 14 na katinig. </a:t>
            </a:r>
            <a:endParaRPr b="0" lang="en-PH" sz="1800" spc="-1" strike="noStrike">
              <a:latin typeface="Arial"/>
            </a:endParaRPr>
          </a:p>
        </p:txBody>
      </p:sp>
      <p:sp>
        <p:nvSpPr>
          <p:cNvPr id="329" name="PlaceHolder 14"/>
          <p:cNvSpPr/>
          <p:nvPr/>
        </p:nvSpPr>
        <p:spPr>
          <a:xfrm>
            <a:off x="108360" y="2880000"/>
            <a:ext cx="11771640" cy="935280"/>
          </a:xfrm>
          <a:prstGeom prst="rect">
            <a:avLst/>
          </a:prstGeom>
          <a:noFill/>
          <a:ln w="0">
            <a:noFill/>
          </a:ln>
        </p:spPr>
        <p:style>
          <a:lnRef idx="0"/>
          <a:fillRef idx="0"/>
          <a:effectRef idx="0"/>
          <a:fontRef idx="minor"/>
        </p:style>
        <p:txBody>
          <a:bodyPr lIns="0" rIns="0" tIns="0" bIns="0" anchor="t">
            <a:noAutofit/>
          </a:bodyPr>
          <a:p>
            <a:pPr algn="just">
              <a:lnSpc>
                <a:spcPct val="100000"/>
              </a:lnSpc>
              <a:buNone/>
            </a:pPr>
            <a:r>
              <a:rPr b="1" lang="en-PH" sz="1800" spc="-1" strike="noStrike">
                <a:solidFill>
                  <a:srgbClr val="000000"/>
                </a:solidFill>
                <a:latin typeface="Lato"/>
                <a:ea typeface="Arial;Arial"/>
              </a:rPr>
              <a:t>	</a:t>
            </a:r>
            <a:r>
              <a:rPr b="1" lang="en-PH" sz="1800" spc="-1" strike="noStrike">
                <a:solidFill>
                  <a:srgbClr val="000000"/>
                </a:solidFill>
                <a:latin typeface="Lato"/>
                <a:ea typeface="Arial;Arial"/>
              </a:rPr>
              <a:t>Banakal </a:t>
            </a:r>
            <a:r>
              <a:rPr b="0" lang="en-PH" sz="1800" spc="-1" strike="noStrike">
                <a:solidFill>
                  <a:srgbClr val="000000"/>
                </a:solidFill>
                <a:latin typeface="Lato"/>
                <a:ea typeface="Arial;Arial"/>
              </a:rPr>
              <a:t>ang tawag sa papel na ginagamit upang sulatan at ang panulat naman ay mula sa matutulis na kahoy o bakal. Sa dagta naman ng kahoy nagmula ang tinta sa pagsulat. </a:t>
            </a:r>
            <a:r>
              <a:rPr b="0" lang="en-PH" sz="1800" spc="-1" strike="noStrike">
                <a:solidFill>
                  <a:srgbClr val="000000"/>
                </a:solidFill>
                <a:latin typeface="Arial;Arial"/>
                <a:ea typeface="Arial;Arial"/>
              </a:rPr>
              <a:t>Sa panitikan naman ay nagpasalin-salin ang mga kasabihan, bugtong, sawikain, at iba pa sa pamamagitan ng dalawang pamamaraan: pasalita o bukambibig at anyong pasulat. Ilan sa mga halimbawa ng pasulat na panitikan ay “Darangan” ng Maranao at “Ibalon” ng mga Bicolano. Sinasabing galing sa Malayo-Polynesian ang wikang ginamit hindi lang ng mga Tagalog kundi pati na rin ng ilan sa mga wika sa bansa. Nagkaroon din ng pagkakataon na humiram tayo ng wika sa Sanskrit ng India, Malay, at China. </a:t>
            </a:r>
            <a:r>
              <a:rPr b="0" lang="en-PH" sz="1800" spc="-1" strike="noStrike">
                <a:solidFill>
                  <a:srgbClr val="000000"/>
                </a:solidFill>
                <a:latin typeface="Lato"/>
                <a:ea typeface="Arial;Arial"/>
              </a:rPr>
              <a:t> </a:t>
            </a:r>
            <a:endParaRPr b="0" lang="en-PH" sz="1800" spc="-1" strike="noStrike">
              <a:latin typeface="Arial"/>
            </a:endParaRPr>
          </a:p>
        </p:txBody>
      </p:sp>
      <p:sp>
        <p:nvSpPr>
          <p:cNvPr id="330" name="PlaceHolder 15"/>
          <p:cNvSpPr/>
          <p:nvPr/>
        </p:nvSpPr>
        <p:spPr>
          <a:xfrm>
            <a:off x="108720" y="1080000"/>
            <a:ext cx="7630560" cy="169128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H_x005F_x0000_a_x005F_x0000_n_x005F_x0000_g_x005F_x0000_g_x005F_x0000_a_x005F_x0000_n_x005F_x0000_g_x005F_x0000_ _x005F_x0000_s_x005F_x0000_a_x005F_x0000_ _x005F_x0000_k_x005F_x0000_a_x005F_x0000_s_x005F_x0000_a_x005F_x0000_l_x005F_x0000_u_x005F_x0000_k_x005F_x0000_u_x005F_x0000_y_x005F_x0000_a_x005F_x0000_n_x005F_x0000_ _x005F_x0000_a_x005F_x0000_y_x005F_x0000_ _x005F_x0000_n_x005F_x0000_a_x005F_x0000_t_x005F_x0000_u_x005F_x0000_t_x005F_x0000_u_x005F_x0000_n_x005F_x0000_g_x005F_x0000_h_x005F_x0000_a_x005F_x0000_y_x005F_x0000_a_x005F_x0000_n_x005F_x0000_ _x005F_x0000_n_x005F_x0000_a_x005F_x0000_t_x005F_x0000_i_x005F_x0000_n_x005F_x0000_ _x005F_x0000_a_x005F_x0000_n_x005F_x0000_g_x005F_x0000_ _x005F_x0000_k_x005F_x0000_a_x005F_x0000_n_x005F_x0000_i_x005F_x0000_l_x005F_x0000_a_x005F_x0000_n_x005F_x0000_g_x005F_x0000_ _x005F_x0000_p_x005F_x0000_a_x005F_x0000_g_x005F_x0000_i_x005F_x0000_g_x005F_x0000_i_x005F_x0000_n_x005F_x0000_g_x005F_x0000_ _x005F_x0000_m_x005F_x0000_a_x005F_x0000_l_x005F_x0000_i_x005F_x0000_k_x005F_x0000_h_x005F_x0000_a_x005F_x0000_i_x005F_x0000_n_x005F_x0000_ _x005F_x0000_n_x005F_x0000_a_x005F_x0000_ _x005F_x0000_m_x005F_x0000_a_x005F_x0000_k_x005F_x0000_i_x005F_x0000_k_x005F_x0000_i_x005F_x0000_t_x005F_x0000_a_x005F_x0000_ _x005F_x0000_s_x005F_x0000_a_x005F_x0000_ _x005F_x0000_k_x005F_x0000_a_x005F_x0000_n_x005F_x0000_i_x005F_x0000_l_x005F_x0000_a_x005F_x0000_n_x005F_x0000_g_x005F_x0000_ _x005F_x0000_k_x005F_x0000_a_x005F_x0000_g_x005F_x0000_a_x005F_x0000_m_x005F_x0000_i_x005F_x0000_t_x005F_x0000_a_x005F_x0000_n_x005F_x0000_ _x005F_x0000_s_x005F_x0000_a_x005F_x0000_ _x005F_x0000_k_x005F_x0000_u_x005F_x0000_s_x005F_x0000_i_x005F_x0000_n_x005F_x0000_a_x005F_x0000_,_x005F_x0000_ _x005F_x0000_p_x005F_x0000_a_x005F_x0000_g_x005F_x0000_g_x005F_x0000_u_x005F_x0000_h_x005F_x0000_i_x005F_x0000_t_x005F_x0000_ _x005F_x0000_s_x005F_x0000_a_x005F_x0000_ _x005F_x0000_m_x005F_x0000_g_x005F_x0000_a_x005F_x0000_ _x005F_x0000_p_x005F_x0000_u_x005F_x0000_n_x005F_x0000_o_x005F_x0000_ _x005F_x0000_a_x005F_x0000_t_x005F_x0000_ _x005F_x0000_k_x005F_x0000_a_x005F_x0000_h_x005F_x0000_o_x005F_x0000_y_x005F_x0000_,_x005F_x0000_ _x005F_x0000_a_x005F_x0000_t_x005F_x0000_ _x005F_x0000_p_x005F_x0000_a_x005F_x0000_g_x005F_x0000_l_x005F_x0000_a_x005F_x0000_l_x005F_x0000_a_x005F_x0000_g_x005F_x0000_a_x005F_x0000_y_x005F_x0000_ _x005F_x0000_n_x005F_x0000_g_x005F_x0000_ _x005F_x0000_d_x005F_x0000_i_x005F_x0000_s_x005F_x0000_e_x005F_x0000_n_x005F_x0000_y_x005F_x0000_o_x005F_x0000_ _x005F_x0000_s_x005F_x0000_a_x005F_x0000_ _x005F_x0000_p_x005F_x0000_a_x005F_x0000_n_x005F_x0000_a_x005F_x0000_n_x005F_x0000_a_x005F_x0000_m_x005F_x0000_i_x005F_x0000_t_x005F_x0000_ _x005F_x0000_a_x005F_x0000_t_x005F_x0000_ _x005F_x0000_i_x005F_x0000_n_x005F_x0000_s_x005F_x0000_t_x005F_x0000_r_x005F_x0000_u_x005F_x0000_m_x005F_x0000_e_x005F_x0000_n_x005F_x0000_t_x005F_x0000_o_x005F_x0000_n_x005F_x0000_g_x005F_x0000_ _x005F_x0000_p_x005F_x0000_a_x005F_x0000_n_x005F_x0000_t_x005F_x0000_u_x005F_x0000_g_x005F_x0000_t_x005F_x0000_o_x005F_x0000_g_x005F_x0000_._x005F_x0000_ _x005F_x0000_A_x005F_x0000_n_x005F_x0000_g_x005F_x0000_ _x005F_x0000_m_x005F_x0000_g_x005F_x0000_a_x005F_x0000_ _x005F_x0000_I_x005F_x0000_g_x005F_x0000_o_x005F_x0000_r_x005F_x0000_o_x005F_x0000_t_x005F_x0000_ _x005F_x0000_s_x005F_x0000_a_x005F_x0000_ _x005F_x0000_h_x005F_x0000_i_x005F_x0000_l_x005F_x0000_a_x005F_x0000_g_x005F_x0000_a_x005F_x0000_ _x005F_x0000_a_x005F_x0000_y_x005F_x0000_ _x005F_x0000_d_x005F_x0000_a_x005F_x0000_l_x005F_x0000_u_x005F_x0000_b_x005F_x0000_h_x005F_x0000_a_x005F_x0000_s_x005F_x0000_a_x005F_x0000_ _x005F_x0000_s_x005F_x0000_a_x005F_x0000_ _x005F_x0000_p_x005F_x0000_a_x005F_x0000_g_x005F_x0000_-_x005F_x0000_u_x005F_x0000_k_x005F_x0000_i_x005F_x0000_t_x005F_x0000_ _x005F_x0000_s_x005F_x0000_a_x005F_x0000_m_x005F_x0000_a_x005F_x0000_n_x005F_x0000_t_x005F_x0000_a_x005F_x0000_l_x005F_x0000_a_x005F_x0000_n_x005F_x0000_g_x005F_x0000_ _x005F_x0000_a_x005F_x0000_n_x005F_x0000_g_x005F_x0000_ _x005F_x0000_m_x005F_x0000_g_x005F_x0000_a_x005F_x0000_ _x005F_x0000_T_x005F_x0000_’b_x005F_x0000_o_x005F_x0000_l_x005F_x0000_i_x005F_x0000_ _x005F_x0000_n_x005F_x0000_a_x005F_x0000_m_x005F_x0000_a_x005F_x0000_n_x005F_x0000_ _x005F_x0000_s_x005F_x0000_a_x005F_x0000_ _x005F_x0000_M_x005F_x0000_i_x005F_x0000_n_x005F_x0000_d_x005F_x0000_a_x005F_x0000_n_x005F_x0000_a_x005F_x0000_o_x005F_x0000_ _x005F_x0000_a_x005F_x0000_y_x005F_x0000_ _x005F_x0000_d_x005F_x0000_a_x005F_x0000_l_x005F_x0000_u_x005F_x0000_b_x005F_x0000_h_x005F_x0000_a_x005F_x0000_s_x005F_x0000_a_x005F_x0000_ _x005F_x0000_s_x005F_x0000_a_x005F_x0000_ _x005F_x0000_p_x005F_x0000_a_x005F_x0000_g_x005F_x0000_g_x005F_x0000_a_x005F_x0000_w_x005F_x0000_a_x005F_x0000_ _x005F_x0000_n_x005F_x0000_g_x005F_x0000_ _x005F_x0000_i_x005F_x0000_b_x005F_x0000_a_x005F_x0000_’t_x005F_x0000_ _x005F_x0000_i_x005F_x0000_b_x005F_x0000_a_x005F_x0000_n_x005F_x0000_g_x005F_x0000_ _x005F_x0000_d_x005F_x0000_i_x005F_x0000_s_x005F_x0000_e_x005F_x0000_n_x005F_x0000_y_x005F_x0000_o_x005F_x0000_ _x005F_x0000_n_x005F_x0000_g_x005F_x0000_ _x005F_x0000_t_x005F_x0000_’n_x005F_x0000_a_x005F_x0000_l_x005F_x0000_a_x005F_x0000_k_x005F_x0000_ _x005F_x0000_o_x005F_x0000_ _x005F_x0000_t_x005F_x0000_e_x005F_x0000_l_x005F_x0000_a_x005F_x0000_ _x005F_x0000_m_x005F_x0000_u_x005F_x0000_l_x005F_x0000_a_x005F_x0000_ _x005F_x0000_s_x005F_x0000_a_x005F_x0000_ _x005F_x0000_a_x005F_x0000_b_x005F_x0000_a_x005F_x0000_k_x005F_x0000_a._x005F_x0000_ _x005F_x0000_</a:t>
            </a:r>
            <a:endParaRPr b="0" lang="en-PH" sz="1800" spc="-1" strike="noStrike">
              <a:latin typeface="Arial"/>
            </a:endParaRPr>
          </a:p>
        </p:txBody>
      </p:sp>
      <p:pic>
        <p:nvPicPr>
          <p:cNvPr id="331" name="" descr=""/>
          <p:cNvPicPr/>
          <p:nvPr/>
        </p:nvPicPr>
        <p:blipFill>
          <a:blip r:embed="rId1"/>
          <a:stretch/>
        </p:blipFill>
        <p:spPr>
          <a:xfrm>
            <a:off x="4641120" y="809640"/>
            <a:ext cx="2909520" cy="1961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6"/>
          <p:cNvSpPr/>
          <p:nvPr/>
        </p:nvSpPr>
        <p:spPr>
          <a:xfrm>
            <a:off x="468000" y="1980000"/>
            <a:ext cx="7379280" cy="233928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Arial;Arial"/>
                <a:ea typeface="Arial;Arial"/>
              </a:rPr>
              <a:t>Walang pormal na paaralan ang mga sinaunang Pilipino. Lahat ng aralin ay may kinalaman sa mga gawaing makatutulong sa kanilang pang-araw-araw na pamumuhay. Ilan dito ay ang pagsasaka, pangingisda, pangangaso, at paggawa ng bangka. Tinuruan din nila ang kanilang mga anak na magluto, maghabi, magtahi, at iba pang gawaing bahay na magagamit nila sa kanilang pag-aasawa. Magulang ang unang guro nila na nagturo din ng pagsusulat, pagbabasa, pagbibilang, at pananampalataya. </a:t>
            </a:r>
            <a:endParaRPr b="0" lang="en-PH" sz="1800" spc="-1" strike="noStrike">
              <a:latin typeface="Arial"/>
            </a:endParaRPr>
          </a:p>
        </p:txBody>
      </p:sp>
      <p:pic>
        <p:nvPicPr>
          <p:cNvPr id="333" name="" descr=""/>
          <p:cNvPicPr/>
          <p:nvPr/>
        </p:nvPicPr>
        <p:blipFill>
          <a:blip r:embed="rId1"/>
          <a:stretch/>
        </p:blipFill>
        <p:spPr>
          <a:xfrm>
            <a:off x="8100000" y="1659600"/>
            <a:ext cx="3177000" cy="33796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a:lnSpc>
                <a:spcPct val="100000"/>
              </a:lnSpc>
              <a:buNone/>
            </a:pPr>
            <a:r>
              <a:rPr b="1" lang="en-PH" sz="3200" spc="-1" strike="noStrike">
                <a:latin typeface="Lato"/>
              </a:rPr>
              <a:t>Pagsasanay</a:t>
            </a:r>
            <a:endParaRPr b="0" lang="en-PH" sz="3200" spc="-1" strike="noStrike">
              <a:latin typeface="Arial"/>
            </a:endParaRPr>
          </a:p>
        </p:txBody>
      </p:sp>
      <p:sp>
        <p:nvSpPr>
          <p:cNvPr id="335" name="PlaceHolder 2"/>
          <p:cNvSpPr>
            <a:spLocks noGrp="1"/>
          </p:cNvSpPr>
          <p:nvPr>
            <p:ph type="subTitle"/>
          </p:nvPr>
        </p:nvSpPr>
        <p:spPr>
          <a:xfrm>
            <a:off x="609480" y="1604520"/>
            <a:ext cx="10971720" cy="4498200"/>
          </a:xfrm>
          <a:prstGeom prst="rect">
            <a:avLst/>
          </a:prstGeom>
          <a:noFill/>
          <a:ln w="0">
            <a:noFill/>
          </a:ln>
        </p:spPr>
        <p:txBody>
          <a:bodyPr lIns="0" rIns="0" tIns="0" bIns="0" anchor="t">
            <a:noAutofit/>
          </a:bodyPr>
          <a:p>
            <a:pPr algn="just">
              <a:lnSpc>
                <a:spcPct val="150000"/>
              </a:lnSpc>
              <a:buNone/>
            </a:pPr>
            <a:r>
              <a:rPr b="0" lang="en-PH" sz="1800" spc="-1" strike="noStrike">
                <a:latin typeface="Lato"/>
              </a:rPr>
              <a:t>Panuto: Tukuyin kung </a:t>
            </a:r>
            <a:r>
              <a:rPr b="1" lang="en-PH" sz="1800" spc="-1" strike="noStrike">
                <a:latin typeface="Lato"/>
              </a:rPr>
              <a:t>TAMA</a:t>
            </a:r>
            <a:r>
              <a:rPr b="0" lang="en-PH" sz="1800" spc="-1" strike="noStrike">
                <a:latin typeface="Lato"/>
              </a:rPr>
              <a:t> o </a:t>
            </a:r>
            <a:r>
              <a:rPr b="1" lang="en-PH" sz="1800" spc="-1" strike="noStrike">
                <a:latin typeface="Lato"/>
              </a:rPr>
              <a:t>MALI</a:t>
            </a:r>
            <a:r>
              <a:rPr b="0" lang="en-PH" sz="1800" spc="-1" strike="noStrike">
                <a:latin typeface="Lato"/>
              </a:rPr>
              <a:t>.</a:t>
            </a:r>
            <a:endParaRPr b="0" lang="en-PH" sz="1800" spc="-1" strike="noStrike">
              <a:latin typeface="Arial"/>
            </a:endParaRPr>
          </a:p>
          <a:p>
            <a:pPr algn="just">
              <a:lnSpc>
                <a:spcPct val="150000"/>
              </a:lnSpc>
              <a:buNone/>
            </a:pPr>
            <a:endParaRPr b="0" lang="en-PH" sz="1800" spc="-1" strike="noStrike">
              <a:latin typeface="Arial"/>
            </a:endParaRPr>
          </a:p>
          <a:p>
            <a:pPr algn="just">
              <a:lnSpc>
                <a:spcPct val="150000"/>
              </a:lnSpc>
              <a:buNone/>
            </a:pPr>
            <a:r>
              <a:rPr b="0" lang="en-PH" sz="1800" spc="-1" strike="noStrike">
                <a:latin typeface="Lato"/>
              </a:rPr>
              <a:t>1. </a:t>
            </a:r>
            <a:r>
              <a:rPr b="0" lang="en-PH" sz="1800" spc="-1" strike="noStrike">
                <a:solidFill>
                  <a:srgbClr val="000000"/>
                </a:solidFill>
                <a:latin typeface="Lato"/>
                <a:ea typeface="Arial;Arial"/>
              </a:rPr>
              <a:t>Walang pormal na paaralan ang mga sinaunang Pilipino.</a:t>
            </a:r>
            <a:endParaRPr b="0" lang="en-PH" sz="1800" spc="-1" strike="noStrike">
              <a:latin typeface="Arial"/>
            </a:endParaRPr>
          </a:p>
          <a:p>
            <a:pPr algn="just">
              <a:lnSpc>
                <a:spcPct val="150000"/>
              </a:lnSpc>
              <a:buNone/>
            </a:pPr>
            <a:r>
              <a:rPr b="0" lang="en-PH" sz="1800" spc="-1" strike="noStrike">
                <a:solidFill>
                  <a:srgbClr val="000000"/>
                </a:solidFill>
                <a:latin typeface="Lato"/>
                <a:ea typeface="Arial;Arial"/>
              </a:rPr>
              <a:t>2. Ang pagiging malikhain ng mga sinaunang Pilipino ay makikita sa kanilang bahay, mga inukit at nililok na kahoy o bato, at mga </a:t>
            </a:r>
            <a:r>
              <a:rPr b="0" i="1" lang="en-PH" sz="1800" spc="-1" strike="noStrike">
                <a:solidFill>
                  <a:srgbClr val="000000"/>
                </a:solidFill>
                <a:latin typeface="Lato"/>
                <a:ea typeface="Arial;Arial"/>
              </a:rPr>
              <a:t>tattoo </a:t>
            </a:r>
            <a:r>
              <a:rPr b="0" lang="en-PH" sz="1800" spc="-1" strike="noStrike">
                <a:solidFill>
                  <a:srgbClr val="000000"/>
                </a:solidFill>
                <a:latin typeface="Lato"/>
                <a:ea typeface="Arial;Arial"/>
              </a:rPr>
              <a:t>na tinatawag na pagbabatik.</a:t>
            </a:r>
            <a:endParaRPr b="0" lang="en-PH" sz="1800" spc="-1" strike="noStrike">
              <a:latin typeface="Arial"/>
            </a:endParaRPr>
          </a:p>
          <a:p>
            <a:pPr algn="just">
              <a:lnSpc>
                <a:spcPct val="150000"/>
              </a:lnSpc>
              <a:buNone/>
            </a:pPr>
            <a:r>
              <a:rPr b="0" lang="en-PH" sz="1800" spc="-1" strike="noStrike">
                <a:solidFill>
                  <a:srgbClr val="000000"/>
                </a:solidFill>
                <a:latin typeface="Lato"/>
                <a:ea typeface="Arial;Arial"/>
              </a:rPr>
              <a:t>3. Ang simbolo</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ay tumutukoy sa kilos o gawi na nagiging pamantayan ng isang lipunan.</a:t>
            </a:r>
            <a:endParaRPr b="0" lang="en-PH" sz="1800" spc="-1" strike="noStrike">
              <a:latin typeface="Arial"/>
            </a:endParaRPr>
          </a:p>
          <a:p>
            <a:pPr algn="just">
              <a:lnSpc>
                <a:spcPct val="150000"/>
              </a:lnSpc>
              <a:buNone/>
            </a:pPr>
            <a:r>
              <a:rPr b="0" lang="en-PH" sz="1800" spc="-1" strike="noStrike">
                <a:solidFill>
                  <a:srgbClr val="000000"/>
                </a:solidFill>
                <a:latin typeface="Lato"/>
                <a:ea typeface="Arial;Arial"/>
              </a:rPr>
              <a:t>4. Isa sa halimbawa ng pagpapahalaga ay ang paggamit ng po at opo at pagmamano bilang pagpapakita ng paggalang sa nakatatanda.</a:t>
            </a:r>
            <a:endParaRPr b="0" lang="en-PH" sz="1800" spc="-1" strike="noStrike">
              <a:latin typeface="Arial"/>
            </a:endParaRPr>
          </a:p>
          <a:p>
            <a:pPr algn="just">
              <a:lnSpc>
                <a:spcPct val="150000"/>
              </a:lnSpc>
              <a:buNone/>
            </a:pPr>
            <a:r>
              <a:rPr b="0" lang="en-PH" sz="1800" spc="-1" strike="noStrike">
                <a:latin typeface="Lato"/>
                <a:ea typeface="Arial;Arial"/>
              </a:rPr>
              <a:t>5. Ang anime </a:t>
            </a:r>
            <a:r>
              <a:rPr b="0" lang="en-PH" sz="1800" spc="-1" strike="noStrike">
                <a:solidFill>
                  <a:srgbClr val="000000"/>
                </a:solidFill>
                <a:latin typeface="Arial;Arial"/>
                <a:ea typeface="Arial;Arial"/>
              </a:rPr>
              <a:t>ay tumutukoy sa paniniwala na ang mga bagay sa kalikasan ay may kaluluwa o espiritu na nagbabantay at nakikisama sa mga tao. </a:t>
            </a:r>
            <a:endParaRPr b="0" lang="en-PH" sz="1800" spc="-1" strike="noStrike">
              <a:latin typeface="Arial"/>
            </a:endParaRPr>
          </a:p>
          <a:p>
            <a:pPr algn="just">
              <a:lnSpc>
                <a:spcPct val="150000"/>
              </a:lnSpc>
              <a:buNone/>
            </a:pP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a:lnSpc>
                <a:spcPct val="100000"/>
              </a:lnSpc>
              <a:buNone/>
            </a:pPr>
            <a:r>
              <a:rPr b="1" lang="en-PH" sz="3200" spc="-1" strike="noStrike">
                <a:latin typeface="Lato"/>
              </a:rPr>
              <a:t>Susi ng Pagwawasto</a:t>
            </a:r>
            <a:endParaRPr b="0" lang="en-PH" sz="3200" spc="-1" strike="noStrike">
              <a:latin typeface="Arial"/>
            </a:endParaRPr>
          </a:p>
        </p:txBody>
      </p:sp>
      <p:sp>
        <p:nvSpPr>
          <p:cNvPr id="337" name="PlaceHolder 2"/>
          <p:cNvSpPr>
            <a:spLocks noGrp="1"/>
          </p:cNvSpPr>
          <p:nvPr>
            <p:ph type="subTitle"/>
          </p:nvPr>
        </p:nvSpPr>
        <p:spPr>
          <a:xfrm>
            <a:off x="609480" y="1604520"/>
            <a:ext cx="10971720" cy="3976560"/>
          </a:xfrm>
          <a:prstGeom prst="rect">
            <a:avLst/>
          </a:prstGeom>
          <a:noFill/>
          <a:ln w="0">
            <a:noFill/>
          </a:ln>
        </p:spPr>
        <p:txBody>
          <a:bodyPr lIns="0" rIns="0" tIns="0" bIns="0" anchor="t">
            <a:noAutofit/>
          </a:bodyPr>
          <a:p>
            <a:pPr algn="just">
              <a:lnSpc>
                <a:spcPct val="150000"/>
              </a:lnSpc>
              <a:buNone/>
            </a:pPr>
            <a:endParaRPr b="0" lang="en-PH" sz="3200" spc="-1" strike="noStrike">
              <a:latin typeface="Arial"/>
            </a:endParaRPr>
          </a:p>
          <a:p>
            <a:pPr algn="just">
              <a:lnSpc>
                <a:spcPct val="150000"/>
              </a:lnSpc>
              <a:buNone/>
            </a:pPr>
            <a:r>
              <a:rPr b="0" lang="en-PH" sz="1800" spc="-1" strike="noStrike">
                <a:latin typeface="Lato"/>
              </a:rPr>
              <a:t>1. </a:t>
            </a:r>
            <a:r>
              <a:rPr b="0" lang="en-PH" sz="1800" spc="-1" strike="noStrike">
                <a:solidFill>
                  <a:srgbClr val="000000"/>
                </a:solidFill>
                <a:latin typeface="Lato"/>
                <a:ea typeface="Arial;Arial"/>
              </a:rPr>
              <a:t>TAMA</a:t>
            </a:r>
            <a:endParaRPr b="0" lang="en-PH" sz="1800" spc="-1" strike="noStrike">
              <a:latin typeface="Arial"/>
            </a:endParaRPr>
          </a:p>
          <a:p>
            <a:pPr algn="just">
              <a:lnSpc>
                <a:spcPct val="150000"/>
              </a:lnSpc>
              <a:buNone/>
            </a:pPr>
            <a:r>
              <a:rPr b="0" lang="en-PH" sz="1800" spc="-1" strike="noStrike">
                <a:solidFill>
                  <a:srgbClr val="000000"/>
                </a:solidFill>
                <a:latin typeface="Lato"/>
                <a:ea typeface="Arial;Arial"/>
              </a:rPr>
              <a:t>2. TAMA</a:t>
            </a:r>
            <a:endParaRPr b="0" lang="en-PH" sz="1800" spc="-1" strike="noStrike">
              <a:latin typeface="Arial"/>
            </a:endParaRPr>
          </a:p>
          <a:p>
            <a:pPr algn="just">
              <a:lnSpc>
                <a:spcPct val="150000"/>
              </a:lnSpc>
              <a:buNone/>
            </a:pPr>
            <a:r>
              <a:rPr b="0" lang="en-PH" sz="1800" spc="-1" strike="noStrike">
                <a:solidFill>
                  <a:srgbClr val="000000"/>
                </a:solidFill>
                <a:latin typeface="Lato"/>
                <a:ea typeface="Arial;Arial"/>
              </a:rPr>
              <a:t>3. MALI</a:t>
            </a:r>
            <a:endParaRPr b="0" lang="en-PH" sz="1800" spc="-1" strike="noStrike">
              <a:latin typeface="Arial"/>
            </a:endParaRPr>
          </a:p>
          <a:p>
            <a:pPr algn="just">
              <a:lnSpc>
                <a:spcPct val="150000"/>
              </a:lnSpc>
              <a:buNone/>
            </a:pPr>
            <a:r>
              <a:rPr b="0" lang="en-PH" sz="1800" spc="-1" strike="noStrike">
                <a:solidFill>
                  <a:srgbClr val="000000"/>
                </a:solidFill>
                <a:latin typeface="Lato"/>
                <a:ea typeface="Arial;Arial"/>
              </a:rPr>
              <a:t>4. TAMA</a:t>
            </a:r>
            <a:endParaRPr b="0" lang="en-PH" sz="1800" spc="-1" strike="noStrike">
              <a:latin typeface="Arial"/>
            </a:endParaRPr>
          </a:p>
          <a:p>
            <a:pPr algn="just">
              <a:lnSpc>
                <a:spcPct val="150000"/>
              </a:lnSpc>
              <a:buNone/>
            </a:pPr>
            <a:r>
              <a:rPr b="0" lang="en-PH" sz="1800" spc="-1" strike="noStrike">
                <a:latin typeface="Lato"/>
                <a:ea typeface="Arial;Arial"/>
              </a:rPr>
              <a:t>5. MALI</a:t>
            </a:r>
            <a:endParaRPr b="0" lang="en-PH" sz="1800" spc="-1" strike="noStrike">
              <a:latin typeface="Arial"/>
            </a:endParaRPr>
          </a:p>
          <a:p>
            <a:pPr algn="just">
              <a:lnSpc>
                <a:spcPct val="150000"/>
              </a:lnSpc>
              <a:buNone/>
            </a:pP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
          <p:cNvSpPr/>
          <p:nvPr/>
        </p:nvSpPr>
        <p:spPr>
          <a:xfrm>
            <a:off x="1944000" y="396000"/>
            <a:ext cx="3958920" cy="1258920"/>
          </a:xfrm>
          <a:custGeom>
            <a:avLst/>
            <a:gdLst/>
            <a:ahLst/>
            <a:rect l="l" t="t" r="r" b="b"/>
            <a:pathLst>
              <a:path w="11002" h="3502">
                <a:moveTo>
                  <a:pt x="583" y="0"/>
                </a:moveTo>
                <a:lnTo>
                  <a:pt x="584" y="0"/>
                </a:lnTo>
                <a:cubicBezTo>
                  <a:pt x="481" y="0"/>
                  <a:pt x="380" y="27"/>
                  <a:pt x="292" y="78"/>
                </a:cubicBezTo>
                <a:cubicBezTo>
                  <a:pt x="203" y="129"/>
                  <a:pt x="129" y="203"/>
                  <a:pt x="78" y="292"/>
                </a:cubicBezTo>
                <a:cubicBezTo>
                  <a:pt x="27" y="380"/>
                  <a:pt x="0" y="481"/>
                  <a:pt x="0" y="584"/>
                </a:cubicBezTo>
                <a:lnTo>
                  <a:pt x="0" y="2917"/>
                </a:lnTo>
                <a:lnTo>
                  <a:pt x="0" y="2918"/>
                </a:lnTo>
                <a:cubicBezTo>
                  <a:pt x="0" y="3020"/>
                  <a:pt x="27" y="3121"/>
                  <a:pt x="78" y="3209"/>
                </a:cubicBezTo>
                <a:cubicBezTo>
                  <a:pt x="129" y="3298"/>
                  <a:pt x="203" y="3372"/>
                  <a:pt x="292" y="3423"/>
                </a:cubicBezTo>
                <a:cubicBezTo>
                  <a:pt x="380" y="3474"/>
                  <a:pt x="481" y="3501"/>
                  <a:pt x="584" y="3501"/>
                </a:cubicBezTo>
                <a:lnTo>
                  <a:pt x="10417" y="3501"/>
                </a:lnTo>
                <a:lnTo>
                  <a:pt x="10418" y="3501"/>
                </a:lnTo>
                <a:cubicBezTo>
                  <a:pt x="10520" y="3501"/>
                  <a:pt x="10621" y="3474"/>
                  <a:pt x="10709" y="3423"/>
                </a:cubicBezTo>
                <a:cubicBezTo>
                  <a:pt x="10798" y="3372"/>
                  <a:pt x="10872" y="3298"/>
                  <a:pt x="10923" y="3209"/>
                </a:cubicBezTo>
                <a:cubicBezTo>
                  <a:pt x="10974" y="3121"/>
                  <a:pt x="11001" y="3020"/>
                  <a:pt x="11001" y="2918"/>
                </a:cubicBezTo>
                <a:lnTo>
                  <a:pt x="11001" y="583"/>
                </a:lnTo>
                <a:lnTo>
                  <a:pt x="11001" y="584"/>
                </a:lnTo>
                <a:lnTo>
                  <a:pt x="11001" y="584"/>
                </a:lnTo>
                <a:cubicBezTo>
                  <a:pt x="11001" y="481"/>
                  <a:pt x="10974" y="380"/>
                  <a:pt x="10923" y="292"/>
                </a:cubicBezTo>
                <a:cubicBezTo>
                  <a:pt x="10872" y="203"/>
                  <a:pt x="10798" y="129"/>
                  <a:pt x="10709" y="78"/>
                </a:cubicBezTo>
                <a:cubicBezTo>
                  <a:pt x="10621" y="27"/>
                  <a:pt x="10520" y="0"/>
                  <a:pt x="10418" y="0"/>
                </a:cubicBezTo>
                <a:lnTo>
                  <a:pt x="583" y="0"/>
                </a:lnTo>
              </a:path>
            </a:pathLst>
          </a:custGeom>
          <a:solidFill>
            <a:srgbClr val="c9211e"/>
          </a:solidFill>
          <a:ln w="38160">
            <a:solidFill>
              <a:srgbClr val="000000"/>
            </a:solidFill>
            <a:round/>
          </a:ln>
        </p:spPr>
        <p:style>
          <a:lnRef idx="0"/>
          <a:fillRef idx="0"/>
          <a:effectRef idx="0"/>
          <a:fontRef idx="minor"/>
        </p:style>
        <p:txBody>
          <a:bodyPr lIns="109080" rIns="109080" tIns="64080" bIns="64080" anchor="ctr">
            <a:noAutofit/>
          </a:bodyPr>
          <a:p>
            <a:pPr algn="ctr">
              <a:lnSpc>
                <a:spcPct val="100000"/>
              </a:lnSpc>
              <a:buNone/>
            </a:pPr>
            <a:r>
              <a:rPr b="1" lang="en-PH" sz="1400" spc="-1" strike="noStrike">
                <a:solidFill>
                  <a:srgbClr val="ffffff"/>
                </a:solidFill>
                <a:latin typeface="Lato"/>
                <a:ea typeface="PingFang SC"/>
              </a:rPr>
              <a:t>KULTURA - </a:t>
            </a:r>
            <a:r>
              <a:rPr b="0" lang="en-PH" sz="1400" spc="-1" strike="noStrike">
                <a:solidFill>
                  <a:srgbClr val="ffffff"/>
                </a:solidFill>
                <a:latin typeface="Lato"/>
                <a:ea typeface="Arial;Arial"/>
              </a:rPr>
              <a:t>tumutukoy sa pamamaraan ng pamumuhay ng mga tao sa isang komunidad. Sinasaklaw nito ang paniniwala, tradisyon, kaugalian, gawi, kilos, pananamit, estruktura, wika, at iba. </a:t>
            </a:r>
            <a:endParaRPr b="0" lang="en-PH" sz="1400" spc="-1" strike="noStrike">
              <a:latin typeface="Arial"/>
            </a:endParaRPr>
          </a:p>
        </p:txBody>
      </p:sp>
      <p:sp>
        <p:nvSpPr>
          <p:cNvPr id="298" name=""/>
          <p:cNvSpPr/>
          <p:nvPr/>
        </p:nvSpPr>
        <p:spPr>
          <a:xfrm rot="10837800">
            <a:off x="3389760" y="1733760"/>
            <a:ext cx="1078920" cy="1078920"/>
          </a:xfrm>
          <a:custGeom>
            <a:avLst/>
            <a:gdLst/>
            <a:ahLst/>
            <a:rect l="l" t="t" r="r" b="b"/>
            <a:pathLst>
              <a:path w="787" h="799">
                <a:moveTo>
                  <a:pt x="439" y="12"/>
                </a:moveTo>
                <a:lnTo>
                  <a:pt x="535" y="102"/>
                </a:lnTo>
                <a:lnTo>
                  <a:pt x="391" y="246"/>
                </a:lnTo>
                <a:lnTo>
                  <a:pt x="252" y="108"/>
                </a:lnTo>
                <a:lnTo>
                  <a:pt x="349" y="12"/>
                </a:lnTo>
                <a:lnTo>
                  <a:pt x="0" y="0"/>
                </a:lnTo>
                <a:lnTo>
                  <a:pt x="12" y="348"/>
                </a:lnTo>
                <a:lnTo>
                  <a:pt x="108" y="258"/>
                </a:lnTo>
                <a:lnTo>
                  <a:pt x="282" y="433"/>
                </a:lnTo>
                <a:lnTo>
                  <a:pt x="282" y="799"/>
                </a:lnTo>
                <a:lnTo>
                  <a:pt x="511" y="799"/>
                </a:lnTo>
                <a:lnTo>
                  <a:pt x="511" y="427"/>
                </a:lnTo>
                <a:lnTo>
                  <a:pt x="685" y="252"/>
                </a:lnTo>
                <a:lnTo>
                  <a:pt x="781" y="348"/>
                </a:lnTo>
                <a:lnTo>
                  <a:pt x="787" y="0"/>
                </a:lnTo>
                <a:lnTo>
                  <a:pt x="439" y="12"/>
                </a:lnTo>
                <a:close/>
              </a:path>
            </a:pathLst>
          </a:custGeom>
          <a:solidFill>
            <a:srgbClr val="2a6099"/>
          </a:solidFill>
          <a:ln w="38160">
            <a:solidFill>
              <a:srgbClr val="000000"/>
            </a:solidFill>
            <a:round/>
          </a:ln>
        </p:spPr>
        <p:style>
          <a:lnRef idx="0"/>
          <a:fillRef idx="0"/>
          <a:effectRef idx="0"/>
          <a:fontRef idx="minor"/>
        </p:style>
      </p:sp>
      <p:sp>
        <p:nvSpPr>
          <p:cNvPr id="299" name=""/>
          <p:cNvSpPr/>
          <p:nvPr/>
        </p:nvSpPr>
        <p:spPr>
          <a:xfrm>
            <a:off x="1440000" y="2880000"/>
            <a:ext cx="2158920" cy="1258920"/>
          </a:xfrm>
          <a:custGeom>
            <a:avLst/>
            <a:gdLst/>
            <a:ahLst/>
            <a:rect l="l" t="t" r="r" b="b"/>
            <a:pathLst>
              <a:path w="6002" h="3502">
                <a:moveTo>
                  <a:pt x="0" y="2334"/>
                </a:moveTo>
                <a:lnTo>
                  <a:pt x="0" y="0"/>
                </a:lnTo>
                <a:lnTo>
                  <a:pt x="6001" y="0"/>
                </a:lnTo>
                <a:lnTo>
                  <a:pt x="6001" y="2334"/>
                </a:lnTo>
                <a:lnTo>
                  <a:pt x="3750" y="2334"/>
                </a:lnTo>
                <a:lnTo>
                  <a:pt x="3750" y="2917"/>
                </a:lnTo>
                <a:lnTo>
                  <a:pt x="4500" y="2917"/>
                </a:lnTo>
                <a:lnTo>
                  <a:pt x="3000" y="3501"/>
                </a:lnTo>
                <a:lnTo>
                  <a:pt x="1500" y="2917"/>
                </a:lnTo>
                <a:lnTo>
                  <a:pt x="2250" y="2917"/>
                </a:lnTo>
                <a:lnTo>
                  <a:pt x="2250" y="2334"/>
                </a:lnTo>
                <a:lnTo>
                  <a:pt x="0" y="2334"/>
                </a:lnTo>
              </a:path>
            </a:pathLst>
          </a:custGeom>
          <a:solidFill>
            <a:srgbClr val="ffff00"/>
          </a:solidFill>
          <a:ln w="38160">
            <a:solidFill>
              <a:srgbClr val="000000"/>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000000"/>
                </a:solidFill>
                <a:latin typeface="Lato"/>
                <a:ea typeface="DejaVu Sans"/>
              </a:rPr>
              <a:t>MATERYAL</a:t>
            </a:r>
            <a:endParaRPr b="0" lang="en-PH" sz="1800" spc="-1" strike="noStrike">
              <a:latin typeface="Arial"/>
            </a:endParaRPr>
          </a:p>
        </p:txBody>
      </p:sp>
      <p:sp>
        <p:nvSpPr>
          <p:cNvPr id="300" name=""/>
          <p:cNvSpPr/>
          <p:nvPr/>
        </p:nvSpPr>
        <p:spPr>
          <a:xfrm>
            <a:off x="4212000" y="2880000"/>
            <a:ext cx="2158920" cy="1258920"/>
          </a:xfrm>
          <a:custGeom>
            <a:avLst/>
            <a:gdLst/>
            <a:ahLst/>
            <a:rect l="l" t="t" r="r" b="b"/>
            <a:pathLst>
              <a:path w="6002" h="3502">
                <a:moveTo>
                  <a:pt x="0" y="2334"/>
                </a:moveTo>
                <a:lnTo>
                  <a:pt x="0" y="0"/>
                </a:lnTo>
                <a:lnTo>
                  <a:pt x="6001" y="0"/>
                </a:lnTo>
                <a:lnTo>
                  <a:pt x="6001" y="2334"/>
                </a:lnTo>
                <a:lnTo>
                  <a:pt x="3750" y="2334"/>
                </a:lnTo>
                <a:lnTo>
                  <a:pt x="3750" y="2917"/>
                </a:lnTo>
                <a:lnTo>
                  <a:pt x="4500" y="2917"/>
                </a:lnTo>
                <a:lnTo>
                  <a:pt x="3000" y="3501"/>
                </a:lnTo>
                <a:lnTo>
                  <a:pt x="1500" y="2917"/>
                </a:lnTo>
                <a:lnTo>
                  <a:pt x="2250" y="2917"/>
                </a:lnTo>
                <a:lnTo>
                  <a:pt x="2250" y="2334"/>
                </a:lnTo>
                <a:lnTo>
                  <a:pt x="0" y="2334"/>
                </a:lnTo>
              </a:path>
            </a:pathLst>
          </a:custGeom>
          <a:solidFill>
            <a:srgbClr val="ffff00"/>
          </a:solidFill>
          <a:ln w="38160">
            <a:solidFill>
              <a:srgbClr val="000000"/>
            </a:solidFill>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000000"/>
                </a:solidFill>
                <a:latin typeface="Lato"/>
                <a:ea typeface="DejaVu Sans"/>
              </a:rPr>
              <a:t>DI - MATERYAL</a:t>
            </a:r>
            <a:endParaRPr b="0" lang="en-PH" sz="1800" spc="-1" strike="noStrike">
              <a:latin typeface="Arial"/>
            </a:endParaRPr>
          </a:p>
        </p:txBody>
      </p:sp>
      <p:sp>
        <p:nvSpPr>
          <p:cNvPr id="301" name=""/>
          <p:cNvSpPr/>
          <p:nvPr/>
        </p:nvSpPr>
        <p:spPr>
          <a:xfrm>
            <a:off x="1260000" y="4248000"/>
            <a:ext cx="2518920" cy="1618920"/>
          </a:xfrm>
          <a:prstGeom prst="ellipse">
            <a:avLst/>
          </a:prstGeom>
          <a:solidFill>
            <a:srgbClr val="2a6099"/>
          </a:solidFill>
          <a:ln w="29160">
            <a:solidFill>
              <a:srgbClr val="000000"/>
            </a:solidFill>
            <a:round/>
          </a:ln>
        </p:spPr>
        <p:style>
          <a:lnRef idx="0"/>
          <a:fillRef idx="0"/>
          <a:effectRef idx="0"/>
          <a:fontRef idx="minor"/>
        </p:style>
        <p:txBody>
          <a:bodyPr lIns="104400" rIns="104400" tIns="59400" bIns="59400" anchor="ctr">
            <a:noAutofit/>
          </a:bodyPr>
          <a:p>
            <a:pPr algn="ctr">
              <a:lnSpc>
                <a:spcPct val="100000"/>
              </a:lnSpc>
              <a:buNone/>
            </a:pPr>
            <a:r>
              <a:rPr b="0" lang="en-PH" sz="1200" spc="-1" strike="noStrike">
                <a:solidFill>
                  <a:srgbClr val="ffffff"/>
                </a:solidFill>
                <a:latin typeface="Lato"/>
                <a:ea typeface="Arial;Arial"/>
              </a:rPr>
              <a:t>mga bagay na nahahawakan at nakikita. Ito ay maaaring estruktura o gusali, likhang-sining, pagkain, kasuotan, o kagamitan. </a:t>
            </a:r>
            <a:endParaRPr b="0" lang="en-PH" sz="1200" spc="-1" strike="noStrike">
              <a:latin typeface="Arial"/>
            </a:endParaRPr>
          </a:p>
        </p:txBody>
      </p:sp>
      <p:sp>
        <p:nvSpPr>
          <p:cNvPr id="302" name=""/>
          <p:cNvSpPr/>
          <p:nvPr/>
        </p:nvSpPr>
        <p:spPr>
          <a:xfrm>
            <a:off x="4032000" y="4248000"/>
            <a:ext cx="2518920" cy="1618920"/>
          </a:xfrm>
          <a:prstGeom prst="ellipse">
            <a:avLst/>
          </a:prstGeom>
          <a:solidFill>
            <a:srgbClr val="2a6099"/>
          </a:solidFill>
          <a:ln w="29160">
            <a:solidFill>
              <a:srgbClr val="000000"/>
            </a:solidFill>
            <a:round/>
          </a:ln>
        </p:spPr>
        <p:style>
          <a:lnRef idx="0"/>
          <a:fillRef idx="0"/>
          <a:effectRef idx="0"/>
          <a:fontRef idx="minor"/>
        </p:style>
        <p:txBody>
          <a:bodyPr lIns="104760" rIns="104760" tIns="59760" bIns="59760" anchor="ctr">
            <a:noAutofit/>
          </a:bodyPr>
          <a:p>
            <a:pPr algn="ctr">
              <a:lnSpc>
                <a:spcPct val="100000"/>
              </a:lnSpc>
              <a:buNone/>
            </a:pPr>
            <a:r>
              <a:rPr b="0" lang="en-PH" sz="1200" spc="-1" strike="noStrike">
                <a:solidFill>
                  <a:srgbClr val="ffffff"/>
                </a:solidFill>
                <a:latin typeface="Arial;Arial"/>
                <a:ea typeface="Arial;Arial"/>
              </a:rPr>
              <a:t>tumutukoy sa mga gawi, kaugalian, ideya, paniniwala, at batas; hindi ito nahahawakan ngunit maoobserbahan sa pang-araw-araw na pamumuhay ng mga tao.</a:t>
            </a:r>
            <a:endParaRPr b="0" lang="en-PH" sz="1200" spc="-1" strike="noStrike">
              <a:latin typeface="Arial"/>
            </a:endParaRPr>
          </a:p>
        </p:txBody>
      </p:sp>
      <p:sp>
        <p:nvSpPr>
          <p:cNvPr id="303" name="PlaceHolder 2"/>
          <p:cNvSpPr/>
          <p:nvPr/>
        </p:nvSpPr>
        <p:spPr>
          <a:xfrm>
            <a:off x="6732000" y="2196000"/>
            <a:ext cx="5218920" cy="125892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Isa sa mga mahalagang katangian ng isang lipunan ay ang pagkakaroon ng kultura. ang ginagawa natin sa ating pang-araw-araw na pamumuhay mula paggising hanggang bago matulog ay bahagi ng ating kultura. Ang mga sinaunang Pilipino ay nagkaroon ng mayamang kultura dahilan upang maging matibay ang pundasyon ng lipunang Pilipino. Bawat bansa at lipunan ay may sariling kultura na nararapat igalang.</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
          <p:cNvSpPr/>
          <p:nvPr/>
        </p:nvSpPr>
        <p:spPr>
          <a:xfrm>
            <a:off x="3780000" y="1548000"/>
            <a:ext cx="3778920" cy="3382920"/>
          </a:xfrm>
          <a:custGeom>
            <a:avLst/>
            <a:gdLst/>
            <a:ahLst/>
            <a:rect l="l" t="t" r="r" b="b"/>
            <a:pathLst>
              <a:path w="10502" h="9402">
                <a:moveTo>
                  <a:pt x="0" y="4700"/>
                </a:moveTo>
                <a:lnTo>
                  <a:pt x="2090" y="2829"/>
                </a:lnTo>
                <a:lnTo>
                  <a:pt x="2090" y="3742"/>
                </a:lnTo>
                <a:lnTo>
                  <a:pt x="4180" y="3742"/>
                </a:lnTo>
                <a:lnTo>
                  <a:pt x="4180" y="1871"/>
                </a:lnTo>
                <a:lnTo>
                  <a:pt x="3160" y="1871"/>
                </a:lnTo>
                <a:lnTo>
                  <a:pt x="5250" y="0"/>
                </a:lnTo>
                <a:lnTo>
                  <a:pt x="7340" y="1871"/>
                </a:lnTo>
                <a:lnTo>
                  <a:pt x="6320" y="1871"/>
                </a:lnTo>
                <a:lnTo>
                  <a:pt x="6320" y="3742"/>
                </a:lnTo>
                <a:lnTo>
                  <a:pt x="8410" y="3742"/>
                </a:lnTo>
                <a:lnTo>
                  <a:pt x="8410" y="2829"/>
                </a:lnTo>
                <a:lnTo>
                  <a:pt x="10501" y="4700"/>
                </a:lnTo>
                <a:lnTo>
                  <a:pt x="8410" y="6571"/>
                </a:lnTo>
                <a:lnTo>
                  <a:pt x="8410" y="5658"/>
                </a:lnTo>
                <a:lnTo>
                  <a:pt x="6320" y="5658"/>
                </a:lnTo>
                <a:lnTo>
                  <a:pt x="6320" y="7529"/>
                </a:lnTo>
                <a:lnTo>
                  <a:pt x="7340" y="7529"/>
                </a:lnTo>
                <a:lnTo>
                  <a:pt x="5250" y="9401"/>
                </a:lnTo>
                <a:lnTo>
                  <a:pt x="3160" y="7529"/>
                </a:lnTo>
                <a:lnTo>
                  <a:pt x="4180" y="7529"/>
                </a:lnTo>
                <a:lnTo>
                  <a:pt x="4180" y="5658"/>
                </a:lnTo>
                <a:lnTo>
                  <a:pt x="2090" y="5658"/>
                </a:lnTo>
                <a:lnTo>
                  <a:pt x="2090" y="6571"/>
                </a:lnTo>
                <a:lnTo>
                  <a:pt x="0" y="4700"/>
                </a:lnTo>
              </a:path>
            </a:pathLst>
          </a:custGeom>
          <a:solidFill>
            <a:srgbClr val="c9211e"/>
          </a:solidFill>
          <a:ln w="38160">
            <a:solidFill>
              <a:srgbClr val="000000"/>
            </a:solidFill>
            <a:round/>
          </a:ln>
        </p:spPr>
        <p:style>
          <a:lnRef idx="0"/>
          <a:fillRef idx="0"/>
          <a:effectRef idx="0"/>
          <a:fontRef idx="minor"/>
        </p:style>
      </p:sp>
      <p:sp>
        <p:nvSpPr>
          <p:cNvPr id="305" name=""/>
          <p:cNvSpPr/>
          <p:nvPr/>
        </p:nvSpPr>
        <p:spPr>
          <a:xfrm>
            <a:off x="4860000" y="2736000"/>
            <a:ext cx="1618920" cy="1042920"/>
          </a:xfrm>
          <a:custGeom>
            <a:avLst/>
            <a:gdLst/>
            <a:ahLst/>
            <a:rect l="l" t="t" r="r" b="b"/>
            <a:pathLst>
              <a:path w="4502" h="2902">
                <a:moveTo>
                  <a:pt x="483" y="0"/>
                </a:moveTo>
                <a:lnTo>
                  <a:pt x="484" y="0"/>
                </a:lnTo>
                <a:cubicBezTo>
                  <a:pt x="399" y="0"/>
                  <a:pt x="315" y="22"/>
                  <a:pt x="242" y="65"/>
                </a:cubicBezTo>
                <a:cubicBezTo>
                  <a:pt x="168" y="107"/>
                  <a:pt x="107" y="168"/>
                  <a:pt x="65" y="242"/>
                </a:cubicBezTo>
                <a:cubicBezTo>
                  <a:pt x="22" y="315"/>
                  <a:pt x="0" y="399"/>
                  <a:pt x="0" y="484"/>
                </a:cubicBezTo>
                <a:lnTo>
                  <a:pt x="0" y="2417"/>
                </a:lnTo>
                <a:lnTo>
                  <a:pt x="0" y="2418"/>
                </a:lnTo>
                <a:cubicBezTo>
                  <a:pt x="0" y="2502"/>
                  <a:pt x="22" y="2586"/>
                  <a:pt x="65" y="2659"/>
                </a:cubicBezTo>
                <a:cubicBezTo>
                  <a:pt x="107" y="2733"/>
                  <a:pt x="168" y="2794"/>
                  <a:pt x="242" y="2836"/>
                </a:cubicBezTo>
                <a:cubicBezTo>
                  <a:pt x="315" y="2879"/>
                  <a:pt x="399" y="2901"/>
                  <a:pt x="484" y="2901"/>
                </a:cubicBezTo>
                <a:lnTo>
                  <a:pt x="4017" y="2901"/>
                </a:lnTo>
                <a:lnTo>
                  <a:pt x="4018" y="2901"/>
                </a:lnTo>
                <a:cubicBezTo>
                  <a:pt x="4102" y="2901"/>
                  <a:pt x="4186" y="2879"/>
                  <a:pt x="4259" y="2836"/>
                </a:cubicBezTo>
                <a:cubicBezTo>
                  <a:pt x="4333" y="2794"/>
                  <a:pt x="4394" y="2733"/>
                  <a:pt x="4436" y="2659"/>
                </a:cubicBezTo>
                <a:cubicBezTo>
                  <a:pt x="4479" y="2586"/>
                  <a:pt x="4501" y="2502"/>
                  <a:pt x="4501" y="2418"/>
                </a:cubicBezTo>
                <a:lnTo>
                  <a:pt x="4501" y="483"/>
                </a:lnTo>
                <a:lnTo>
                  <a:pt x="4501" y="484"/>
                </a:lnTo>
                <a:lnTo>
                  <a:pt x="4501" y="484"/>
                </a:lnTo>
                <a:cubicBezTo>
                  <a:pt x="4501" y="399"/>
                  <a:pt x="4479" y="315"/>
                  <a:pt x="4436" y="242"/>
                </a:cubicBezTo>
                <a:cubicBezTo>
                  <a:pt x="4394" y="168"/>
                  <a:pt x="4333" y="107"/>
                  <a:pt x="4259" y="65"/>
                </a:cubicBezTo>
                <a:cubicBezTo>
                  <a:pt x="4186" y="22"/>
                  <a:pt x="4102" y="0"/>
                  <a:pt x="4018" y="0"/>
                </a:cubicBezTo>
                <a:lnTo>
                  <a:pt x="483" y="0"/>
                </a:lnTo>
              </a:path>
            </a:pathLst>
          </a:custGeom>
          <a:solidFill>
            <a:srgbClr val="ffffff"/>
          </a:solidFill>
          <a:ln w="38160">
            <a:solidFill>
              <a:srgbClr val="000000"/>
            </a:solidFill>
            <a:round/>
          </a:ln>
        </p:spPr>
        <p:style>
          <a:lnRef idx="0"/>
          <a:fillRef idx="0"/>
          <a:effectRef idx="0"/>
          <a:fontRef idx="minor"/>
        </p:style>
        <p:txBody>
          <a:bodyPr lIns="109080" rIns="109080" tIns="64080" bIns="64080" anchor="ctr">
            <a:noAutofit/>
          </a:bodyPr>
          <a:p>
            <a:pPr algn="ctr">
              <a:lnSpc>
                <a:spcPct val="100000"/>
              </a:lnSpc>
              <a:buNone/>
            </a:pPr>
            <a:r>
              <a:rPr b="1" lang="en-PH" sz="1600" spc="-1" strike="noStrike">
                <a:solidFill>
                  <a:srgbClr val="000000"/>
                </a:solidFill>
                <a:latin typeface="Lato"/>
                <a:ea typeface="DejaVu Sans"/>
              </a:rPr>
              <a:t>MGA ELEMENTO NG KULTURA</a:t>
            </a:r>
            <a:endParaRPr b="0" lang="en-PH" sz="1600" spc="-1" strike="noStrike">
              <a:latin typeface="Arial"/>
            </a:endParaRPr>
          </a:p>
        </p:txBody>
      </p:sp>
      <p:sp>
        <p:nvSpPr>
          <p:cNvPr id="306" name=""/>
          <p:cNvSpPr/>
          <p:nvPr/>
        </p:nvSpPr>
        <p:spPr>
          <a:xfrm>
            <a:off x="4320000" y="756000"/>
            <a:ext cx="2694240" cy="578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3200" spc="-1" strike="noStrike">
                <a:solidFill>
                  <a:srgbClr val="000000"/>
                </a:solidFill>
                <a:latin typeface="Lato"/>
                <a:ea typeface="DejaVu Sans"/>
              </a:rPr>
              <a:t>PANINIWALA</a:t>
            </a:r>
            <a:endParaRPr b="0" lang="en-PH" sz="3200" spc="-1" strike="noStrike">
              <a:latin typeface="Arial"/>
            </a:endParaRPr>
          </a:p>
        </p:txBody>
      </p:sp>
      <p:sp>
        <p:nvSpPr>
          <p:cNvPr id="307" name=""/>
          <p:cNvSpPr/>
          <p:nvPr/>
        </p:nvSpPr>
        <p:spPr>
          <a:xfrm>
            <a:off x="7704000" y="2952000"/>
            <a:ext cx="3602520" cy="578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3200" spc="-1" strike="noStrike">
                <a:solidFill>
                  <a:srgbClr val="000000"/>
                </a:solidFill>
                <a:latin typeface="Lato"/>
                <a:ea typeface="DejaVu Sans"/>
              </a:rPr>
              <a:t>PAGPAPAHALAGA</a:t>
            </a:r>
            <a:endParaRPr b="0" lang="en-PH" sz="3200" spc="-1" strike="noStrike">
              <a:latin typeface="Arial"/>
            </a:endParaRPr>
          </a:p>
        </p:txBody>
      </p:sp>
      <p:sp>
        <p:nvSpPr>
          <p:cNvPr id="308" name=""/>
          <p:cNvSpPr/>
          <p:nvPr/>
        </p:nvSpPr>
        <p:spPr>
          <a:xfrm>
            <a:off x="4320360" y="5004000"/>
            <a:ext cx="2925720" cy="578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3200" spc="-1" strike="noStrike">
                <a:solidFill>
                  <a:srgbClr val="000000"/>
                </a:solidFill>
                <a:latin typeface="Lato"/>
                <a:ea typeface="DejaVu Sans"/>
              </a:rPr>
              <a:t>KILOS O GAWI</a:t>
            </a:r>
            <a:endParaRPr b="0" lang="en-PH" sz="3200" spc="-1" strike="noStrike">
              <a:latin typeface="Arial"/>
            </a:endParaRPr>
          </a:p>
        </p:txBody>
      </p:sp>
      <p:sp>
        <p:nvSpPr>
          <p:cNvPr id="309" name=""/>
          <p:cNvSpPr/>
          <p:nvPr/>
        </p:nvSpPr>
        <p:spPr>
          <a:xfrm>
            <a:off x="1692000" y="2952000"/>
            <a:ext cx="2003760" cy="578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3200" spc="-1" strike="noStrike">
                <a:solidFill>
                  <a:srgbClr val="000000"/>
                </a:solidFill>
                <a:latin typeface="Lato"/>
                <a:ea typeface="DejaVu Sans"/>
              </a:rPr>
              <a:t>SIMBOLO</a:t>
            </a:r>
            <a:endParaRPr b="0" lang="en-PH" sz="3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249480" y="237600"/>
            <a:ext cx="10189800" cy="1143360"/>
          </a:xfrm>
          <a:prstGeom prst="rect">
            <a:avLst/>
          </a:prstGeom>
          <a:gradFill rotWithShape="0">
            <a:gsLst>
              <a:gs pos="0">
                <a:srgbClr val="ff5429">
                  <a:alpha val="0"/>
                </a:srgbClr>
              </a:gs>
              <a:gs pos="50000">
                <a:srgbClr val="ff5429"/>
              </a:gs>
              <a:gs pos="100000">
                <a:srgbClr val="ff5429">
                  <a:alpha val="0"/>
                </a:srgbClr>
              </a:gs>
            </a:gsLst>
            <a:lin ang="54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1" lang="en-PH" sz="3200" spc="-1" strike="noStrike">
                <a:solidFill>
                  <a:srgbClr val="000000"/>
                </a:solidFill>
                <a:latin typeface="Lato"/>
                <a:ea typeface="Arial;Arial"/>
              </a:rPr>
              <a:t>Paniniwala (Beliefs) - tumutukoy sa mga kaganapan sa lipunan na tinatanggap at pinaniniwalaang totoo.</a:t>
            </a:r>
            <a:endParaRPr b="0" lang="en-PH" sz="3200" spc="-1" strike="noStrike">
              <a:latin typeface="Arial"/>
            </a:endParaRPr>
          </a:p>
        </p:txBody>
      </p:sp>
      <p:sp>
        <p:nvSpPr>
          <p:cNvPr id="311" name="PlaceHolder 2"/>
          <p:cNvSpPr>
            <a:spLocks noGrp="1"/>
          </p:cNvSpPr>
          <p:nvPr>
            <p:ph type="subTitle"/>
          </p:nvPr>
        </p:nvSpPr>
        <p:spPr>
          <a:xfrm>
            <a:off x="285480" y="2144520"/>
            <a:ext cx="6589440" cy="2894760"/>
          </a:xfrm>
          <a:prstGeom prst="rect">
            <a:avLst/>
          </a:prstGeom>
          <a:noFill/>
          <a:ln w="0">
            <a:noFill/>
          </a:ln>
        </p:spPr>
        <p:txBody>
          <a:bodyPr lIns="0" rIns="0" tIns="0" bIns="0" anchor="t">
            <a:noAutofit/>
          </a:bodyPr>
          <a:p>
            <a:pPr algn="just">
              <a:lnSpc>
                <a:spcPct val="100000"/>
              </a:lnSpc>
              <a:buNone/>
            </a:pPr>
            <a:r>
              <a:rPr b="1" i="1" lang="en-PH" sz="1800" spc="-1" strike="noStrike">
                <a:solidFill>
                  <a:srgbClr val="000000"/>
                </a:solidFill>
                <a:latin typeface="Lato"/>
                <a:ea typeface="Arial;Arial"/>
              </a:rPr>
              <a:t>ANIMISMO </a:t>
            </a:r>
            <a:r>
              <a:rPr b="0" lang="en-PH" sz="1800" spc="-1" strike="noStrike">
                <a:solidFill>
                  <a:srgbClr val="000000"/>
                </a:solidFill>
                <a:latin typeface="Lato"/>
                <a:ea typeface="Arial;Arial"/>
              </a:rPr>
              <a:t>- tumutukoy sa paniniwala na ang mga bagay sa kalikasan ay may kaluluwa o espiritu na nagbabantay at nakikisama sa mga tao. </a:t>
            </a:r>
            <a:r>
              <a:rPr b="0" i="1" lang="en-PH" sz="1800" spc="-1" strike="noStrike">
                <a:solidFill>
                  <a:srgbClr val="000000"/>
                </a:solidFill>
                <a:latin typeface="Lato"/>
                <a:ea typeface="Arial;Arial"/>
              </a:rPr>
              <a:t>Halimbawa: pagsamba sa </a:t>
            </a:r>
            <a:r>
              <a:rPr b="1" i="1" lang="en-PH" sz="1800" spc="-1" strike="noStrike">
                <a:solidFill>
                  <a:srgbClr val="000000"/>
                </a:solidFill>
                <a:latin typeface="Lato"/>
                <a:ea typeface="Arial;Arial"/>
              </a:rPr>
              <a:t>anito</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Pinaniniwalaan nila na ang kanilang mga ninuno ay mabubuting anito na </a:t>
            </a:r>
            <a:r>
              <a:rPr b="1" i="1" lang="en-PH" sz="1800" spc="-1" strike="noStrike">
                <a:solidFill>
                  <a:srgbClr val="000000"/>
                </a:solidFill>
                <a:latin typeface="Lato"/>
                <a:ea typeface="Arial;Arial"/>
              </a:rPr>
              <a:t>“tagapamagitan nila sa kabilang buhay.”</a:t>
            </a:r>
            <a:r>
              <a:rPr b="0" lang="en-PH" sz="1800" spc="-1" strike="noStrike">
                <a:solidFill>
                  <a:srgbClr val="000000"/>
                </a:solidFill>
                <a:latin typeface="Lato"/>
                <a:ea typeface="Arial;Arial"/>
              </a:rPr>
              <a:t> Upang mapanatiling buhay ang alaala ng kanilang mga anito, ginagawan nila ito ng mga larawang inukit sa kahoy, marpil, ginto o kaya ay bato. Naniniwala rin sila sa kabilang buhay. Ang ganitong paniniwala ay tinatawag na </a:t>
            </a:r>
            <a:r>
              <a:rPr b="1" i="1" lang="en-PH" sz="1800" spc="-1" strike="noStrike">
                <a:solidFill>
                  <a:srgbClr val="000000"/>
                </a:solidFill>
                <a:latin typeface="Lato"/>
                <a:ea typeface="Arial;Arial"/>
              </a:rPr>
              <a:t>anituismo</a:t>
            </a:r>
            <a:r>
              <a:rPr b="0" lang="en-PH" sz="1800" spc="-1" strike="noStrike">
                <a:solidFill>
                  <a:srgbClr val="000000"/>
                </a:solidFill>
                <a:latin typeface="Lato"/>
                <a:ea typeface="Arial;Arial"/>
              </a:rPr>
              <a:t>.</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p:txBody>
      </p:sp>
      <p:pic>
        <p:nvPicPr>
          <p:cNvPr id="312" name="" descr=""/>
          <p:cNvPicPr/>
          <p:nvPr/>
        </p:nvPicPr>
        <p:blipFill>
          <a:blip r:embed="rId1"/>
          <a:stretch/>
        </p:blipFill>
        <p:spPr>
          <a:xfrm>
            <a:off x="7704000" y="1555920"/>
            <a:ext cx="2764440" cy="2619360"/>
          </a:xfrm>
          <a:prstGeom prst="rect">
            <a:avLst/>
          </a:prstGeom>
          <a:ln w="0">
            <a:noFill/>
          </a:ln>
        </p:spPr>
      </p:pic>
      <p:sp>
        <p:nvSpPr>
          <p:cNvPr id="313" name=""/>
          <p:cNvSpPr/>
          <p:nvPr/>
        </p:nvSpPr>
        <p:spPr>
          <a:xfrm>
            <a:off x="7344000" y="4320000"/>
            <a:ext cx="3419280" cy="1079280"/>
          </a:xfrm>
          <a:custGeom>
            <a:avLst/>
            <a:gdLst/>
            <a:ahLst/>
            <a:rect l="l" t="t" r="r" b="b"/>
            <a:pathLst>
              <a:path w="9502" h="3002">
                <a:moveTo>
                  <a:pt x="500" y="0"/>
                </a:moveTo>
                <a:lnTo>
                  <a:pt x="500" y="0"/>
                </a:lnTo>
                <a:cubicBezTo>
                  <a:pt x="412" y="0"/>
                  <a:pt x="326" y="23"/>
                  <a:pt x="250" y="67"/>
                </a:cubicBezTo>
                <a:cubicBezTo>
                  <a:pt x="174" y="111"/>
                  <a:pt x="111" y="174"/>
                  <a:pt x="67" y="250"/>
                </a:cubicBezTo>
                <a:cubicBezTo>
                  <a:pt x="23" y="326"/>
                  <a:pt x="0" y="412"/>
                  <a:pt x="0" y="500"/>
                </a:cubicBezTo>
                <a:lnTo>
                  <a:pt x="0" y="2500"/>
                </a:lnTo>
                <a:lnTo>
                  <a:pt x="0" y="2501"/>
                </a:lnTo>
                <a:cubicBezTo>
                  <a:pt x="0" y="2589"/>
                  <a:pt x="23" y="2675"/>
                  <a:pt x="67" y="2751"/>
                </a:cubicBezTo>
                <a:cubicBezTo>
                  <a:pt x="111" y="2827"/>
                  <a:pt x="174" y="2890"/>
                  <a:pt x="250" y="2934"/>
                </a:cubicBezTo>
                <a:cubicBezTo>
                  <a:pt x="326" y="2978"/>
                  <a:pt x="412" y="3001"/>
                  <a:pt x="500" y="3001"/>
                </a:cubicBezTo>
                <a:lnTo>
                  <a:pt x="9000" y="3001"/>
                </a:lnTo>
                <a:lnTo>
                  <a:pt x="9001" y="3001"/>
                </a:lnTo>
                <a:cubicBezTo>
                  <a:pt x="9089" y="3001"/>
                  <a:pt x="9175" y="2978"/>
                  <a:pt x="9251" y="2934"/>
                </a:cubicBezTo>
                <a:cubicBezTo>
                  <a:pt x="9327" y="2890"/>
                  <a:pt x="9390" y="2827"/>
                  <a:pt x="9434" y="2751"/>
                </a:cubicBezTo>
                <a:cubicBezTo>
                  <a:pt x="9478" y="2675"/>
                  <a:pt x="9501" y="2589"/>
                  <a:pt x="9501" y="2501"/>
                </a:cubicBezTo>
                <a:lnTo>
                  <a:pt x="9501" y="500"/>
                </a:lnTo>
                <a:lnTo>
                  <a:pt x="9501" y="500"/>
                </a:lnTo>
                <a:lnTo>
                  <a:pt x="9501" y="500"/>
                </a:lnTo>
                <a:cubicBezTo>
                  <a:pt x="9501" y="412"/>
                  <a:pt x="9478" y="326"/>
                  <a:pt x="9434" y="250"/>
                </a:cubicBezTo>
                <a:cubicBezTo>
                  <a:pt x="9390" y="174"/>
                  <a:pt x="9327" y="111"/>
                  <a:pt x="9251" y="67"/>
                </a:cubicBezTo>
                <a:cubicBezTo>
                  <a:pt x="9175" y="23"/>
                  <a:pt x="9089" y="0"/>
                  <a:pt x="9001" y="0"/>
                </a:cubicBezTo>
                <a:lnTo>
                  <a:pt x="500" y="0"/>
                </a:lnTo>
              </a:path>
            </a:pathLst>
          </a:custGeom>
          <a:solidFill>
            <a:srgbClr val="ffffd7"/>
          </a:solidFill>
          <a:ln w="29160">
            <a:solidFill>
              <a:srgbClr val="000000"/>
            </a:solidFill>
            <a:round/>
          </a:ln>
        </p:spPr>
        <p:style>
          <a:lnRef idx="0"/>
          <a:fillRef idx="0"/>
          <a:effectRef idx="0"/>
          <a:fontRef idx="minor"/>
        </p:style>
        <p:txBody>
          <a:bodyPr lIns="104400" rIns="104400" tIns="59400" bIns="59400" anchor="ctr">
            <a:noAutofit/>
          </a:bodyPr>
          <a:p>
            <a:pPr algn="ctr">
              <a:lnSpc>
                <a:spcPct val="100000"/>
              </a:lnSpc>
              <a:buNone/>
            </a:pPr>
            <a:r>
              <a:rPr b="1" i="1" lang="en-PH" sz="1200" spc="-1" strike="noStrike">
                <a:solidFill>
                  <a:srgbClr val="000000"/>
                </a:solidFill>
                <a:latin typeface="Lato"/>
                <a:ea typeface="Arial;Arial"/>
              </a:rPr>
              <a:t>Anito </a:t>
            </a:r>
            <a:r>
              <a:rPr b="0" lang="en-PH" sz="1200" spc="-1" strike="noStrike">
                <a:solidFill>
                  <a:srgbClr val="000000"/>
                </a:solidFill>
                <a:latin typeface="Lato"/>
                <a:ea typeface="Arial;Arial"/>
              </a:rPr>
              <a:t>- nangangahulugang kaluluwa ng yumao mula sa wikang Austronesyano, o mula naman sa wikang Melanesyano na ang ibig sabihin ay isang bato na itinayo para sa dakilang tao.</a:t>
            </a:r>
            <a:endParaRPr b="0" lang="en-PH" sz="1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ubTitle"/>
          </p:nvPr>
        </p:nvSpPr>
        <p:spPr>
          <a:xfrm>
            <a:off x="180000" y="3636000"/>
            <a:ext cx="11879280" cy="1619280"/>
          </a:xfrm>
          <a:prstGeom prst="rect">
            <a:avLst/>
          </a:prstGeom>
          <a:noFill/>
          <a:ln w="0">
            <a:noFill/>
          </a:ln>
        </p:spPr>
        <p:txBody>
          <a:bodyPr lIns="0" rIns="0" tIns="0" bIns="0" anchor="t">
            <a:noAutofit/>
          </a:bodyPr>
          <a:p>
            <a:pPr algn="just">
              <a:lnSpc>
                <a:spcPct val="100000"/>
              </a:lnSpc>
              <a:buNone/>
            </a:pPr>
            <a:r>
              <a:rPr b="0" lang="en-PH" sz="1800" spc="-1" strike="noStrike">
                <a:solidFill>
                  <a:srgbClr val="000000"/>
                </a:solidFill>
                <a:latin typeface="Lato"/>
                <a:ea typeface="Arial;Arial"/>
              </a:rPr>
              <a:t>Bukod sa mga diyos, diyosa, at mga anito, naniniwala rin sila sa mga taong namumuno sa mga espiritwal na gawain. Nag-aalay rin sila rito ng mga handog na pinamumunuan ng mga pari at paring babae (</a:t>
            </a:r>
            <a:r>
              <a:rPr b="1" lang="en-PH" sz="1800" spc="-1" strike="noStrike">
                <a:solidFill>
                  <a:srgbClr val="000000"/>
                </a:solidFill>
                <a:latin typeface="Lato"/>
                <a:ea typeface="Arial;Arial"/>
              </a:rPr>
              <a:t>babaylan </a:t>
            </a:r>
            <a:r>
              <a:rPr b="0" lang="en-PH" sz="1800" spc="-1" strike="noStrike">
                <a:solidFill>
                  <a:srgbClr val="000000"/>
                </a:solidFill>
                <a:latin typeface="Lato"/>
                <a:ea typeface="Arial;Arial"/>
              </a:rPr>
              <a:t>sa Visayas o </a:t>
            </a:r>
            <a:r>
              <a:rPr b="1" lang="en-PH" sz="1800" spc="-1" strike="noStrike">
                <a:solidFill>
                  <a:srgbClr val="000000"/>
                </a:solidFill>
                <a:latin typeface="Lato"/>
                <a:ea typeface="Arial;Arial"/>
              </a:rPr>
              <a:t>catolonan </a:t>
            </a:r>
            <a:r>
              <a:rPr b="0" lang="en-PH" sz="1800" spc="-1" strike="noStrike">
                <a:solidFill>
                  <a:srgbClr val="000000"/>
                </a:solidFill>
                <a:latin typeface="Lato"/>
                <a:ea typeface="Arial;Arial"/>
              </a:rPr>
              <a:t>sa Katagalugan). Ang mga handog ay maaaring pagkain, inumin, ginto, at iba pang mahahalagang alay. Bawat pamayanan ay may pook-dalanginan kung saan idinaraos ang pagsamba. Tinatawag na </a:t>
            </a:r>
            <a:r>
              <a:rPr b="1" lang="en-PH" sz="1800" spc="-1" strike="noStrike">
                <a:solidFill>
                  <a:srgbClr val="000000"/>
                </a:solidFill>
                <a:latin typeface="Lato"/>
                <a:ea typeface="Arial;Arial"/>
              </a:rPr>
              <a:t>pandot </a:t>
            </a:r>
            <a:r>
              <a:rPr b="0" lang="en-PH" sz="1800" spc="-1" strike="noStrike">
                <a:solidFill>
                  <a:srgbClr val="000000"/>
                </a:solidFill>
                <a:latin typeface="Lato"/>
                <a:ea typeface="Arial;Arial"/>
              </a:rPr>
              <a:t>ang malaking pagtitipong panrelihiyon bilang pagsamba sa anito na isinasagawa sa bahay ng datu. Makikita sa ganitong paniniwala na ang mga babae at lalaki sa kanilang lipunan ay pantay-pantay dahil sa iba-ibang tungkulin na kanilang ginagawa</a:t>
            </a:r>
            <a:endParaRPr b="0" lang="en-PH" sz="1800" spc="-1" strike="noStrike">
              <a:latin typeface="Arial"/>
            </a:endParaRPr>
          </a:p>
        </p:txBody>
      </p:sp>
      <p:sp>
        <p:nvSpPr>
          <p:cNvPr id="315" name="PlaceHolder 3"/>
          <p:cNvSpPr/>
          <p:nvPr/>
        </p:nvSpPr>
        <p:spPr>
          <a:xfrm>
            <a:off x="180000" y="396000"/>
            <a:ext cx="10439280" cy="539280"/>
          </a:xfrm>
          <a:prstGeom prst="rect">
            <a:avLst/>
          </a:prstGeom>
          <a:noFill/>
          <a:ln w="0">
            <a:noFill/>
          </a:ln>
        </p:spPr>
        <p:style>
          <a:lnRef idx="0"/>
          <a:fillRef idx="0"/>
          <a:effectRef idx="0"/>
          <a:fontRef idx="minor"/>
        </p:style>
        <p:txBody>
          <a:bodyPr lIns="0" rIns="0" tIns="0" bIns="0" anchor="t">
            <a:noAutofit/>
          </a:bodyPr>
          <a:p>
            <a:pPr>
              <a:lnSpc>
                <a:spcPct val="100000"/>
              </a:lnSpc>
              <a:buNone/>
            </a:pPr>
            <a:r>
              <a:rPr b="0" lang="en-PH" sz="1800" spc="-1" strike="noStrike">
                <a:solidFill>
                  <a:srgbClr val="000000"/>
                </a:solidFill>
                <a:latin typeface="Lato"/>
                <a:ea typeface="Arial;Arial"/>
              </a:rPr>
              <a:t>Naniniwala rin ang mga sinaunang Pilipino sa iba’t ibang diyos at diyosa. Makikita mo ang ilan sa kanila sa talahanayan sa ibaba.</a:t>
            </a:r>
            <a:endParaRPr b="0" lang="en-PH" sz="1800" spc="-1" strike="noStrike">
              <a:latin typeface="Arial"/>
            </a:endParaRPr>
          </a:p>
        </p:txBody>
      </p:sp>
      <p:graphicFrame>
        <p:nvGraphicFramePr>
          <p:cNvPr id="316" name=""/>
          <p:cNvGraphicFramePr/>
          <p:nvPr/>
        </p:nvGraphicFramePr>
        <p:xfrm>
          <a:off x="212400" y="1101240"/>
          <a:ext cx="10263240" cy="2318400"/>
        </p:xfrm>
        <a:graphic>
          <a:graphicData uri="http://schemas.openxmlformats.org/drawingml/2006/table">
            <a:tbl>
              <a:tblPr/>
              <a:tblGrid>
                <a:gridCol w="2699640"/>
                <a:gridCol w="7563960"/>
              </a:tblGrid>
              <a:tr h="386640">
                <a:tc>
                  <a:txBody>
                    <a:bodyPr lIns="90000" rIns="90000" anchor="t">
                      <a:noAutofit/>
                    </a:bodyPr>
                    <a:p>
                      <a:pPr algn="ctr">
                        <a:lnSpc>
                          <a:spcPct val="100000"/>
                        </a:lnSpc>
                        <a:buNone/>
                      </a:pPr>
                      <a:r>
                        <a:rPr b="1" lang="en-PH" sz="1800" spc="-1" strike="noStrike">
                          <a:latin typeface="Arial"/>
                        </a:rPr>
                        <a:t>Diyos/Diyosa</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gn="ctr">
                        <a:lnSpc>
                          <a:spcPct val="100000"/>
                        </a:lnSpc>
                        <a:buNone/>
                      </a:pPr>
                      <a:r>
                        <a:rPr b="1" lang="en-PH" sz="1800" spc="-1" strike="noStrike">
                          <a:latin typeface="Lato"/>
                        </a:rPr>
                        <a:t>Paglalarawan</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86640">
                <a:tc>
                  <a:txBody>
                    <a:bodyPr lIns="90000" rIns="90000" anchor="t">
                      <a:noAutofit/>
                    </a:bodyPr>
                    <a:p>
                      <a:pPr algn="ctr">
                        <a:lnSpc>
                          <a:spcPct val="100000"/>
                        </a:lnSpc>
                        <a:buNone/>
                      </a:pPr>
                      <a:r>
                        <a:rPr b="0" lang="en-PH" sz="1800" spc="-1" strike="noStrike">
                          <a:latin typeface="Lato"/>
                        </a:rPr>
                        <a:t>Bathala</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nSpc>
                          <a:spcPct val="100000"/>
                        </a:lnSpc>
                        <a:buNone/>
                      </a:pPr>
                      <a:r>
                        <a:rPr b="0" lang="en-PH" sz="1800" spc="-1" strike="noStrike">
                          <a:latin typeface="Lato"/>
                        </a:rPr>
                        <a:t>Lumikha ng sandaigdigan at panginoon ng lahat</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86640">
                <a:tc>
                  <a:txBody>
                    <a:bodyPr lIns="90000" rIns="90000" anchor="t">
                      <a:noAutofit/>
                    </a:bodyPr>
                    <a:p>
                      <a:pPr algn="ctr">
                        <a:lnSpc>
                          <a:spcPct val="100000"/>
                        </a:lnSpc>
                        <a:buNone/>
                      </a:pPr>
                      <a:r>
                        <a:rPr b="0" lang="en-PH" sz="1800" spc="-1" strike="noStrike">
                          <a:latin typeface="Lato"/>
                        </a:rPr>
                        <a:t>Lacapati at Idianale</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nSpc>
                          <a:spcPct val="100000"/>
                        </a:lnSpc>
                        <a:buNone/>
                      </a:pPr>
                      <a:r>
                        <a:rPr b="0" lang="en-PH" sz="1800" spc="-1" strike="noStrike">
                          <a:latin typeface="Lato"/>
                        </a:rPr>
                        <a:t>Diyos ng agrikultura</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86640">
                <a:tc>
                  <a:txBody>
                    <a:bodyPr lIns="90000" rIns="90000" anchor="t">
                      <a:noAutofit/>
                    </a:bodyPr>
                    <a:p>
                      <a:pPr algn="ctr">
                        <a:lnSpc>
                          <a:spcPct val="100000"/>
                        </a:lnSpc>
                        <a:buNone/>
                      </a:pPr>
                      <a:r>
                        <a:rPr b="0" lang="en-PH" sz="1800" spc="-1" strike="noStrike">
                          <a:latin typeface="Lato"/>
                        </a:rPr>
                        <a:t>Balanghaw</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nSpc>
                          <a:spcPct val="100000"/>
                        </a:lnSpc>
                        <a:buNone/>
                      </a:pPr>
                      <a:r>
                        <a:rPr b="0" lang="en-PH" sz="1800" spc="-1" strike="noStrike">
                          <a:latin typeface="Lato"/>
                        </a:rPr>
                        <a:t>Diyos ng digmaan</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86640">
                <a:tc>
                  <a:txBody>
                    <a:bodyPr lIns="90000" rIns="90000" anchor="t">
                      <a:noAutofit/>
                    </a:bodyPr>
                    <a:p>
                      <a:pPr algn="ctr">
                        <a:lnSpc>
                          <a:spcPct val="100000"/>
                        </a:lnSpc>
                        <a:buNone/>
                      </a:pPr>
                      <a:r>
                        <a:rPr b="0" lang="en-PH" sz="1800" spc="-1" strike="noStrike">
                          <a:latin typeface="Lato"/>
                        </a:rPr>
                        <a:t>Sidapa</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nSpc>
                          <a:spcPct val="100000"/>
                        </a:lnSpc>
                        <a:buNone/>
                      </a:pPr>
                      <a:r>
                        <a:rPr b="0" lang="en-PH" sz="1800" spc="-1" strike="noStrike">
                          <a:latin typeface="Lato"/>
                        </a:rPr>
                        <a:t>Diyos ng kamatayan</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85560">
                <a:tc>
                  <a:txBody>
                    <a:bodyPr lIns="90000" rIns="90000" anchor="t">
                      <a:noAutofit/>
                    </a:bodyPr>
                    <a:p>
                      <a:pPr algn="ctr">
                        <a:lnSpc>
                          <a:spcPct val="100000"/>
                        </a:lnSpc>
                        <a:buNone/>
                      </a:pPr>
                      <a:r>
                        <a:rPr b="0" lang="en-PH" sz="1800" spc="-1" strike="noStrike">
                          <a:latin typeface="Lato"/>
                        </a:rPr>
                        <a:t>Agni</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nSpc>
                          <a:spcPct val="100000"/>
                        </a:lnSpc>
                        <a:buNone/>
                      </a:pPr>
                      <a:r>
                        <a:rPr b="0" lang="en-PH" sz="1800" spc="-1" strike="noStrike">
                          <a:latin typeface="Lato"/>
                        </a:rPr>
                        <a:t>Diyos ng apoy</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title"/>
          </p:nvPr>
        </p:nvSpPr>
        <p:spPr>
          <a:xfrm>
            <a:off x="105480" y="93600"/>
            <a:ext cx="10693800" cy="1885680"/>
          </a:xfrm>
          <a:prstGeom prst="rect">
            <a:avLst/>
          </a:prstGeom>
          <a:gradFill rotWithShape="0">
            <a:gsLst>
              <a:gs pos="0">
                <a:srgbClr val="ff5429">
                  <a:alpha val="0"/>
                </a:srgbClr>
              </a:gs>
              <a:gs pos="50000">
                <a:srgbClr val="ff5429"/>
              </a:gs>
              <a:gs pos="100000">
                <a:srgbClr val="ff5429">
                  <a:alpha val="0"/>
                </a:srgbClr>
              </a:gs>
            </a:gsLst>
            <a:lin ang="5400000"/>
          </a:gradFill>
          <a:ln w="0">
            <a:noFill/>
          </a:ln>
        </p:spPr>
        <p:txBody>
          <a:bodyPr lIns="0" rIns="0" tIns="0" bIns="0" anchor="ctr">
            <a:noAutofit/>
          </a:bodyPr>
          <a:p>
            <a:pPr algn="just">
              <a:lnSpc>
                <a:spcPct val="100000"/>
              </a:lnSpc>
              <a:spcAft>
                <a:spcPts val="601"/>
              </a:spcAft>
              <a:buNone/>
            </a:pPr>
            <a:r>
              <a:rPr b="1" lang="en-PH" sz="3000" spc="-1" strike="noStrike">
                <a:solidFill>
                  <a:srgbClr val="000000"/>
                </a:solidFill>
                <a:latin typeface="Lato"/>
                <a:ea typeface="Arial;Arial"/>
              </a:rPr>
              <a:t>Pagpapahalaga (Values) - maituturing na batayan ng mga tao sa lipunan kung ano ang katanggap-tanggap o hindi. Ito rin ang batayan kung ang isang kilos o gawain ay tama o mali, maganda o hindi maganda, para sa lahat. </a:t>
            </a:r>
            <a:endParaRPr b="0" lang="en-PH" sz="3000" spc="-1" strike="noStrike">
              <a:latin typeface="Arial"/>
            </a:endParaRPr>
          </a:p>
        </p:txBody>
      </p:sp>
      <p:sp>
        <p:nvSpPr>
          <p:cNvPr id="318" name="PlaceHolder 2"/>
          <p:cNvSpPr>
            <a:spLocks noGrp="1"/>
          </p:cNvSpPr>
          <p:nvPr>
            <p:ph type="subTitle"/>
          </p:nvPr>
        </p:nvSpPr>
        <p:spPr>
          <a:xfrm>
            <a:off x="4068000" y="2360520"/>
            <a:ext cx="7271280" cy="3398760"/>
          </a:xfrm>
          <a:prstGeom prst="rect">
            <a:avLst/>
          </a:prstGeom>
          <a:noFill/>
          <a:ln w="0">
            <a:noFill/>
          </a:ln>
        </p:spPr>
        <p:txBody>
          <a:bodyPr lIns="0" rIns="0" tIns="0" bIns="0" anchor="t">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Ang mga pagpapahalagang ito ay nakita na sa ating mga ninuno. Ilan sa mga ito ay ang sumusunod:</a:t>
            </a:r>
            <a:endParaRPr b="0" lang="en-PH"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1" i="1" lang="en-PH" sz="1800" spc="-1" strike="noStrike">
                <a:solidFill>
                  <a:srgbClr val="000000"/>
                </a:solidFill>
                <a:latin typeface="Lato"/>
                <a:ea typeface="Arial;Arial"/>
              </a:rPr>
              <a:t>paggamit ng po at opo</a:t>
            </a:r>
            <a:r>
              <a:rPr b="1" lang="en-PH" sz="1800" spc="-1" strike="noStrike">
                <a:solidFill>
                  <a:srgbClr val="000000"/>
                </a:solidFill>
                <a:latin typeface="Lato"/>
                <a:ea typeface="Arial;Arial"/>
              </a:rPr>
              <a:t> </a:t>
            </a:r>
            <a:r>
              <a:rPr b="0" lang="en-PH" sz="1800" spc="-1" strike="noStrike">
                <a:solidFill>
                  <a:srgbClr val="000000"/>
                </a:solidFill>
                <a:latin typeface="Lato"/>
                <a:ea typeface="Arial;Arial"/>
              </a:rPr>
              <a:t>at </a:t>
            </a:r>
            <a:r>
              <a:rPr b="1" i="1" lang="en-PH" sz="1800" spc="-1" strike="noStrike">
                <a:solidFill>
                  <a:srgbClr val="000000"/>
                </a:solidFill>
                <a:latin typeface="Lato"/>
                <a:ea typeface="Arial;Arial"/>
              </a:rPr>
              <a:t>pagmamano</a:t>
            </a:r>
            <a:r>
              <a:rPr b="1" lang="en-PH" sz="1800" spc="-1" strike="noStrike">
                <a:solidFill>
                  <a:srgbClr val="000000"/>
                </a:solidFill>
                <a:latin typeface="Lato"/>
                <a:ea typeface="Arial;Arial"/>
              </a:rPr>
              <a:t> -</a:t>
            </a:r>
            <a:r>
              <a:rPr b="0" lang="en-PH" sz="1800" spc="-1" strike="noStrike">
                <a:solidFill>
                  <a:srgbClr val="000000"/>
                </a:solidFill>
                <a:latin typeface="Lato"/>
                <a:ea typeface="Arial;Arial"/>
              </a:rPr>
              <a:t> pagpapakita ng paggalang sa nakatatanda</a:t>
            </a:r>
            <a:endParaRPr b="0" lang="en-PH"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1" i="1" lang="en-PH" sz="1800" spc="-1" strike="noStrike">
                <a:solidFill>
                  <a:srgbClr val="000000"/>
                </a:solidFill>
                <a:latin typeface="Lato"/>
                <a:ea typeface="Arial;Arial"/>
              </a:rPr>
              <a:t>bayanihan</a:t>
            </a:r>
            <a:r>
              <a:rPr b="0" lang="en-PH" sz="1800" spc="-1" strike="noStrike">
                <a:solidFill>
                  <a:srgbClr val="000000"/>
                </a:solidFill>
                <a:latin typeface="Lato"/>
                <a:ea typeface="Arial;Arial"/>
              </a:rPr>
              <a:t> - Ang pagtulong sa kapuwa na ipinakikita sa pamamagitan nito</a:t>
            </a:r>
            <a:r>
              <a:rPr b="1" lang="en-PH" sz="1800" spc="-1" strike="noStrike">
                <a:solidFill>
                  <a:srgbClr val="000000"/>
                </a:solidFill>
                <a:latin typeface="Lato"/>
                <a:ea typeface="Arial;Arial"/>
              </a:rPr>
              <a:t> </a:t>
            </a:r>
            <a:r>
              <a:rPr b="0" lang="en-PH" sz="1800" spc="-1" strike="noStrike">
                <a:solidFill>
                  <a:srgbClr val="000000"/>
                </a:solidFill>
                <a:latin typeface="Lato"/>
                <a:ea typeface="Arial;Arial"/>
              </a:rPr>
              <a:t>ay bahagi rin ng sinaunang pagpapahalaga ng mga Pilipino. Nagtutulong-tulong ang mga tao upang mailipat ang bahay mula sa isang lugar patungo sa ibang lugar.</a:t>
            </a:r>
            <a:endParaRPr b="0" lang="en-PH"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May </a:t>
            </a:r>
            <a:r>
              <a:rPr b="1" lang="en-PH" sz="1800" spc="-1" strike="noStrike">
                <a:solidFill>
                  <a:srgbClr val="000000"/>
                </a:solidFill>
                <a:latin typeface="Lato"/>
                <a:ea typeface="Arial;Arial"/>
              </a:rPr>
              <a:t>respeto </a:t>
            </a:r>
            <a:r>
              <a:rPr b="0" lang="en-PH" sz="1800" spc="-1" strike="noStrike">
                <a:solidFill>
                  <a:srgbClr val="000000"/>
                </a:solidFill>
                <a:latin typeface="Lato"/>
                <a:ea typeface="Arial;Arial"/>
              </a:rPr>
              <a:t>at </a:t>
            </a:r>
            <a:r>
              <a:rPr b="1" lang="en-PH" sz="1800" spc="-1" strike="noStrike">
                <a:solidFill>
                  <a:srgbClr val="000000"/>
                </a:solidFill>
                <a:latin typeface="Lato"/>
                <a:ea typeface="Arial;Arial"/>
              </a:rPr>
              <a:t>paggalang </a:t>
            </a:r>
            <a:r>
              <a:rPr b="0" lang="en-PH" sz="1800" spc="-1" strike="noStrike">
                <a:solidFill>
                  <a:srgbClr val="000000"/>
                </a:solidFill>
                <a:latin typeface="Lato"/>
                <a:ea typeface="Arial;Arial"/>
              </a:rPr>
              <a:t>din sila sa bawat babae at lalaki dahil kinikilala nila ang gawain o tungkulin ng bawat isa sa kanilang lipunan. </a:t>
            </a:r>
            <a:endParaRPr b="0" lang="en-PH" sz="1800" spc="-1" strike="noStrike">
              <a:latin typeface="Arial"/>
            </a:endParaRPr>
          </a:p>
        </p:txBody>
      </p:sp>
      <p:pic>
        <p:nvPicPr>
          <p:cNvPr id="319" name="" descr=""/>
          <p:cNvPicPr/>
          <p:nvPr/>
        </p:nvPicPr>
        <p:blipFill>
          <a:blip r:embed="rId1"/>
          <a:stretch/>
        </p:blipFill>
        <p:spPr>
          <a:xfrm>
            <a:off x="369720" y="2701800"/>
            <a:ext cx="3589560" cy="26974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title"/>
          </p:nvPr>
        </p:nvSpPr>
        <p:spPr>
          <a:xfrm>
            <a:off x="105480" y="93600"/>
            <a:ext cx="10693800" cy="1525680"/>
          </a:xfrm>
          <a:prstGeom prst="rect">
            <a:avLst/>
          </a:prstGeom>
          <a:gradFill rotWithShape="0">
            <a:gsLst>
              <a:gs pos="0">
                <a:srgbClr val="ff5429">
                  <a:alpha val="0"/>
                </a:srgbClr>
              </a:gs>
              <a:gs pos="50000">
                <a:srgbClr val="ff5429"/>
              </a:gs>
              <a:gs pos="100000">
                <a:srgbClr val="ff5429">
                  <a:alpha val="0"/>
                </a:srgbClr>
              </a:gs>
            </a:gsLst>
            <a:lin ang="5400000"/>
          </a:gradFill>
          <a:ln w="0">
            <a:noFill/>
          </a:ln>
        </p:spPr>
        <p:txBody>
          <a:bodyPr lIns="0" rIns="0" tIns="0" bIns="0" anchor="ctr">
            <a:noAutofit/>
          </a:bodyPr>
          <a:p>
            <a:pPr algn="just">
              <a:lnSpc>
                <a:spcPct val="100000"/>
              </a:lnSpc>
              <a:spcAft>
                <a:spcPts val="601"/>
              </a:spcAft>
              <a:buNone/>
            </a:pPr>
            <a:r>
              <a:rPr b="1" lang="en-PH" sz="3200" spc="-1" strike="noStrike">
                <a:solidFill>
                  <a:srgbClr val="000000"/>
                </a:solidFill>
                <a:latin typeface="Lato"/>
                <a:ea typeface="Arial;Arial"/>
              </a:rPr>
              <a:t>Pamantayan (Norms) - tumutukoy sa kilos o gawi na nagiging pamantayan ng isang lipunan. Iba-iba rin ang mga kilos at gawi na nahubog ng mga sinaunang Pilipino. </a:t>
            </a:r>
            <a:endParaRPr b="0" lang="en-PH" sz="3200" spc="-1" strike="noStrike">
              <a:latin typeface="Arial"/>
            </a:endParaRPr>
          </a:p>
        </p:txBody>
      </p:sp>
      <p:graphicFrame>
        <p:nvGraphicFramePr>
          <p:cNvPr id="321" name=""/>
          <p:cNvGraphicFramePr/>
          <p:nvPr/>
        </p:nvGraphicFramePr>
        <p:xfrm>
          <a:off x="151200" y="1791000"/>
          <a:ext cx="11793960" cy="4284000"/>
        </p:xfrm>
        <a:graphic>
          <a:graphicData uri="http://schemas.openxmlformats.org/drawingml/2006/table">
            <a:tbl>
              <a:tblPr/>
              <a:tblGrid>
                <a:gridCol w="3544560"/>
                <a:gridCol w="8249760"/>
              </a:tblGrid>
              <a:tr h="1059840">
                <a:tc>
                  <a:txBody>
                    <a:bodyPr lIns="90000" rIns="90000" anchor="ctr">
                      <a:noAutofit/>
                    </a:bodyPr>
                    <a:p>
                      <a:pPr algn="ctr">
                        <a:lnSpc>
                          <a:spcPct val="100000"/>
                        </a:lnSpc>
                        <a:buNone/>
                      </a:pPr>
                      <a:r>
                        <a:rPr b="1" lang="en-PH" sz="3200" spc="-1" strike="noStrike">
                          <a:latin typeface="Lato"/>
                        </a:rPr>
                        <a:t>Gawain</a:t>
                      </a:r>
                      <a:endParaRPr b="0" lang="en-PH" sz="32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3200" spc="-1" strike="noStrike">
                          <a:latin typeface="Lato"/>
                        </a:rPr>
                        <a:t>Pamamaraan</a:t>
                      </a:r>
                      <a:endParaRPr b="0" lang="en-PH" sz="32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3224520">
                <a:tc>
                  <a:txBody>
                    <a:bodyPr lIns="90000" rIns="90000" anchor="ctr">
                      <a:noAutofit/>
                    </a:bodyPr>
                    <a:p>
                      <a:pPr algn="ctr">
                        <a:lnSpc>
                          <a:spcPct val="100000"/>
                        </a:lnSpc>
                        <a:buNone/>
                      </a:pPr>
                      <a:r>
                        <a:rPr b="1" lang="en-PH" sz="3200" spc="-1" strike="noStrike">
                          <a:latin typeface="Lato"/>
                        </a:rPr>
                        <a:t>Pagpapakasal</a:t>
                      </a:r>
                      <a:endParaRPr b="0" lang="en-PH" sz="32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marL="216000" indent="-216000" algn="just">
                        <a:lnSpc>
                          <a:spcPct val="150000"/>
                        </a:lnSpc>
                        <a:buClr>
                          <a:srgbClr val="000000"/>
                        </a:buClr>
                        <a:buSzPct val="45000"/>
                        <a:buFont typeface="Wingdings" charset="2"/>
                        <a:buChar char=""/>
                      </a:pPr>
                      <a:r>
                        <a:rPr b="0" lang="en-PH" sz="1800" spc="-1" strike="noStrike">
                          <a:solidFill>
                            <a:srgbClr val="000000"/>
                          </a:solidFill>
                          <a:latin typeface="Lato"/>
                          <a:ea typeface="Arial;Arial"/>
                        </a:rPr>
                        <a:t>Ang pagpapakasal o pag-aasawa ay karaniwang sa pagitan ng dalawang taong may magkatulad na antas ng pamumuhay.</a:t>
                      </a:r>
                      <a:endParaRPr b="0" lang="en-PH" sz="1800" spc="-1" strike="noStrike">
                        <a:latin typeface="Arial"/>
                      </a:endParaRPr>
                    </a:p>
                    <a:p>
                      <a:pPr marL="216000" indent="-216000" algn="just">
                        <a:lnSpc>
                          <a:spcPct val="150000"/>
                        </a:lnSpc>
                        <a:buClr>
                          <a:srgbClr val="000000"/>
                        </a:buClr>
                        <a:buSzPct val="45000"/>
                        <a:buFont typeface="Wingdings" charset="2"/>
                        <a:buChar char=""/>
                      </a:pPr>
                      <a:r>
                        <a:rPr b="0" lang="en-PH" sz="1800" spc="-1" strike="noStrike">
                          <a:solidFill>
                            <a:srgbClr val="000000"/>
                          </a:solidFill>
                          <a:latin typeface="Lato"/>
                          <a:ea typeface="Arial;Arial"/>
                        </a:rPr>
                        <a:t>Bago ikasal, kailangan munang magsilbi ng lalaki sa tahanan ng babae. Ilan sa mga gawain ay pagsisibak ng kahoy, pag-iigib ng tubig, at ilan pang mga gawaing nais ng pamilya ng babae upang maipakita ang katapatan at pagmamahal sa pamilya ng babae.</a:t>
                      </a: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22" name=""/>
          <p:cNvGraphicFramePr/>
          <p:nvPr/>
        </p:nvGraphicFramePr>
        <p:xfrm>
          <a:off x="128160" y="1044000"/>
          <a:ext cx="11931480" cy="5039280"/>
        </p:xfrm>
        <a:graphic>
          <a:graphicData uri="http://schemas.openxmlformats.org/drawingml/2006/table">
            <a:tbl>
              <a:tblPr/>
              <a:tblGrid>
                <a:gridCol w="3539160"/>
                <a:gridCol w="8392680"/>
              </a:tblGrid>
              <a:tr h="2519280">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marL="216000" indent="-216000" algn="just">
                        <a:lnSpc>
                          <a:spcPct val="100000"/>
                        </a:lnSpc>
                        <a:buClr>
                          <a:srgbClr val="000000"/>
                        </a:buClr>
                        <a:buSzPct val="45000"/>
                        <a:buFont typeface="Wingdings" charset="2"/>
                        <a:buChar char=""/>
                      </a:pPr>
                      <a:r>
                        <a:rPr b="0" lang="en-PH" sz="1400" spc="-1" strike="noStrike">
                          <a:solidFill>
                            <a:srgbClr val="000000"/>
                          </a:solidFill>
                          <a:latin typeface="Lato"/>
                          <a:ea typeface="Arial;Arial"/>
                        </a:rPr>
                        <a:t>Pagbibigay ng pamilya ng lalaki sa pamilya ng babae ng sumusunod bilang kondisyon sa pagpapakasal:</a:t>
                      </a:r>
                      <a:endParaRPr b="0" lang="en-PH" sz="1400" spc="-1" strike="noStrike">
                        <a:latin typeface="Arial"/>
                      </a:endParaRPr>
                    </a:p>
                    <a:p>
                      <a:pPr algn="just">
                        <a:lnSpc>
                          <a:spcPct val="100000"/>
                        </a:lnSpc>
                        <a:buNone/>
                      </a:pPr>
                      <a:r>
                        <a:rPr b="0" lang="en-PH" sz="1400" spc="-1" strike="noStrike">
                          <a:latin typeface="Lato"/>
                          <a:ea typeface="Arial;Arial"/>
                        </a:rPr>
                        <a:t>-   </a:t>
                      </a:r>
                      <a:r>
                        <a:rPr b="1" lang="en-PH" sz="1400" spc="-1" strike="noStrike">
                          <a:latin typeface="Lato"/>
                          <a:ea typeface="Arial;Arial"/>
                        </a:rPr>
                        <a:t>Bigay-kaya</a:t>
                      </a:r>
                      <a:r>
                        <a:rPr b="0" lang="en-PH" sz="1400" spc="-1" strike="noStrike">
                          <a:latin typeface="Lato"/>
                          <a:ea typeface="Arial;Arial"/>
                        </a:rPr>
                        <a:t> (lupa, ginto o alipin)</a:t>
                      </a:r>
                      <a:endParaRPr b="0" lang="en-PH" sz="1400" spc="-1" strike="noStrike">
                        <a:latin typeface="Arial"/>
                      </a:endParaRPr>
                    </a:p>
                    <a:p>
                      <a:pPr algn="just">
                        <a:lnSpc>
                          <a:spcPct val="100000"/>
                        </a:lnSpc>
                        <a:buNone/>
                      </a:pPr>
                      <a:r>
                        <a:rPr b="0" lang="en-PH" sz="1400" spc="-1" strike="noStrike">
                          <a:solidFill>
                            <a:srgbClr val="000000"/>
                          </a:solidFill>
                          <a:latin typeface="Lato"/>
                          <a:ea typeface="Arial;Arial"/>
                        </a:rPr>
                        <a:t>-   </a:t>
                      </a:r>
                      <a:r>
                        <a:rPr b="1" lang="en-PH" sz="1400" spc="-1" strike="noStrike">
                          <a:solidFill>
                            <a:srgbClr val="000000"/>
                          </a:solidFill>
                          <a:latin typeface="Lato"/>
                          <a:ea typeface="Arial;Arial"/>
                        </a:rPr>
                        <a:t>Panghimuyat </a:t>
                      </a:r>
                      <a:r>
                        <a:rPr b="0" lang="en-PH" sz="1400" spc="-1" strike="noStrike">
                          <a:solidFill>
                            <a:srgbClr val="000000"/>
                          </a:solidFill>
                          <a:latin typeface="Lato"/>
                          <a:ea typeface="Arial;Arial"/>
                        </a:rPr>
                        <a:t>o kabayaran ng lalaki sa mga magulang ng babae</a:t>
                      </a:r>
                      <a:endParaRPr b="0" lang="en-PH" sz="1400" spc="-1" strike="noStrike">
                        <a:latin typeface="Arial"/>
                      </a:endParaRPr>
                    </a:p>
                    <a:p>
                      <a:pPr algn="just">
                        <a:lnSpc>
                          <a:spcPct val="100000"/>
                        </a:lnSpc>
                        <a:buNone/>
                      </a:pPr>
                      <a:r>
                        <a:rPr b="0" lang="en-PH" sz="1400" spc="-1" strike="noStrike">
                          <a:solidFill>
                            <a:srgbClr val="000000"/>
                          </a:solidFill>
                          <a:latin typeface="Lato"/>
                          <a:ea typeface="Arial;Arial"/>
                        </a:rPr>
                        <a:t>-   </a:t>
                      </a:r>
                      <a:r>
                        <a:rPr b="1" lang="en-PH" sz="1400" spc="-1" strike="noStrike">
                          <a:solidFill>
                            <a:srgbClr val="000000"/>
                          </a:solidFill>
                          <a:latin typeface="Lato"/>
                          <a:ea typeface="Arial;Arial"/>
                        </a:rPr>
                        <a:t>Bigay-suso </a:t>
                      </a:r>
                      <a:r>
                        <a:rPr b="0" lang="en-PH" sz="1400" spc="-1" strike="noStrike">
                          <a:solidFill>
                            <a:srgbClr val="000000"/>
                          </a:solidFill>
                          <a:latin typeface="Lato"/>
                          <a:ea typeface="Arial;Arial"/>
                        </a:rPr>
                        <a:t>o kabayaran ng lalaki sa sinumang babae na nagpasuso sa kaniyang mapapangasawa noong siya ay sanggol pa lang</a:t>
                      </a:r>
                      <a:endParaRPr b="0" lang="en-PH" sz="1400" spc="-1" strike="noStrike">
                        <a:latin typeface="Arial"/>
                      </a:endParaRPr>
                    </a:p>
                    <a:p>
                      <a:pPr algn="just">
                        <a:lnSpc>
                          <a:spcPct val="100000"/>
                        </a:lnSpc>
                        <a:buNone/>
                      </a:pPr>
                      <a:r>
                        <a:rPr b="0" lang="en-PH" sz="1400" spc="-1" strike="noStrike">
                          <a:solidFill>
                            <a:srgbClr val="000000"/>
                          </a:solidFill>
                          <a:latin typeface="Arial;Arial"/>
                          <a:ea typeface="Arial;Arial"/>
                        </a:rPr>
                        <a:t>- </a:t>
                      </a:r>
                      <a:r>
                        <a:rPr b="1" lang="en-PH" sz="1400" spc="-1" strike="noStrike">
                          <a:solidFill>
                            <a:srgbClr val="000000"/>
                          </a:solidFill>
                          <a:latin typeface="Arial;Arial"/>
                          <a:ea typeface="Arial;Arial"/>
                        </a:rPr>
                        <a:t>Himaraw </a:t>
                      </a:r>
                      <a:r>
                        <a:rPr b="0" lang="en-PH" sz="1400" spc="-1" strike="noStrike">
                          <a:solidFill>
                            <a:srgbClr val="000000"/>
                          </a:solidFill>
                          <a:latin typeface="Arial;Arial"/>
                          <a:ea typeface="Arial;Arial"/>
                        </a:rPr>
                        <a:t>o kabayaran ng lalaki sa lahat ng nagastos sa pagpapakain sa kaniyang mapapangasawang babae</a:t>
                      </a:r>
                      <a:endParaRPr b="0" lang="en-PH" sz="1400" spc="-1" strike="noStrike">
                        <a:latin typeface="Arial"/>
                      </a:endParaRPr>
                    </a:p>
                    <a:p>
                      <a:pPr marL="216000" indent="-216000" algn="just">
                        <a:lnSpc>
                          <a:spcPct val="100000"/>
                        </a:lnSpc>
                        <a:buClr>
                          <a:srgbClr val="000000"/>
                        </a:buClr>
                        <a:buSzPct val="45000"/>
                        <a:buFont typeface="Wingdings" charset="2"/>
                        <a:buChar char=""/>
                      </a:pPr>
                      <a:r>
                        <a:rPr b="0" lang="en-PH" sz="1400" spc="-1" strike="noStrike">
                          <a:solidFill>
                            <a:srgbClr val="000000"/>
                          </a:solidFill>
                          <a:latin typeface="Lato"/>
                          <a:ea typeface="Arial;Arial"/>
                        </a:rPr>
                        <a:t>Ang paghihiwalay o diborsiyo ay pinahihintulutan kung:</a:t>
                      </a:r>
                      <a:endParaRPr b="0" lang="en-PH" sz="1400" spc="-1" strike="noStrike">
                        <a:latin typeface="Arial"/>
                      </a:endParaRPr>
                    </a:p>
                    <a:p>
                      <a:pPr algn="just">
                        <a:lnSpc>
                          <a:spcPct val="100000"/>
                        </a:lnSpc>
                        <a:buNone/>
                      </a:pPr>
                      <a:r>
                        <a:rPr b="0" lang="en-PH" sz="1400" spc="-1" strike="noStrike">
                          <a:solidFill>
                            <a:srgbClr val="000000"/>
                          </a:solidFill>
                          <a:latin typeface="Lato"/>
                          <a:ea typeface="Arial;Arial"/>
                        </a:rPr>
                        <a:t>- Hindi mabibigyan ng anak na babae ang lalaki</a:t>
                      </a:r>
                      <a:endParaRPr b="0" lang="en-PH" sz="1400" spc="-1" strike="noStrike">
                        <a:latin typeface="Arial"/>
                      </a:endParaRPr>
                    </a:p>
                    <a:p>
                      <a:pPr algn="just">
                        <a:lnSpc>
                          <a:spcPct val="100000"/>
                        </a:lnSpc>
                        <a:buNone/>
                      </a:pPr>
                      <a:r>
                        <a:rPr b="0" lang="en-PH" sz="1400" spc="-1" strike="noStrike">
                          <a:solidFill>
                            <a:srgbClr val="000000"/>
                          </a:solidFill>
                          <a:latin typeface="Lato"/>
                          <a:ea typeface="Arial;Arial"/>
                        </a:rPr>
                        <a:t>- Kung iniwan ng mag-asawa ang isa’t isa</a:t>
                      </a:r>
                      <a:endParaRPr b="0" lang="en-PH" sz="1400" spc="-1" strike="noStrike">
                        <a:latin typeface="Arial"/>
                      </a:endParaRPr>
                    </a:p>
                    <a:p>
                      <a:pPr algn="just">
                        <a:lnSpc>
                          <a:spcPct val="100000"/>
                        </a:lnSpc>
                        <a:buNone/>
                      </a:pPr>
                      <a:r>
                        <a:rPr b="0" lang="en-PH" sz="1400" spc="-1" strike="noStrike">
                          <a:solidFill>
                            <a:srgbClr val="000000"/>
                          </a:solidFill>
                          <a:latin typeface="Lato"/>
                          <a:ea typeface="Arial;Arial"/>
                        </a:rPr>
                        <a:t>- Kawalan ng pag-ibig o pagmamahalan sa bawat isa</a:t>
                      </a:r>
                      <a:endParaRPr b="0" lang="en-PH" sz="1400" spc="-1" strike="noStrike">
                        <a:latin typeface="Arial"/>
                      </a:endParaRPr>
                    </a:p>
                    <a:p>
                      <a:pPr algn="just">
                        <a:lnSpc>
                          <a:spcPct val="100000"/>
                        </a:lnSpc>
                        <a:buNone/>
                      </a:pPr>
                      <a:r>
                        <a:rPr b="0" lang="en-PH" sz="1400" spc="-1" strike="noStrike">
                          <a:solidFill>
                            <a:srgbClr val="000000"/>
                          </a:solidFill>
                          <a:latin typeface="Lato"/>
                          <a:ea typeface="Arial;Arial"/>
                        </a:rPr>
                        <a:t>- Pagtataksil ng mag-asawa</a:t>
                      </a:r>
                      <a:endParaRPr b="0" lang="en-PH" sz="14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2520360">
                <a:tc>
                  <a:txBody>
                    <a:bodyPr lIns="90000" rIns="90000" anchor="ctr">
                      <a:noAutofit/>
                    </a:bodyPr>
                    <a:p>
                      <a:pPr algn="ctr">
                        <a:lnSpc>
                          <a:spcPct val="100000"/>
                        </a:lnSpc>
                        <a:buNone/>
                      </a:pPr>
                      <a:r>
                        <a:rPr b="0" lang="en-PH" sz="3200" spc="-1" strike="noStrike">
                          <a:latin typeface="Lato"/>
                        </a:rPr>
                        <a:t>Paglalamay at Paglilibing</a:t>
                      </a:r>
                      <a:endParaRPr b="0" lang="en-PH" sz="32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gn="just">
                        <a:lnSpc>
                          <a:spcPct val="115000"/>
                        </a:lnSpc>
                        <a:buNone/>
                      </a:pPr>
                      <a:r>
                        <a:rPr b="0" lang="en-PH" sz="1800" spc="-1" strike="noStrike">
                          <a:solidFill>
                            <a:srgbClr val="000000"/>
                          </a:solidFill>
                          <a:latin typeface="Arial;Arial"/>
                          <a:ea typeface="Arial;Arial"/>
                        </a:rPr>
                        <a:t>Sa mga taga-Luzon, nagsusuot sila ng puting damit at hindi kumakain ng karne sa panahon ng paglalamay.</a:t>
                      </a:r>
                      <a:endParaRPr b="0" lang="en-PH" sz="1800" spc="-1" strike="noStrike">
                        <a:latin typeface="Arial"/>
                      </a:endParaRPr>
                    </a:p>
                    <a:p>
                      <a:pPr algn="just">
                        <a:lnSpc>
                          <a:spcPct val="115000"/>
                        </a:lnSpc>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Nilalagyan nila ng pabango at dinadamitan ng maayos na kasuotan ang yumao.</a:t>
                      </a:r>
                      <a:endParaRPr b="0" lang="en-PH" sz="1800" spc="-1" strike="noStrike">
                        <a:latin typeface="Arial"/>
                      </a:endParaRPr>
                    </a:p>
                    <a:p>
                      <a:pPr algn="just">
                        <a:lnSpc>
                          <a:spcPct val="115000"/>
                        </a:lnSpc>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Sa ibang yumao, pinababaunan ito ng mamahaling bato dahil sa paniniwalang ang mga ito ay magagamit nila sa kabilang buhay.</a:t>
                      </a:r>
                      <a:endParaRPr b="0" lang="en-PH" sz="1800" spc="-1" strike="noStrike">
                        <a:latin typeface="Arial"/>
                      </a:endParaRPr>
                    </a:p>
                    <a:p>
                      <a:pPr algn="just">
                        <a:lnSpc>
                          <a:spcPct val="115000"/>
                        </a:lnSpc>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Inilalagay ang buto ng mga yumao sa malalaking banga o palayok.</a:t>
                      </a:r>
                      <a:endParaRPr b="0" lang="en-PH" sz="1800" spc="-1" strike="noStrike">
                        <a:latin typeface="Arial"/>
                      </a:endParaRPr>
                    </a:p>
                    <a:p>
                      <a:pPr algn="just">
                        <a:lnSpc>
                          <a:spcPct val="115000"/>
                        </a:lnSpc>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Inililibing ang yumao malapit sa kanilang bahay, tabing-ilog, o dalampasigan.</a:t>
                      </a:r>
                      <a:endParaRPr b="0" lang="en-PH" sz="1800" spc="-1" strike="noStrike">
                        <a:latin typeface="Arial"/>
                      </a:endParaRPr>
                    </a:p>
                    <a:p>
                      <a:pPr algn="just">
                        <a:lnSpc>
                          <a:spcPct val="115000"/>
                        </a:lnSpc>
                        <a:buNone/>
                      </a:pPr>
                      <a:endParaRPr b="0" lang="en-PH"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105480" y="93600"/>
            <a:ext cx="10693800" cy="1525680"/>
          </a:xfrm>
          <a:prstGeom prst="rect">
            <a:avLst/>
          </a:prstGeom>
          <a:gradFill rotWithShape="0">
            <a:gsLst>
              <a:gs pos="0">
                <a:srgbClr val="ff5429">
                  <a:alpha val="0"/>
                </a:srgbClr>
              </a:gs>
              <a:gs pos="50000">
                <a:srgbClr val="ff5429"/>
              </a:gs>
              <a:gs pos="100000">
                <a:srgbClr val="ff5429">
                  <a:alpha val="0"/>
                </a:srgbClr>
              </a:gs>
            </a:gsLst>
            <a:lin ang="5400000"/>
          </a:gradFill>
          <a:ln w="0">
            <a:noFill/>
          </a:ln>
        </p:spPr>
        <p:txBody>
          <a:bodyPr lIns="0" rIns="0" tIns="0" bIns="0" anchor="ctr">
            <a:noAutofit/>
          </a:bodyPr>
          <a:p>
            <a:pPr algn="just">
              <a:lnSpc>
                <a:spcPct val="100000"/>
              </a:lnSpc>
              <a:spcAft>
                <a:spcPts val="601"/>
              </a:spcAft>
              <a:buNone/>
            </a:pPr>
            <a:r>
              <a:rPr b="1" lang="en-PH" sz="3200" spc="-1" strike="noStrike">
                <a:solidFill>
                  <a:srgbClr val="000000"/>
                </a:solidFill>
                <a:latin typeface="Lato"/>
                <a:ea typeface="Arial;Arial"/>
              </a:rPr>
              <a:t>Simbolo (Symbols) - </a:t>
            </a:r>
            <a:r>
              <a:rPr b="1" lang="en-PH" sz="3200" spc="-1" strike="noStrike">
                <a:solidFill>
                  <a:srgbClr val="000000"/>
                </a:solidFill>
                <a:latin typeface="Arial;Arial"/>
                <a:ea typeface="Arial;Arial"/>
              </a:rPr>
              <a:t>tumutukoy sa paglalagay ng kahulugan ng mga tao sa bagay na kaniyang ginagamit sa lipunan. </a:t>
            </a:r>
            <a:endParaRPr b="0" lang="en-PH" sz="3200" spc="-1" strike="noStrike">
              <a:latin typeface="Arial"/>
            </a:endParaRPr>
          </a:p>
        </p:txBody>
      </p:sp>
      <p:sp>
        <p:nvSpPr>
          <p:cNvPr id="324" name="PlaceHolder 9"/>
          <p:cNvSpPr/>
          <p:nvPr/>
        </p:nvSpPr>
        <p:spPr>
          <a:xfrm>
            <a:off x="108000" y="1800000"/>
            <a:ext cx="11951280" cy="89928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Ang wika ay halimbawa ng simbolo na ginagamit sa komunikasyon. Ang mga sinaunang Pilipino ay gumamit ng iba-ibang simbolo na sumasalamin sa kanilang mayamang kultura. Ito ay makikita sa kanilang sining, wika, edukasyon, at panitikan.</a:t>
            </a:r>
            <a:endParaRPr b="0" lang="en-PH" sz="1800" spc="-1" strike="noStrike">
              <a:latin typeface="Arial"/>
            </a:endParaRPr>
          </a:p>
        </p:txBody>
      </p:sp>
      <p:sp>
        <p:nvSpPr>
          <p:cNvPr id="325" name="PlaceHolder 10"/>
          <p:cNvSpPr/>
          <p:nvPr/>
        </p:nvSpPr>
        <p:spPr>
          <a:xfrm>
            <a:off x="108360" y="2844000"/>
            <a:ext cx="8530920" cy="93528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Naging malikhain ang mga sinaunang Pilipino sa paggawa ng iba-ibang bagay. Ito ay makikita sa kanilang bahay, mga inukit at nililok na kahoy o bato, at mga tattoo na tinatawag na pagbabatik.</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Hanggang sa kasalukuyan ay natutunghayan natin ang kanilang pagiging malikhain na makikita sa kanilang kagamitan sa kusina, pagguhit sa mga puno at kahoy, at paglalagay ng disenyo sa pananamit at instrumentong pantugtog. Ang mga Igorot sa hilaga ay dalubhasa sa pag-ukit samantalang ang mga T’boli naman sa Mindanao ay dalubhasa sa paggawa ng iba’t ibang disenyo ng t’nalak o tela mula sa abaka.</a:t>
            </a:r>
            <a:endParaRPr b="0" lang="en-PH" sz="1800" spc="-1" strike="noStrike">
              <a:latin typeface="Arial"/>
            </a:endParaRPr>
          </a:p>
        </p:txBody>
      </p:sp>
      <p:sp>
        <p:nvSpPr>
          <p:cNvPr id="326" name="PlaceHolder 11"/>
          <p:cNvSpPr/>
          <p:nvPr/>
        </p:nvSpPr>
        <p:spPr>
          <a:xfrm>
            <a:off x="108720" y="3780000"/>
            <a:ext cx="8530560" cy="935280"/>
          </a:xfrm>
          <a:prstGeom prst="rect">
            <a:avLst/>
          </a:prstGeom>
          <a:noFill/>
          <a:ln w="0">
            <a:noFill/>
          </a:ln>
        </p:spPr>
        <p:style>
          <a:lnRef idx="0"/>
          <a:fillRef idx="0"/>
          <a:effectRef idx="0"/>
          <a:fontRef idx="minor"/>
        </p:style>
        <p:txBody>
          <a:bodyPr lIns="0" rIns="0" tIns="0" bIns="0" anchor="t">
            <a:noAutofit/>
          </a:bodyPr>
          <a:p>
            <a:pPr algn="just">
              <a:lnSpc>
                <a:spcPct val="100000"/>
              </a:lnSpc>
              <a:spcAft>
                <a:spcPts val="601"/>
              </a:spcAft>
              <a:buNone/>
            </a:pPr>
            <a:r>
              <a:rPr b="0" lang="en-PH" sz="1800" spc="-1" strike="noStrike">
                <a:solidFill>
                  <a:srgbClr val="000000"/>
                </a:solidFill>
                <a:latin typeface="Lato"/>
                <a:ea typeface="Arial;Arial"/>
              </a:rPr>
              <a:t>	</a:t>
            </a:r>
            <a:endParaRPr b="0" lang="en-PH" sz="1800" spc="-1" strike="noStrike">
              <a:latin typeface="Arial"/>
            </a:endParaRPr>
          </a:p>
        </p:txBody>
      </p:sp>
      <p:pic>
        <p:nvPicPr>
          <p:cNvPr id="327" name="" descr=""/>
          <p:cNvPicPr/>
          <p:nvPr/>
        </p:nvPicPr>
        <p:blipFill>
          <a:blip r:embed="rId1"/>
          <a:stretch/>
        </p:blipFill>
        <p:spPr>
          <a:xfrm>
            <a:off x="8712000" y="2520000"/>
            <a:ext cx="2879280" cy="35143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1238</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2023-07-10T17:53:57Z</dcterms:modified>
  <cp:revision>235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