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53720"/>
            <a:ext cx="77374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The Structure of an Atom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335880" y="2217240"/>
            <a:ext cx="11518200" cy="2714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Electrons </a:t>
            </a:r>
            <a:r>
              <a:rPr b="0" lang="en-PH" sz="1800" spc="-1" strike="noStrike">
                <a:solidFill>
                  <a:srgbClr val="000000"/>
                </a:solidFill>
                <a:latin typeface="Lato"/>
                <a:ea typeface="AppleSystemUIFont"/>
              </a:rPr>
              <a:t>(e–) are negatively charged particles found outside the nucleus of an atom, in a region called an atomic orbital. Compared with protons and neutrons, they are significantly smaller in mass and size. Electrons influence the way an atom will behave in the presence of another atom. An atom may lose, gain, or share electrons with another atom during chemical reactions.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Neutrons </a:t>
            </a:r>
            <a:r>
              <a:rPr b="0" lang="en-PH" sz="1800" spc="-1" strike="noStrike">
                <a:solidFill>
                  <a:srgbClr val="000000"/>
                </a:solidFill>
                <a:latin typeface="Lato"/>
                <a:ea typeface="AppleSystemUIFont"/>
              </a:rPr>
              <a:t>(n°) are neutral particles, which means that they have no charge. The number of neutrons varies for each element and often increases as the number of protons in an atom increases. Atoms of similar elements sometimes have variations because of the difference in the number of neutrons. Atoms with a similar number of protons but with a different number of neutrons are called </a:t>
            </a:r>
            <a:r>
              <a:rPr b="1" lang="en-PH" sz="1800" spc="-1" strike="noStrike">
                <a:solidFill>
                  <a:srgbClr val="000000"/>
                </a:solidFill>
                <a:latin typeface="Lato"/>
                <a:ea typeface="AppleSystemUIFontBold"/>
              </a:rPr>
              <a:t>isotopes</a:t>
            </a:r>
            <a:r>
              <a:rPr b="0" lang="en-PH" sz="1800" spc="-1" strike="noStrike">
                <a:solidFill>
                  <a:srgbClr val="000000"/>
                </a:solidFill>
                <a:latin typeface="Lato"/>
                <a:ea typeface="AppleSystemUIFont"/>
              </a:rPr>
              <a:t>. </a:t>
            </a:r>
            <a:endParaRPr b="0" lang="en-PH" sz="1800" spc="-1" strike="noStrike">
              <a:latin typeface="Arial"/>
            </a:endParaRPr>
          </a:p>
        </p:txBody>
      </p:sp>
      <p:sp>
        <p:nvSpPr>
          <p:cNvPr id="165"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7560000" y="5400000"/>
            <a:ext cx="2874600" cy="340920"/>
          </a:xfrm>
          <a:prstGeom prst="rect">
            <a:avLst/>
          </a:prstGeom>
          <a:noFill/>
          <a:ln w="0">
            <a:noFill/>
          </a:ln>
        </p:spPr>
        <p:style>
          <a:lnRef idx="0"/>
          <a:fillRef idx="0"/>
          <a:effectRef idx="0"/>
          <a:fontRef idx="minor"/>
        </p:style>
      </p:sp>
      <p:sp>
        <p:nvSpPr>
          <p:cNvPr id="167" name=""/>
          <p:cNvSpPr/>
          <p:nvPr/>
        </p:nvSpPr>
        <p:spPr>
          <a:xfrm>
            <a:off x="2871720" y="1616400"/>
            <a:ext cx="6447240" cy="470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Table 2: </a:t>
            </a:r>
            <a:r>
              <a:rPr b="0" lang="en-PH" sz="1800" spc="-1" strike="noStrike">
                <a:solidFill>
                  <a:srgbClr val="000000"/>
                </a:solidFill>
                <a:latin typeface="Lato"/>
                <a:ea typeface="AppleSystemUIFontBold"/>
              </a:rPr>
              <a:t>Properties of the three subatomic particles</a:t>
            </a:r>
            <a:endParaRPr b="0" lang="en-PH" sz="1800" spc="-1" strike="noStrike">
              <a:latin typeface="Arial"/>
            </a:endParaRPr>
          </a:p>
        </p:txBody>
      </p:sp>
      <p:graphicFrame>
        <p:nvGraphicFramePr>
          <p:cNvPr id="168" name=""/>
          <p:cNvGraphicFramePr/>
          <p:nvPr/>
        </p:nvGraphicFramePr>
        <p:xfrm>
          <a:off x="720000" y="2092680"/>
          <a:ext cx="10799640" cy="3738960"/>
        </p:xfrm>
        <a:graphic>
          <a:graphicData uri="http://schemas.openxmlformats.org/drawingml/2006/table">
            <a:tbl>
              <a:tblPr/>
              <a:tblGrid>
                <a:gridCol w="2149560"/>
                <a:gridCol w="2149560"/>
                <a:gridCol w="2149560"/>
                <a:gridCol w="2149560"/>
                <a:gridCol w="2201760"/>
              </a:tblGrid>
              <a:tr h="934200">
                <a:tc>
                  <a:txBody>
                    <a:bodyPr lIns="90000" rIns="90000" anchor="ctr">
                      <a:noAutofit/>
                    </a:bodyPr>
                    <a:p>
                      <a:pPr algn="ctr">
                        <a:lnSpc>
                          <a:spcPct val="100000"/>
                        </a:lnSpc>
                        <a:buNone/>
                      </a:pPr>
                      <a:r>
                        <a:rPr b="1" lang="en-PH" sz="1800" spc="-1" strike="noStrike">
                          <a:latin typeface="Lato"/>
                        </a:rPr>
                        <a:t>Name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Symbol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Charge Unit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Mass (g)</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Location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4200">
                <a:tc>
                  <a:txBody>
                    <a:bodyPr lIns="90000" rIns="90000" anchor="ctr">
                      <a:noAutofit/>
                    </a:bodyPr>
                    <a:p>
                      <a:pPr algn="ctr">
                        <a:lnSpc>
                          <a:spcPct val="100000"/>
                        </a:lnSpc>
                        <a:buNone/>
                      </a:pPr>
                      <a:r>
                        <a:rPr b="0" lang="en-PH" sz="1800" spc="-1" strike="noStrike">
                          <a:latin typeface="Lato"/>
                        </a:rPr>
                        <a:t>Proton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p</a:t>
                      </a:r>
                      <a:r>
                        <a:rPr b="0" lang="en-PH" sz="1800" spc="-1" strike="noStrike" baseline="33000">
                          <a:latin typeface="Lato"/>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1.673 x 10</a:t>
                      </a:r>
                      <a:r>
                        <a:rPr b="0" lang="en-PH" sz="1800" spc="-1" strike="noStrike" baseline="33000">
                          <a:latin typeface="Lato"/>
                          <a:ea typeface="AppleSystemUIFont"/>
                        </a:rPr>
                        <a:t>–24</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nucleus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4200">
                <a:tc>
                  <a:txBody>
                    <a:bodyPr lIns="90000" rIns="90000" anchor="ctr">
                      <a:noAutofit/>
                    </a:bodyPr>
                    <a:p>
                      <a:pPr algn="ctr">
                        <a:lnSpc>
                          <a:spcPct val="100000"/>
                        </a:lnSpc>
                        <a:buNone/>
                      </a:pPr>
                      <a:r>
                        <a:rPr b="0" lang="en-PH" sz="1800" spc="-1" strike="noStrike">
                          <a:latin typeface="Lato"/>
                        </a:rPr>
                        <a:t>Neutron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n</a:t>
                      </a:r>
                      <a:r>
                        <a:rPr b="0" lang="en-PH" sz="1800" spc="-1" strike="noStrike" baseline="33000">
                          <a:latin typeface="Lato"/>
                          <a:ea typeface="AppleSystemUIFont"/>
                        </a:rPr>
                        <a:t>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1.675 x 10</a:t>
                      </a:r>
                      <a:r>
                        <a:rPr b="0" lang="en-PH" sz="1800" spc="-1" strike="noStrike" baseline="33000">
                          <a:latin typeface="Lato"/>
                          <a:ea typeface="AppleSystemUIFont"/>
                        </a:rPr>
                        <a:t>–24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nucleus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6720">
                <a:tc>
                  <a:txBody>
                    <a:bodyPr lIns="90000" rIns="90000" anchor="ctr">
                      <a:noAutofit/>
                    </a:bodyPr>
                    <a:p>
                      <a:pPr algn="ctr">
                        <a:lnSpc>
                          <a:spcPct val="100000"/>
                        </a:lnSpc>
                        <a:buNone/>
                      </a:pPr>
                      <a:r>
                        <a:rPr b="0" lang="en-PH" sz="1800" spc="-1" strike="noStrike">
                          <a:latin typeface="Lato"/>
                        </a:rPr>
                        <a:t>Electron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e</a:t>
                      </a:r>
                      <a:r>
                        <a:rPr b="0" lang="en-PH" sz="1800" spc="-1" strike="noStrike" baseline="33000">
                          <a:latin typeface="Lato"/>
                        </a:rPr>
                        <a:t>-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a:t>
                      </a:r>
                      <a:r>
                        <a:rPr b="0" lang="en-PH" sz="1800" spc="-1" strike="noStrike">
                          <a:latin typeface="Lato"/>
                          <a:ea typeface="AppleSystemUIFont"/>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9.109 x 10</a:t>
                      </a:r>
                      <a:r>
                        <a:rPr b="0" lang="en-PH" sz="1800" spc="-1" strike="noStrike" baseline="33000">
                          <a:latin typeface="Lato"/>
                          <a:ea typeface="AppleSystemUIFont"/>
                        </a:rPr>
                        <a:t>–28</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PingFang SC"/>
                        </a:rPr>
                        <a:t>outside nucleus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69"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7560000" y="5400000"/>
            <a:ext cx="2874600" cy="340920"/>
          </a:xfrm>
          <a:prstGeom prst="rect">
            <a:avLst/>
          </a:prstGeom>
          <a:noFill/>
          <a:ln w="0">
            <a:noFill/>
          </a:ln>
        </p:spPr>
        <p:style>
          <a:lnRef idx="0"/>
          <a:fillRef idx="0"/>
          <a:effectRef idx="0"/>
          <a:fontRef idx="minor"/>
        </p:style>
      </p:sp>
      <p:sp>
        <p:nvSpPr>
          <p:cNvPr id="171" name=""/>
          <p:cNvSpPr/>
          <p:nvPr/>
        </p:nvSpPr>
        <p:spPr>
          <a:xfrm>
            <a:off x="4779360" y="2016720"/>
            <a:ext cx="263232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Atomic Charge </a:t>
            </a:r>
            <a:endParaRPr b="0" lang="en-PH" sz="1800" spc="-1" strike="noStrike">
              <a:latin typeface="Arial"/>
            </a:endParaRPr>
          </a:p>
        </p:txBody>
      </p:sp>
      <p:sp>
        <p:nvSpPr>
          <p:cNvPr id="172" name=""/>
          <p:cNvSpPr/>
          <p:nvPr/>
        </p:nvSpPr>
        <p:spPr>
          <a:xfrm>
            <a:off x="425880" y="2717640"/>
            <a:ext cx="11338920" cy="196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presence of protons gives an atom a positive charge, while that of electrons gives it a negative charge. An atom is always neutral since the number of protons in an atom is always equal to the number of its electrons. In other words, the positive charge of protons and the negative charge of electrons cancel each other out. However, as discussed, an atom may lose, gain, or share electrons during a chemical change. If there are more electrons than protons, the atom will acquire a net negative charge; if there are fewer electrons than protons, the atom will have a net positive charge. These resulting charged species are called </a:t>
            </a:r>
            <a:r>
              <a:rPr b="1" lang="en-PH" sz="1800" spc="-1" strike="noStrike">
                <a:solidFill>
                  <a:srgbClr val="000000"/>
                </a:solidFill>
                <a:latin typeface="Lato"/>
                <a:ea typeface="AppleSystemUIFontBold"/>
              </a:rPr>
              <a:t>ions</a:t>
            </a:r>
            <a:r>
              <a:rPr b="0" lang="en-PH" sz="1800" spc="-1" strike="noStrike">
                <a:solidFill>
                  <a:srgbClr val="000000"/>
                </a:solidFill>
                <a:latin typeface="Lato"/>
                <a:ea typeface="AppleSystemUIFont"/>
              </a:rPr>
              <a:t>. </a:t>
            </a:r>
            <a:endParaRPr b="0" lang="en-PH" sz="1800" spc="-1" strike="noStrike">
              <a:latin typeface="Arial"/>
            </a:endParaRPr>
          </a:p>
        </p:txBody>
      </p:sp>
      <p:sp>
        <p:nvSpPr>
          <p:cNvPr id="173"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7560000" y="5400000"/>
            <a:ext cx="2874600" cy="340920"/>
          </a:xfrm>
          <a:prstGeom prst="rect">
            <a:avLst/>
          </a:prstGeom>
          <a:noFill/>
          <a:ln w="0">
            <a:noFill/>
          </a:ln>
        </p:spPr>
        <p:style>
          <a:lnRef idx="0"/>
          <a:fillRef idx="0"/>
          <a:effectRef idx="0"/>
          <a:fontRef idx="minor"/>
        </p:style>
      </p:sp>
      <p:sp>
        <p:nvSpPr>
          <p:cNvPr id="175" name=""/>
          <p:cNvSpPr/>
          <p:nvPr/>
        </p:nvSpPr>
        <p:spPr>
          <a:xfrm>
            <a:off x="3665880" y="1981080"/>
            <a:ext cx="485892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Atomic Number and Mass Number </a:t>
            </a:r>
            <a:endParaRPr b="0" lang="en-PH" sz="1800" spc="-1" strike="noStrike">
              <a:latin typeface="Arial"/>
            </a:endParaRPr>
          </a:p>
        </p:txBody>
      </p:sp>
      <p:sp>
        <p:nvSpPr>
          <p:cNvPr id="176" name=""/>
          <p:cNvSpPr/>
          <p:nvPr/>
        </p:nvSpPr>
        <p:spPr>
          <a:xfrm>
            <a:off x="425880" y="2700000"/>
            <a:ext cx="11338920" cy="233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Each element in the periodic table of elements is identified by a specific atomic number. The </a:t>
            </a:r>
            <a:r>
              <a:rPr b="1" lang="en-PH" sz="1800" spc="-1" strike="noStrike">
                <a:solidFill>
                  <a:srgbClr val="000000"/>
                </a:solidFill>
                <a:latin typeface="Lato"/>
                <a:ea typeface="AppleSystemUIFontBold"/>
              </a:rPr>
              <a:t>atomic number (Z) </a:t>
            </a:r>
            <a:r>
              <a:rPr b="0" lang="en-PH" sz="1800" spc="-1" strike="noStrike">
                <a:solidFill>
                  <a:srgbClr val="000000"/>
                </a:solidFill>
                <a:latin typeface="Lato"/>
                <a:ea typeface="AppleSystemUIFont"/>
              </a:rPr>
              <a:t>refers to the number of protons in an atom. With this, whenever the number of protons is changed, the identity of the atom is also changed.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Mass number (A) </a:t>
            </a:r>
            <a:r>
              <a:rPr b="0" lang="en-PH" sz="1800" spc="-1" strike="noStrike">
                <a:solidFill>
                  <a:srgbClr val="000000"/>
                </a:solidFill>
                <a:latin typeface="Lato"/>
                <a:ea typeface="AppleSystemUIFont"/>
              </a:rPr>
              <a:t>is the total number of protons and neutrons in the nucleus of an atom. The atomic number of each element is constant, but the mass number may differ due to isotopes. Mass number is different from </a:t>
            </a:r>
            <a:r>
              <a:rPr b="1" lang="en-PH" sz="1800" spc="-1" strike="noStrike">
                <a:solidFill>
                  <a:srgbClr val="000000"/>
                </a:solidFill>
                <a:latin typeface="Lato"/>
                <a:ea typeface="AppleSystemUIFontBold"/>
              </a:rPr>
              <a:t>atomic mass</a:t>
            </a:r>
            <a:r>
              <a:rPr b="0" lang="en-PH" sz="1800" spc="-1" strike="noStrike">
                <a:solidFill>
                  <a:srgbClr val="000000"/>
                </a:solidFill>
                <a:latin typeface="Lato"/>
                <a:ea typeface="AppleSystemUIFont"/>
              </a:rPr>
              <a:t>, which is the weighted average mass of an atom of an element considering the abundance of all its isotopes. For convenience, the mass number is used instead of atomic mass. </a:t>
            </a:r>
            <a:endParaRPr b="0" lang="en-PH" sz="1800" spc="-1" strike="noStrike">
              <a:latin typeface="Arial"/>
            </a:endParaRPr>
          </a:p>
        </p:txBody>
      </p:sp>
      <p:sp>
        <p:nvSpPr>
          <p:cNvPr id="177"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7560000" y="5400000"/>
            <a:ext cx="2874600" cy="340920"/>
          </a:xfrm>
          <a:prstGeom prst="rect">
            <a:avLst/>
          </a:prstGeom>
          <a:noFill/>
          <a:ln w="0">
            <a:noFill/>
          </a:ln>
        </p:spPr>
        <p:style>
          <a:lnRef idx="0"/>
          <a:fillRef idx="0"/>
          <a:effectRef idx="0"/>
          <a:fontRef idx="minor"/>
        </p:style>
      </p:sp>
      <p:sp>
        <p:nvSpPr>
          <p:cNvPr id="179" name=""/>
          <p:cNvSpPr/>
          <p:nvPr/>
        </p:nvSpPr>
        <p:spPr>
          <a:xfrm>
            <a:off x="3060000" y="1620000"/>
            <a:ext cx="6118920" cy="898920"/>
          </a:xfrm>
          <a:prstGeom prst="rect">
            <a:avLst/>
          </a:prstGeom>
          <a:solidFill>
            <a:srgbClr val="ffffff"/>
          </a:solidFill>
          <a:ln w="29160">
            <a:solidFill>
              <a:srgbClr val="000000"/>
            </a:solidFill>
            <a:prstDash val="lgDash"/>
            <a:round/>
          </a:ln>
        </p:spPr>
        <p:style>
          <a:lnRef idx="0"/>
          <a:fillRef idx="0"/>
          <a:effectRef idx="0"/>
          <a:fontRef idx="minor"/>
        </p:style>
        <p:txBody>
          <a:bodyPr lIns="104400" rIns="104400" tIns="59400" bIns="59400" anchor="ctr">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Atomic number = number of protons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Mass number = number of protons + number of neutrons </a:t>
            </a:r>
            <a:endParaRPr b="0" lang="en-PH" sz="1800" spc="-1" strike="noStrike">
              <a:latin typeface="Arial"/>
            </a:endParaRPr>
          </a:p>
        </p:txBody>
      </p:sp>
      <p:sp>
        <p:nvSpPr>
          <p:cNvPr id="180" name=""/>
          <p:cNvSpPr/>
          <p:nvPr/>
        </p:nvSpPr>
        <p:spPr>
          <a:xfrm>
            <a:off x="540000" y="2777400"/>
            <a:ext cx="1100304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common way of writing the mass number and atomic number is through the use of the nuclear symbol. As shown in Figure 7, a nuclear symbol consists of the symbol of an element (X), its mass number (A), and its atomic number (Z). </a:t>
            </a:r>
            <a:endParaRPr b="0" lang="en-PH" sz="1800" spc="-1" strike="noStrike">
              <a:latin typeface="Arial"/>
            </a:endParaRPr>
          </a:p>
        </p:txBody>
      </p:sp>
      <p:pic>
        <p:nvPicPr>
          <p:cNvPr id="181" name="" descr=""/>
          <p:cNvPicPr/>
          <p:nvPr/>
        </p:nvPicPr>
        <p:blipFill>
          <a:blip r:embed="rId1"/>
          <a:stretch/>
        </p:blipFill>
        <p:spPr>
          <a:xfrm>
            <a:off x="8640000" y="3656160"/>
            <a:ext cx="2723040" cy="2210760"/>
          </a:xfrm>
          <a:prstGeom prst="rect">
            <a:avLst/>
          </a:prstGeom>
          <a:ln w="29160">
            <a:solidFill>
              <a:srgbClr val="000000"/>
            </a:solidFill>
            <a:prstDash val="lgDash"/>
            <a:round/>
          </a:ln>
        </p:spPr>
      </p:pic>
      <p:sp>
        <p:nvSpPr>
          <p:cNvPr id="182" name=""/>
          <p:cNvSpPr/>
          <p:nvPr/>
        </p:nvSpPr>
        <p:spPr>
          <a:xfrm>
            <a:off x="540000" y="4081320"/>
            <a:ext cx="7948800" cy="1318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Let us apply the concepts of atomic number and mass number in determining the number of protons, electrons, neutrons, and the identity of an atom. Which shows how you can address different problems involving atomic number and mass number. </a:t>
            </a:r>
            <a:endParaRPr b="0" lang="en-PH" sz="1800" spc="-1" strike="noStrike">
              <a:latin typeface="Arial"/>
            </a:endParaRPr>
          </a:p>
        </p:txBody>
      </p:sp>
      <p:sp>
        <p:nvSpPr>
          <p:cNvPr id="183"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7560000" y="5400000"/>
            <a:ext cx="2874600" cy="340920"/>
          </a:xfrm>
          <a:prstGeom prst="rect">
            <a:avLst/>
          </a:prstGeom>
          <a:noFill/>
          <a:ln w="0">
            <a:noFill/>
          </a:ln>
        </p:spPr>
        <p:style>
          <a:lnRef idx="0"/>
          <a:fillRef idx="0"/>
          <a:effectRef idx="0"/>
          <a:fontRef idx="minor"/>
        </p:style>
      </p:sp>
      <p:sp>
        <p:nvSpPr>
          <p:cNvPr id="185" name=""/>
          <p:cNvSpPr/>
          <p:nvPr/>
        </p:nvSpPr>
        <p:spPr>
          <a:xfrm>
            <a:off x="5376240" y="1928160"/>
            <a:ext cx="14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p:txBody>
      </p:sp>
      <p:graphicFrame>
        <p:nvGraphicFramePr>
          <p:cNvPr id="186" name=""/>
          <p:cNvGraphicFramePr/>
          <p:nvPr/>
        </p:nvGraphicFramePr>
        <p:xfrm>
          <a:off x="859680" y="2553480"/>
          <a:ext cx="10439280" cy="3274920"/>
        </p:xfrm>
        <a:graphic>
          <a:graphicData uri="http://schemas.openxmlformats.org/drawingml/2006/table">
            <a:tbl>
              <a:tblPr/>
              <a:tblGrid>
                <a:gridCol w="2608920"/>
                <a:gridCol w="2619000"/>
                <a:gridCol w="2598840"/>
                <a:gridCol w="2612880"/>
              </a:tblGrid>
              <a:tr h="413640">
                <a:tc>
                  <a:txBody>
                    <a:bodyPr lIns="90000" rIns="90000" anchor="ctr">
                      <a:noAutofit/>
                    </a:bodyPr>
                    <a:p>
                      <a:pPr algn="ctr">
                        <a:lnSpc>
                          <a:spcPct val="100000"/>
                        </a:lnSpc>
                        <a:buNone/>
                      </a:pPr>
                      <a:r>
                        <a:rPr b="1" lang="en-PH" sz="1800" spc="-1" strike="noStrike">
                          <a:latin typeface="Lato"/>
                        </a:rPr>
                        <a:t>Case 1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Case 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Case 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Case 4</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384920">
                <a:tc>
                  <a:txBody>
                    <a:bodyPr lIns="90000" rIns="90000" anchor="t">
                      <a:noAutofit/>
                    </a:bodyPr>
                    <a:p>
                      <a:pPr algn="just">
                        <a:lnSpc>
                          <a:spcPct val="100000"/>
                        </a:lnSpc>
                        <a:buNone/>
                      </a:pPr>
                      <a:r>
                        <a:rPr b="0" lang="en-PH" sz="1800" spc="-1" strike="noStrike">
                          <a:latin typeface="Lato"/>
                        </a:rPr>
                        <a:t>Given: </a:t>
                      </a:r>
                      <a:endParaRPr b="0" lang="en-PH" sz="1800" spc="-1" strike="noStrike">
                        <a:latin typeface="Arial"/>
                      </a:endParaRPr>
                    </a:p>
                    <a:p>
                      <a:pPr algn="just">
                        <a:lnSpc>
                          <a:spcPct val="100000"/>
                        </a:lnSpc>
                        <a:buNone/>
                      </a:pPr>
                      <a:r>
                        <a:rPr b="0" lang="en-PH" sz="1800" spc="-1" strike="noStrike">
                          <a:latin typeface="Lato"/>
                        </a:rPr>
                        <a:t>Beryllium </a:t>
                      </a:r>
                      <a:endParaRPr b="0" lang="en-PH" sz="1800" spc="-1" strike="noStrike">
                        <a:latin typeface="Arial"/>
                      </a:endParaRPr>
                    </a:p>
                    <a:p>
                      <a:pPr algn="just">
                        <a:lnSpc>
                          <a:spcPct val="100000"/>
                        </a:lnSpc>
                        <a:buNone/>
                      </a:pPr>
                      <a:r>
                        <a:rPr b="0" lang="en-PH" sz="1800" spc="-1" strike="noStrike">
                          <a:latin typeface="Lato"/>
                        </a:rPr>
                        <a:t>Z = 4 </a:t>
                      </a:r>
                      <a:endParaRPr b="0" lang="en-PH" sz="1800" spc="-1" strike="noStrike">
                        <a:latin typeface="Arial"/>
                      </a:endParaRPr>
                    </a:p>
                    <a:p>
                      <a:pPr>
                        <a:lnSpc>
                          <a:spcPct val="100000"/>
                        </a:lnSpc>
                        <a:buNone/>
                      </a:pPr>
                      <a:r>
                        <a:rPr b="0" lang="en-PH" sz="1800" spc="-1" strike="noStrike">
                          <a:latin typeface="Lato"/>
                        </a:rPr>
                        <a:t>A = 9</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Given: </a:t>
                      </a:r>
                      <a:endParaRPr b="0" lang="en-PH" sz="1800" spc="-1" strike="noStrike">
                        <a:latin typeface="Arial"/>
                      </a:endParaRPr>
                    </a:p>
                    <a:p>
                      <a:pPr algn="just">
                        <a:lnSpc>
                          <a:spcPct val="100000"/>
                        </a:lnSpc>
                        <a:buNone/>
                      </a:pPr>
                      <a:r>
                        <a:rPr b="0" lang="en-PH" sz="1800" spc="-1" strike="noStrike">
                          <a:latin typeface="Lato"/>
                        </a:rPr>
                        <a:t>Boron </a:t>
                      </a:r>
                      <a:endParaRPr b="0" lang="en-PH" sz="1800" spc="-1" strike="noStrike">
                        <a:latin typeface="Arial"/>
                      </a:endParaRPr>
                    </a:p>
                    <a:p>
                      <a:pPr algn="just">
                        <a:lnSpc>
                          <a:spcPct val="100000"/>
                        </a:lnSpc>
                        <a:buNone/>
                      </a:pPr>
                      <a:r>
                        <a:rPr b="0" lang="en-PH" sz="1800" spc="-1" strike="noStrike">
                          <a:latin typeface="Lato"/>
                        </a:rPr>
                        <a:t>Z = 5 </a:t>
                      </a:r>
                      <a:endParaRPr b="0" lang="en-PH" sz="1800" spc="-1" strike="noStrike">
                        <a:latin typeface="Arial"/>
                      </a:endParaRPr>
                    </a:p>
                    <a:p>
                      <a:pPr>
                        <a:lnSpc>
                          <a:spcPct val="100000"/>
                        </a:lnSpc>
                        <a:buNone/>
                      </a:pPr>
                      <a:r>
                        <a:rPr b="0" lang="en-PH" sz="1800" spc="-1" strike="noStrike">
                          <a:latin typeface="Lato"/>
                          <a:ea typeface="PingFang SC"/>
                        </a:rPr>
                        <a:t>n</a:t>
                      </a:r>
                      <a:r>
                        <a:rPr b="0" lang="en-PH" sz="2000" spc="-1" strike="noStrike" baseline="33000">
                          <a:latin typeface="Lato"/>
                          <a:ea typeface="PingFang SC"/>
                        </a:rPr>
                        <a:t>0</a:t>
                      </a:r>
                      <a:r>
                        <a:rPr b="0" lang="en-PH" sz="1800" spc="-1" strike="noStrike">
                          <a:latin typeface="Lato"/>
                          <a:ea typeface="PingFang SC"/>
                        </a:rPr>
                        <a:t> = 6</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Given: </a:t>
                      </a:r>
                      <a:endParaRPr b="0" lang="en-PH" sz="1800" spc="-1" strike="noStrike">
                        <a:latin typeface="Arial"/>
                      </a:endParaRPr>
                    </a:p>
                    <a:p>
                      <a:pPr algn="just">
                        <a:lnSpc>
                          <a:spcPct val="100000"/>
                        </a:lnSpc>
                        <a:buNone/>
                      </a:pPr>
                      <a:r>
                        <a:rPr b="0" lang="en-PH" sz="1800" spc="-1" strike="noStrike">
                          <a:latin typeface="Lato"/>
                        </a:rPr>
                        <a:t>Unknown Element </a:t>
                      </a:r>
                      <a:endParaRPr b="0" lang="en-PH" sz="1800" spc="-1" strike="noStrike">
                        <a:latin typeface="Arial"/>
                      </a:endParaRPr>
                    </a:p>
                    <a:p>
                      <a:pPr>
                        <a:lnSpc>
                          <a:spcPct val="100000"/>
                        </a:lnSpc>
                        <a:buNone/>
                      </a:pPr>
                      <a:r>
                        <a:rPr b="0" lang="en-PH" sz="1800" spc="-1" strike="noStrike">
                          <a:latin typeface="Lato"/>
                          <a:ea typeface="AppleSystemUIFont"/>
                        </a:rPr>
                        <a:t>p</a:t>
                      </a:r>
                      <a:r>
                        <a:rPr b="0" lang="en-PH" sz="2000" spc="-1" strike="noStrike" baseline="33000">
                          <a:latin typeface="Lato"/>
                          <a:ea typeface="AppleSystemUIFont"/>
                        </a:rPr>
                        <a:t>+</a:t>
                      </a:r>
                      <a:r>
                        <a:rPr b="0" lang="en-PH" sz="1800" spc="-1" strike="noStrike">
                          <a:latin typeface="Lato"/>
                          <a:ea typeface="AppleSystemUIFont"/>
                        </a:rPr>
                        <a:t> = 7 </a:t>
                      </a:r>
                      <a:endParaRPr b="0" lang="en-PH" sz="1800" spc="-1" strike="noStrike">
                        <a:latin typeface="Arial"/>
                      </a:endParaRPr>
                    </a:p>
                    <a:p>
                      <a:pPr>
                        <a:lnSpc>
                          <a:spcPct val="100000"/>
                        </a:lnSpc>
                        <a:buNone/>
                      </a:pPr>
                      <a:r>
                        <a:rPr b="0" lang="en-PH" sz="1800" spc="-1" strike="noStrike">
                          <a:latin typeface="Lato"/>
                          <a:ea typeface="PingFang SC"/>
                        </a:rPr>
                        <a:t>n</a:t>
                      </a:r>
                      <a:r>
                        <a:rPr b="0" lang="en-PH" sz="2000" spc="-1" strike="noStrike" baseline="33000">
                          <a:latin typeface="Lato"/>
                          <a:ea typeface="PingFang SC"/>
                        </a:rPr>
                        <a:t>0</a:t>
                      </a:r>
                      <a:r>
                        <a:rPr b="0" lang="en-PH" sz="1800" spc="-1" strike="noStrike" baseline="33000">
                          <a:latin typeface="Lato"/>
                          <a:ea typeface="PingFang SC"/>
                        </a:rPr>
                        <a:t> </a:t>
                      </a:r>
                      <a:r>
                        <a:rPr b="0" lang="en-PH" sz="1800" spc="-1" strike="noStrike">
                          <a:latin typeface="Lato"/>
                          <a:ea typeface="PingFang SC"/>
                        </a:rPr>
                        <a:t>= 7</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Given: </a:t>
                      </a:r>
                      <a:endParaRPr b="0" lang="en-PH" sz="1800" spc="-1" strike="noStrike">
                        <a:latin typeface="Arial"/>
                      </a:endParaRPr>
                    </a:p>
                    <a:p>
                      <a:pPr algn="just">
                        <a:lnSpc>
                          <a:spcPct val="100000"/>
                        </a:lnSpc>
                        <a:buNone/>
                      </a:pPr>
                      <a:r>
                        <a:rPr b="0" lang="en-PH" sz="1800" spc="-1" strike="noStrike">
                          <a:latin typeface="Lato"/>
                        </a:rPr>
                        <a:t>Unknown Element </a:t>
                      </a:r>
                      <a:endParaRPr b="0" lang="en-PH" sz="1800" spc="-1" strike="noStrike">
                        <a:latin typeface="Arial"/>
                      </a:endParaRPr>
                    </a:p>
                    <a:p>
                      <a:pPr algn="just">
                        <a:lnSpc>
                          <a:spcPct val="100000"/>
                        </a:lnSpc>
                        <a:buNone/>
                      </a:pPr>
                      <a:r>
                        <a:rPr b="0" lang="en-PH" sz="1800" spc="-1" strike="noStrike">
                          <a:latin typeface="Lato"/>
                        </a:rPr>
                        <a:t>p</a:t>
                      </a:r>
                      <a:r>
                        <a:rPr b="0" lang="en-PH" sz="2000" spc="-1" strike="noStrike" baseline="33000">
                          <a:latin typeface="Lato"/>
                        </a:rPr>
                        <a:t>+</a:t>
                      </a:r>
                      <a:r>
                        <a:rPr b="0" lang="en-PH" sz="1800" spc="-1" strike="noStrike">
                          <a:latin typeface="Lato"/>
                        </a:rPr>
                        <a:t> = 11 </a:t>
                      </a:r>
                      <a:endParaRPr b="0" lang="en-PH" sz="1800" spc="-1" strike="noStrike">
                        <a:latin typeface="Arial"/>
                      </a:endParaRPr>
                    </a:p>
                    <a:p>
                      <a:pPr>
                        <a:lnSpc>
                          <a:spcPct val="100000"/>
                        </a:lnSpc>
                        <a:buNone/>
                      </a:pPr>
                      <a:r>
                        <a:rPr b="0" lang="en-PH" sz="1800" spc="-1" strike="noStrike">
                          <a:latin typeface="Lato"/>
                        </a:rPr>
                        <a:t>A = 23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398160">
                <a:tc>
                  <a:txBody>
                    <a:bodyPr lIns="90000" rIns="90000" anchor="t">
                      <a:noAutofit/>
                    </a:bodyPr>
                    <a:p>
                      <a:pPr>
                        <a:lnSpc>
                          <a:spcPct val="100000"/>
                        </a:lnSpc>
                        <a:buNone/>
                      </a:pPr>
                      <a:r>
                        <a:rPr b="0" lang="en-PH" sz="1800" spc="-1" strike="noStrike">
                          <a:latin typeface="Lato"/>
                          <a:ea typeface="AppleSystemUIFont"/>
                        </a:rPr>
                        <a:t>p</a:t>
                      </a:r>
                      <a:r>
                        <a:rPr b="0" lang="en-PH" sz="1800" spc="-1" strike="noStrike" baseline="33000">
                          <a:latin typeface="Lato"/>
                          <a:ea typeface="AppleSystemUIFont"/>
                        </a:rPr>
                        <a:t>+</a:t>
                      </a:r>
                      <a:r>
                        <a:rPr b="0" lang="en-PH" sz="1800" spc="-1" strike="noStrike">
                          <a:latin typeface="Lato"/>
                          <a:ea typeface="AppleSystemUIFont"/>
                        </a:rPr>
                        <a:t> = Z = 4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ea typeface="AppleSystemUIFont"/>
                        </a:rPr>
                        <a:t>p</a:t>
                      </a:r>
                      <a:r>
                        <a:rPr b="0" lang="en-PH" sz="1800" spc="-1" strike="noStrike" baseline="33000">
                          <a:latin typeface="Lato"/>
                          <a:ea typeface="AppleSystemUIFont"/>
                        </a:rPr>
                        <a:t>+</a:t>
                      </a:r>
                      <a:r>
                        <a:rPr b="0" lang="en-PH" sz="1800" spc="-1" strike="noStrike">
                          <a:latin typeface="Lato"/>
                          <a:ea typeface="AppleSystemUIFont"/>
                        </a:rPr>
                        <a:t> = Z = 5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Z = p</a:t>
                      </a:r>
                      <a:r>
                        <a:rPr b="0" lang="en-PH" sz="1800" spc="-1" strike="noStrike" baseline="33000">
                          <a:latin typeface="Lato"/>
                        </a:rPr>
                        <a:t>+</a:t>
                      </a:r>
                      <a:r>
                        <a:rPr b="0" lang="en-PH" sz="1800" spc="-1" strike="noStrike">
                          <a:latin typeface="Lato"/>
                        </a:rPr>
                        <a:t> = 7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ea typeface="AppleSystemUIFont"/>
                        </a:rPr>
                        <a:t>Z = p</a:t>
                      </a:r>
                      <a:r>
                        <a:rPr b="0" lang="en-PH" sz="1800" spc="-1" strike="noStrike" baseline="33000">
                          <a:latin typeface="Lato"/>
                          <a:ea typeface="AppleSystemUIFont"/>
                        </a:rPr>
                        <a:t>+</a:t>
                      </a:r>
                      <a:r>
                        <a:rPr b="0" lang="en-PH" sz="1800" spc="-1" strike="noStrike">
                          <a:latin typeface="Lato"/>
                          <a:ea typeface="AppleSystemUIFont"/>
                        </a:rPr>
                        <a:t> = 11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078560">
                <a:tc>
                  <a:txBody>
                    <a:bodyPr lIns="90000" rIns="90000" anchor="t">
                      <a:noAutofit/>
                    </a:bodyPr>
                    <a:p>
                      <a:pPr algn="just">
                        <a:lnSpc>
                          <a:spcPct val="100000"/>
                        </a:lnSpc>
                        <a:buNone/>
                      </a:pPr>
                      <a:r>
                        <a:rPr b="0" lang="en-PH" sz="1800" spc="-1" strike="noStrike">
                          <a:latin typeface="Lato"/>
                        </a:rPr>
                        <a:t>A = p+ + n</a:t>
                      </a:r>
                      <a:r>
                        <a:rPr b="0" lang="en-PH" sz="2000" spc="-1" strike="noStrike" baseline="33000">
                          <a:latin typeface="Lato"/>
                        </a:rPr>
                        <a:t>0</a:t>
                      </a:r>
                      <a:r>
                        <a:rPr b="0" lang="en-PH" sz="1800" spc="-1" strike="noStrike" baseline="33000">
                          <a:latin typeface="Lato"/>
                        </a:rPr>
                        <a:t> </a:t>
                      </a:r>
                      <a:endParaRPr b="0" lang="en-PH" sz="1800" spc="-1" strike="noStrike">
                        <a:latin typeface="Arial"/>
                      </a:endParaRPr>
                    </a:p>
                    <a:p>
                      <a:pPr algn="just">
                        <a:lnSpc>
                          <a:spcPct val="100000"/>
                        </a:lnSpc>
                        <a:buNone/>
                      </a:pPr>
                      <a:r>
                        <a:rPr b="0" lang="en-PH" sz="1800" spc="-1" strike="noStrike">
                          <a:latin typeface="Lato"/>
                        </a:rPr>
                        <a:t>n</a:t>
                      </a:r>
                      <a:r>
                        <a:rPr b="0" lang="en-PH" sz="2000" spc="-1" strike="noStrike" baseline="33000">
                          <a:latin typeface="Lato"/>
                        </a:rPr>
                        <a:t>0</a:t>
                      </a:r>
                      <a:r>
                        <a:rPr b="0" lang="en-PH" sz="1800" spc="-1" strike="noStrike">
                          <a:latin typeface="Lato"/>
                        </a:rPr>
                        <a:t> = A – p</a:t>
                      </a:r>
                      <a:r>
                        <a:rPr b="0" lang="en-PH" sz="2000" spc="-1" strike="noStrike" baseline="33000">
                          <a:latin typeface="Lato"/>
                        </a:rPr>
                        <a: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n</a:t>
                      </a:r>
                      <a:r>
                        <a:rPr b="0" lang="en-PH" sz="1800" spc="-1" strike="noStrike" baseline="33000">
                          <a:latin typeface="Lato"/>
                        </a:rPr>
                        <a:t>0 </a:t>
                      </a:r>
                      <a:r>
                        <a:rPr b="0" lang="en-PH" sz="1800" spc="-1" strike="noStrike">
                          <a:latin typeface="Lato"/>
                        </a:rPr>
                        <a:t>= 9 – 4 = 5</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A = p+ + n</a:t>
                      </a:r>
                      <a:r>
                        <a:rPr b="0" lang="en-PH" sz="1800" spc="-1" strike="noStrike" baseline="33000">
                          <a:latin typeface="Lato"/>
                        </a:rPr>
                        <a:t>0</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A = 5 + 6 = 11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A = p+ + n</a:t>
                      </a:r>
                      <a:r>
                        <a:rPr b="0" lang="en-PH" sz="1800" spc="-1" strike="noStrike" baseline="33000">
                          <a:latin typeface="Lato"/>
                        </a:rPr>
                        <a:t>0</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A = 7 + 7 = 14</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A = p</a:t>
                      </a:r>
                      <a:r>
                        <a:rPr b="0" lang="en-PH" sz="1800" spc="-1" strike="noStrike" baseline="33000">
                          <a:latin typeface="Lato"/>
                        </a:rPr>
                        <a:t>+</a:t>
                      </a:r>
                      <a:r>
                        <a:rPr b="0" lang="en-PH" sz="1800" spc="-1" strike="noStrike">
                          <a:latin typeface="Lato"/>
                        </a:rPr>
                        <a:t> + n</a:t>
                      </a:r>
                      <a:r>
                        <a:rPr b="0" lang="en-PH" sz="1800" spc="-1" strike="noStrike" baseline="33000">
                          <a:latin typeface="Lato"/>
                        </a:rPr>
                        <a:t>0</a:t>
                      </a:r>
                      <a:r>
                        <a:rPr b="0" lang="en-PH" sz="1800" spc="-1" strike="noStrike">
                          <a:latin typeface="Lato"/>
                        </a:rPr>
                        <a:t> </a:t>
                      </a:r>
                      <a:endParaRPr b="0" lang="en-PH" sz="1800" spc="-1" strike="noStrike">
                        <a:latin typeface="Arial"/>
                      </a:endParaRPr>
                    </a:p>
                    <a:p>
                      <a:pPr algn="just">
                        <a:lnSpc>
                          <a:spcPct val="100000"/>
                        </a:lnSpc>
                        <a:buNone/>
                      </a:pPr>
                      <a:r>
                        <a:rPr b="0" lang="en-PH" sz="1800" spc="-1" strike="noStrike">
                          <a:latin typeface="Lato"/>
                        </a:rPr>
                        <a:t>n</a:t>
                      </a:r>
                      <a:r>
                        <a:rPr b="0" lang="en-PH" sz="1800" spc="-1" strike="noStrike" baseline="33000">
                          <a:latin typeface="Lato"/>
                        </a:rPr>
                        <a:t>0</a:t>
                      </a:r>
                      <a:r>
                        <a:rPr b="0" lang="en-PH" sz="1800" spc="-1" strike="noStrike">
                          <a:latin typeface="Lato"/>
                        </a:rPr>
                        <a:t> = A – p</a:t>
                      </a:r>
                      <a:r>
                        <a:rPr b="0" lang="en-PH" sz="1800" spc="-1" strike="noStrike" baseline="33000">
                          <a:latin typeface="Lato"/>
                        </a:rPr>
                        <a:t>+ </a:t>
                      </a:r>
                      <a:endParaRPr b="0" lang="en-PH" sz="1800" spc="-1" strike="noStrike">
                        <a:latin typeface="Arial"/>
                      </a:endParaRPr>
                    </a:p>
                    <a:p>
                      <a:pPr>
                        <a:lnSpc>
                          <a:spcPct val="100000"/>
                        </a:lnSpc>
                        <a:buNone/>
                      </a:pPr>
                      <a:r>
                        <a:rPr b="0" lang="en-PH" sz="1800" spc="-1" strike="noStrike">
                          <a:latin typeface="Lato"/>
                        </a:rPr>
                        <a:t>n</a:t>
                      </a:r>
                      <a:r>
                        <a:rPr b="0" lang="en-PH" sz="1800" spc="-1" strike="noStrike" baseline="33000">
                          <a:latin typeface="Lato"/>
                        </a:rPr>
                        <a:t>0</a:t>
                      </a:r>
                      <a:r>
                        <a:rPr b="0" lang="en-PH" sz="1800" spc="-1" strike="noStrike">
                          <a:latin typeface="Lato"/>
                        </a:rPr>
                        <a:t> = 23 – 11 = 12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7"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88" name=""/>
          <p:cNvGraphicFramePr/>
          <p:nvPr/>
        </p:nvGraphicFramePr>
        <p:xfrm>
          <a:off x="900000" y="2271600"/>
          <a:ext cx="10439280" cy="3308040"/>
        </p:xfrm>
        <a:graphic>
          <a:graphicData uri="http://schemas.openxmlformats.org/drawingml/2006/table">
            <a:tbl>
              <a:tblPr/>
              <a:tblGrid>
                <a:gridCol w="2280960"/>
                <a:gridCol w="2260080"/>
                <a:gridCol w="2634480"/>
                <a:gridCol w="3264120"/>
              </a:tblGrid>
              <a:tr h="3308400">
                <a:tc>
                  <a:txBody>
                    <a:bodyPr lIns="90000" rIns="90000" anchor="t">
                      <a:noAutofit/>
                    </a:bodyPr>
                    <a:p>
                      <a:pPr>
                        <a:lnSpc>
                          <a:spcPct val="100000"/>
                        </a:lnSpc>
                        <a:buNone/>
                      </a:pPr>
                      <a:r>
                        <a:rPr b="0" lang="en-PH" sz="1800" spc="-1" strike="noStrike">
                          <a:latin typeface="Lato"/>
                        </a:rPr>
                        <a:t>For neutral atom: </a:t>
                      </a:r>
                      <a:b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p</a:t>
                      </a:r>
                      <a:r>
                        <a:rPr b="0" lang="en-PH" sz="1800" spc="-1" strike="noStrike" baseline="33000">
                          <a:latin typeface="Lato"/>
                        </a:rPr>
                        <a:t>+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4</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For neutral atom: </a:t>
                      </a:r>
                      <a:b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p</a:t>
                      </a:r>
                      <a:r>
                        <a:rPr b="0" lang="en-PH" sz="1800" spc="-1" strike="noStrike" baseline="33000">
                          <a:latin typeface="Lato"/>
                        </a:rPr>
                        <a:t>+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5</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For neutral atom: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p</a:t>
                      </a:r>
                      <a:r>
                        <a:rPr b="0" lang="en-PH" sz="1800" spc="-1" strike="noStrike" baseline="33000">
                          <a:latin typeface="Lato"/>
                        </a:rPr>
                        <a: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7 </a:t>
                      </a:r>
                      <a:endParaRPr b="0" lang="en-PH" sz="1800" spc="-1" strike="noStrike">
                        <a:latin typeface="Arial"/>
                      </a:endParaRPr>
                    </a:p>
                    <a:p>
                      <a:pPr>
                        <a:lnSpc>
                          <a:spcPct val="100000"/>
                        </a:lnSpc>
                        <a:buNone/>
                      </a:pPr>
                      <a:r>
                        <a:rPr b="0" lang="en-PH" sz="1800" spc="-1" strike="noStrike">
                          <a:latin typeface="Lato"/>
                          <a:ea typeface="AppleSystemUIFont"/>
                        </a:rPr>
                        <a:t>Knowing that </a:t>
                      </a:r>
                      <a:r>
                        <a:rPr b="1" lang="en-PH" sz="1800" spc="-1" strike="noStrike">
                          <a:latin typeface="Lato"/>
                          <a:ea typeface="AppleSystemUIFontBold"/>
                        </a:rPr>
                        <a:t>Z </a:t>
                      </a:r>
                      <a:r>
                        <a:rPr b="0" lang="en-PH" sz="1800" spc="-1" strike="noStrike">
                          <a:latin typeface="Lato"/>
                          <a:ea typeface="AppleSystemUIFont"/>
                        </a:rPr>
                        <a:t>determines the element’s identity, look for the element in the periodic table whose Z = 7. The unknown element is </a:t>
                      </a:r>
                      <a:r>
                        <a:rPr b="1" lang="en-PH" sz="1800" spc="-1" strike="noStrike">
                          <a:latin typeface="Lato"/>
                          <a:ea typeface="AppleSystemUIFontBold"/>
                        </a:rPr>
                        <a:t>nitrogen</a:t>
                      </a:r>
                      <a:r>
                        <a:rPr b="0" lang="en-PH" sz="1800" spc="-1" strike="noStrike">
                          <a:latin typeface="Lato"/>
                          <a:ea typeface="AppleSystemUIFont"/>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For neutral atom: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p</a:t>
                      </a:r>
                      <a:r>
                        <a:rPr b="0" lang="en-PH" sz="1800" spc="-1" strike="noStrike" baseline="33000">
                          <a:latin typeface="Lato"/>
                        </a:rPr>
                        <a:t>+</a:t>
                      </a: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e</a:t>
                      </a:r>
                      <a:r>
                        <a:rPr b="0" lang="en-PH" sz="1800" spc="-1" strike="noStrike" baseline="33000">
                          <a:latin typeface="Lato"/>
                        </a:rPr>
                        <a:t>–</a:t>
                      </a:r>
                      <a:r>
                        <a:rPr b="0" lang="en-PH" sz="1800" spc="-1" strike="noStrike">
                          <a:latin typeface="Lato"/>
                        </a:rPr>
                        <a:t> = 11 </a:t>
                      </a:r>
                      <a:endParaRPr b="0" lang="en-PH" sz="1800" spc="-1" strike="noStrike">
                        <a:latin typeface="Arial"/>
                      </a:endParaRPr>
                    </a:p>
                    <a:p>
                      <a:pPr>
                        <a:lnSpc>
                          <a:spcPct val="100000"/>
                        </a:lnSpc>
                        <a:buNone/>
                      </a:pPr>
                      <a:r>
                        <a:rPr b="0" lang="en-PH" sz="1800" spc="-1" strike="noStrike">
                          <a:latin typeface="Lato"/>
                          <a:ea typeface="AppleSystemUIFont"/>
                        </a:rPr>
                        <a:t>Knowing that </a:t>
                      </a:r>
                      <a:r>
                        <a:rPr b="1" lang="en-PH" sz="1800" spc="-1" strike="noStrike">
                          <a:latin typeface="Lato"/>
                          <a:ea typeface="AppleSystemUIFontBold"/>
                        </a:rPr>
                        <a:t>Z </a:t>
                      </a:r>
                      <a:r>
                        <a:rPr b="0" lang="en-PH" sz="1800" spc="-1" strike="noStrike">
                          <a:latin typeface="Lato"/>
                          <a:ea typeface="AppleSystemUIFont"/>
                        </a:rPr>
                        <a:t>determines the element’s identity, look for the element in the periodic table whose Z = 11. The unknown element is </a:t>
                      </a:r>
                      <a:r>
                        <a:rPr b="1" lang="en-PH" sz="1800" spc="-1" strike="noStrike">
                          <a:latin typeface="Lato"/>
                          <a:ea typeface="AppleSystemUIFontBold"/>
                        </a:rPr>
                        <a:t>sodium</a:t>
                      </a:r>
                      <a:r>
                        <a:rPr b="0" lang="en-PH" sz="1800" spc="-1" strike="noStrike">
                          <a:latin typeface="Lato"/>
                          <a:ea typeface="AppleSystemUIFont"/>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9"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7560000" y="5400000"/>
            <a:ext cx="2874600" cy="340920"/>
          </a:xfrm>
          <a:prstGeom prst="rect">
            <a:avLst/>
          </a:prstGeom>
          <a:noFill/>
          <a:ln w="0">
            <a:noFill/>
          </a:ln>
        </p:spPr>
        <p:style>
          <a:lnRef idx="0"/>
          <a:fillRef idx="0"/>
          <a:effectRef idx="0"/>
          <a:fontRef idx="minor"/>
        </p:style>
      </p:sp>
      <p:sp>
        <p:nvSpPr>
          <p:cNvPr id="191" name=""/>
          <p:cNvSpPr/>
          <p:nvPr/>
        </p:nvSpPr>
        <p:spPr>
          <a:xfrm>
            <a:off x="4149000" y="1872000"/>
            <a:ext cx="389304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Electron Configuration </a:t>
            </a:r>
            <a:endParaRPr b="0" lang="en-PH" sz="1800" spc="-1" strike="noStrike">
              <a:latin typeface="Arial"/>
            </a:endParaRPr>
          </a:p>
        </p:txBody>
      </p:sp>
      <p:sp>
        <p:nvSpPr>
          <p:cNvPr id="192" name=""/>
          <p:cNvSpPr/>
          <p:nvPr/>
        </p:nvSpPr>
        <p:spPr>
          <a:xfrm>
            <a:off x="360000" y="2556000"/>
            <a:ext cx="11453040" cy="1163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1" lang="en-PH" sz="1800" spc="-1" strike="noStrike">
                <a:solidFill>
                  <a:srgbClr val="000000"/>
                </a:solidFill>
                <a:latin typeface="Lato"/>
                <a:ea typeface="AppleSystemUIFontBold"/>
              </a:rPr>
              <a:t>electron configuration </a:t>
            </a:r>
            <a:r>
              <a:rPr b="0" lang="en-PH" sz="1800" spc="-1" strike="noStrike">
                <a:solidFill>
                  <a:srgbClr val="000000"/>
                </a:solidFill>
                <a:latin typeface="Lato"/>
                <a:ea typeface="AppleSystemUIFont"/>
              </a:rPr>
              <a:t>is a detailed way of showing the arrangement or distribution of electrons around the nucleus. It is the shorthand representation of how each electron is arranged in the energy levels, sub levels, and orbitals. </a:t>
            </a:r>
            <a:endParaRPr b="0" lang="en-PH" sz="1800" spc="-1" strike="noStrike">
              <a:latin typeface="Arial"/>
            </a:endParaRPr>
          </a:p>
        </p:txBody>
      </p:sp>
      <p:sp>
        <p:nvSpPr>
          <p:cNvPr id="193" name=""/>
          <p:cNvSpPr/>
          <p:nvPr/>
        </p:nvSpPr>
        <p:spPr>
          <a:xfrm>
            <a:off x="335880" y="3572640"/>
            <a:ext cx="11518920" cy="2007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Electrons are located in </a:t>
            </a:r>
            <a:r>
              <a:rPr b="1" lang="en-PH" sz="1800" spc="-1" strike="noStrike">
                <a:solidFill>
                  <a:srgbClr val="000000"/>
                </a:solidFill>
                <a:latin typeface="Lato"/>
                <a:ea typeface="AppleSystemUIFontBold"/>
              </a:rPr>
              <a:t>energy levels</a:t>
            </a:r>
            <a:r>
              <a:rPr b="0" lang="en-PH" sz="1800" spc="-1" strike="noStrike">
                <a:solidFill>
                  <a:srgbClr val="000000"/>
                </a:solidFill>
                <a:latin typeface="Lato"/>
                <a:ea typeface="AppleSystemUIFont"/>
              </a:rPr>
              <a:t>, which are identified by numbers </a:t>
            </a:r>
            <a:r>
              <a:rPr b="0" i="1" lang="en-PH" sz="1800" spc="-1" strike="noStrike">
                <a:solidFill>
                  <a:srgbClr val="000000"/>
                </a:solidFill>
                <a:latin typeface="Lato"/>
                <a:ea typeface="AppleSystemUIFontItalic"/>
              </a:rPr>
              <a:t>1, 2, 3</a:t>
            </a:r>
            <a:r>
              <a:rPr b="0" lang="en-PH" sz="1800" spc="-1" strike="noStrike">
                <a:solidFill>
                  <a:srgbClr val="000000"/>
                </a:solidFill>
                <a:latin typeface="Lato"/>
                <a:ea typeface="AppleSystemUIFont"/>
              </a:rPr>
              <a:t>, 4, and so on and so forth. Energy levels are further divided into </a:t>
            </a:r>
            <a:r>
              <a:rPr b="1" lang="en-PH" sz="1800" spc="-1" strike="noStrike">
                <a:solidFill>
                  <a:srgbClr val="000000"/>
                </a:solidFill>
                <a:latin typeface="Lato"/>
                <a:ea typeface="AppleSystemUIFontBold"/>
              </a:rPr>
              <a:t>sub-levels</a:t>
            </a:r>
            <a:r>
              <a:rPr b="0" lang="en-PH" sz="1800" spc="-1" strike="noStrike">
                <a:solidFill>
                  <a:srgbClr val="000000"/>
                </a:solidFill>
                <a:latin typeface="Lato"/>
                <a:ea typeface="AppleSystemUIFont"/>
              </a:rPr>
              <a:t>. Sub-levels </a:t>
            </a:r>
            <a:r>
              <a:rPr b="0" i="1" lang="en-PH" sz="1800" spc="-1" strike="noStrike">
                <a:solidFill>
                  <a:srgbClr val="000000"/>
                </a:solidFill>
                <a:latin typeface="Lato"/>
                <a:ea typeface="AppleSystemUIFontItalic"/>
              </a:rPr>
              <a:t>s, p, d, </a:t>
            </a:r>
            <a:r>
              <a:rPr b="0" lang="en-PH" sz="1800" spc="-1" strike="noStrike">
                <a:solidFill>
                  <a:srgbClr val="000000"/>
                </a:solidFill>
                <a:latin typeface="Lato"/>
                <a:ea typeface="AppleSystemUIFont"/>
              </a:rPr>
              <a:t>and </a:t>
            </a:r>
            <a:r>
              <a:rPr b="0" i="1" lang="en-PH" sz="1800" spc="-1" strike="noStrike">
                <a:solidFill>
                  <a:srgbClr val="000000"/>
                </a:solidFill>
                <a:latin typeface="Lato"/>
                <a:ea typeface="AppleSystemUIFontItalic"/>
              </a:rPr>
              <a:t>f </a:t>
            </a:r>
            <a:r>
              <a:rPr b="0" lang="en-PH" sz="1800" spc="-1" strike="noStrike">
                <a:solidFill>
                  <a:srgbClr val="000000"/>
                </a:solidFill>
                <a:latin typeface="Lato"/>
                <a:ea typeface="AppleSystemUIFont"/>
              </a:rPr>
              <a:t>are differentiated by the number and shape of atomic orbitals they have. The </a:t>
            </a:r>
            <a:r>
              <a:rPr b="0" i="1" lang="en-PH" sz="1800" spc="-1" strike="noStrike">
                <a:solidFill>
                  <a:srgbClr val="000000"/>
                </a:solidFill>
                <a:latin typeface="Lato"/>
                <a:ea typeface="AppleSystemUIFontItalic"/>
              </a:rPr>
              <a:t>s </a:t>
            </a:r>
            <a:r>
              <a:rPr b="0" lang="en-PH" sz="1800" spc="-1" strike="noStrike">
                <a:solidFill>
                  <a:srgbClr val="000000"/>
                </a:solidFill>
                <a:latin typeface="Lato"/>
                <a:ea typeface="AppleSystemUIFont"/>
              </a:rPr>
              <a:t>sub-level has one orbital and is spherical in shape. The </a:t>
            </a:r>
            <a:r>
              <a:rPr b="0" i="1" lang="en-PH" sz="1800" spc="-1" strike="noStrike">
                <a:solidFill>
                  <a:srgbClr val="000000"/>
                </a:solidFill>
                <a:latin typeface="Lato"/>
                <a:ea typeface="AppleSystemUIFontItalic"/>
              </a:rPr>
              <a:t>p </a:t>
            </a:r>
            <a:r>
              <a:rPr b="0" lang="en-PH" sz="1800" spc="-1" strike="noStrike">
                <a:solidFill>
                  <a:srgbClr val="000000"/>
                </a:solidFill>
                <a:latin typeface="Lato"/>
                <a:ea typeface="AppleSystemUIFont"/>
              </a:rPr>
              <a:t>sub-level consists of three orbitals and has a dumbbell-like shape. The </a:t>
            </a:r>
            <a:r>
              <a:rPr b="0" i="1" lang="en-PH" sz="1800" spc="-1" strike="noStrike">
                <a:solidFill>
                  <a:srgbClr val="000000"/>
                </a:solidFill>
                <a:latin typeface="Lato"/>
                <a:ea typeface="AppleSystemUIFontItalic"/>
              </a:rPr>
              <a:t>d </a:t>
            </a:r>
            <a:r>
              <a:rPr b="0" lang="en-PH" sz="1800" spc="-1" strike="noStrike">
                <a:solidFill>
                  <a:srgbClr val="000000"/>
                </a:solidFill>
                <a:latin typeface="Lato"/>
                <a:ea typeface="AppleSystemUIFont"/>
              </a:rPr>
              <a:t>sub-level consists of five orbitals and has a four-leaf clover shape. The </a:t>
            </a:r>
            <a:r>
              <a:rPr b="0" i="1" lang="en-PH" sz="1800" spc="-1" strike="noStrike">
                <a:solidFill>
                  <a:srgbClr val="000000"/>
                </a:solidFill>
                <a:latin typeface="Lato"/>
                <a:ea typeface="AppleSystemUIFontItalic"/>
              </a:rPr>
              <a:t>f </a:t>
            </a:r>
            <a:r>
              <a:rPr b="0" lang="en-PH" sz="1800" spc="-1" strike="noStrike">
                <a:solidFill>
                  <a:srgbClr val="000000"/>
                </a:solidFill>
                <a:latin typeface="Lato"/>
                <a:ea typeface="AppleSystemUIFont"/>
              </a:rPr>
              <a:t>sub-level has seven orbitals and has complex shapes. An </a:t>
            </a:r>
            <a:r>
              <a:rPr b="1" lang="en-PH" sz="1800" spc="-1" strike="noStrike">
                <a:solidFill>
                  <a:srgbClr val="000000"/>
                </a:solidFill>
                <a:latin typeface="Lato"/>
                <a:ea typeface="AppleSystemUIFontBold"/>
              </a:rPr>
              <a:t>orbital </a:t>
            </a:r>
            <a:r>
              <a:rPr b="0" lang="en-PH" sz="1800" spc="-1" strike="noStrike">
                <a:solidFill>
                  <a:srgbClr val="000000"/>
                </a:solidFill>
                <a:latin typeface="Lato"/>
                <a:ea typeface="AppleSystemUIFont"/>
              </a:rPr>
              <a:t>is a region in space outside the nucleus where there is a high probability of finding the electrons. Each orbital can only contain up to two electrons. </a:t>
            </a:r>
            <a:endParaRPr b="0" lang="en-PH" sz="1800" spc="-1" strike="noStrike">
              <a:latin typeface="Arial"/>
            </a:endParaRPr>
          </a:p>
        </p:txBody>
      </p:sp>
      <p:sp>
        <p:nvSpPr>
          <p:cNvPr id="194"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7560000" y="5400000"/>
            <a:ext cx="2874600" cy="340920"/>
          </a:xfrm>
          <a:prstGeom prst="rect">
            <a:avLst/>
          </a:prstGeom>
          <a:noFill/>
          <a:ln w="0">
            <a:noFill/>
          </a:ln>
        </p:spPr>
        <p:style>
          <a:lnRef idx="0"/>
          <a:fillRef idx="0"/>
          <a:effectRef idx="0"/>
          <a:fontRef idx="minor"/>
        </p:style>
      </p:sp>
      <p:sp>
        <p:nvSpPr>
          <p:cNvPr id="196" name=""/>
          <p:cNvSpPr/>
          <p:nvPr/>
        </p:nvSpPr>
        <p:spPr>
          <a:xfrm>
            <a:off x="540000" y="2124000"/>
            <a:ext cx="11338920" cy="793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Table 3 summarizes the energy levels, the available sub-levels in each energy level, the number of orbitals that make up each sub-level, and the maximum number of electrons in each sub-level. </a:t>
            </a:r>
            <a:endParaRPr b="0" lang="en-PH" sz="1800" spc="-1" strike="noStrike">
              <a:latin typeface="Arial"/>
            </a:endParaRPr>
          </a:p>
        </p:txBody>
      </p:sp>
      <p:graphicFrame>
        <p:nvGraphicFramePr>
          <p:cNvPr id="197" name=""/>
          <p:cNvGraphicFramePr/>
          <p:nvPr/>
        </p:nvGraphicFramePr>
        <p:xfrm>
          <a:off x="364320" y="2886480"/>
          <a:ext cx="11519280" cy="2596320"/>
        </p:xfrm>
        <a:graphic>
          <a:graphicData uri="http://schemas.openxmlformats.org/drawingml/2006/table">
            <a:tbl>
              <a:tblPr/>
              <a:tblGrid>
                <a:gridCol w="2302560"/>
                <a:gridCol w="2302560"/>
                <a:gridCol w="2302560"/>
                <a:gridCol w="2302560"/>
                <a:gridCol w="2309400"/>
              </a:tblGrid>
              <a:tr h="517680">
                <a:tc>
                  <a:txBody>
                    <a:bodyPr lIns="90000" rIns="90000" anchor="ctr">
                      <a:noAutofit/>
                    </a:bodyPr>
                    <a:p>
                      <a:pPr algn="ctr">
                        <a:lnSpc>
                          <a:spcPct val="100000"/>
                        </a:lnSpc>
                        <a:buNone/>
                      </a:pPr>
                      <a:r>
                        <a:rPr b="1" lang="en-PH" sz="1800" spc="-1" strike="noStrike">
                          <a:latin typeface="Lato"/>
                        </a:rPr>
                        <a:t>Energy Level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Available sub-levels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No. of orbitals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Designation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Maximum no. of Electrons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52440">
                <a:tc>
                  <a:txBody>
                    <a:bodyPr lIns="90000" rIns="90000" anchor="ctr">
                      <a:noAutofit/>
                    </a:bodyPr>
                    <a:p>
                      <a:pPr algn="ctr">
                        <a:lnSpc>
                          <a:spcPct val="100000"/>
                        </a:lnSpc>
                        <a:buNone/>
                      </a:pPr>
                      <a:r>
                        <a:rPr b="0" lang="en-PH" sz="1800" spc="-1" strike="noStrike">
                          <a:latin typeface="Lato"/>
                        </a:rPr>
                        <a:t>1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52440">
                <a:tc rowSpan="2">
                  <a:txBody>
                    <a:bodyPr lIns="90000" rIns="90000" anchor="ctr">
                      <a:noAutofit/>
                    </a:bodyPr>
                    <a:p>
                      <a:pPr algn="ctr">
                        <a:lnSpc>
                          <a:spcPct val="100000"/>
                        </a:lnSpc>
                        <a:buNone/>
                      </a:pP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5244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52440">
                <a:tc rowSpan="3">
                  <a:txBody>
                    <a:bodyPr lIns="90000" rIns="90000" anchor="ctr">
                      <a:noAutofit/>
                    </a:bodyPr>
                    <a:p>
                      <a:pPr algn="ctr">
                        <a:lnSpc>
                          <a:spcPct val="100000"/>
                        </a:lnSpc>
                        <a:buNone/>
                      </a:pPr>
                      <a:r>
                        <a:rPr b="0" lang="en-PH" sz="1800" spc="-1" strike="noStrike">
                          <a:latin typeface="Lato"/>
                        </a:rPr>
                        <a:t>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2796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412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98"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
          <p:cNvSpPr/>
          <p:nvPr/>
        </p:nvSpPr>
        <p:spPr>
          <a:xfrm>
            <a:off x="7560000" y="5400000"/>
            <a:ext cx="2874600" cy="340920"/>
          </a:xfrm>
          <a:prstGeom prst="rect">
            <a:avLst/>
          </a:prstGeom>
          <a:noFill/>
          <a:ln w="0">
            <a:noFill/>
          </a:ln>
        </p:spPr>
        <p:style>
          <a:lnRef idx="0"/>
          <a:fillRef idx="0"/>
          <a:effectRef idx="0"/>
          <a:fontRef idx="minor"/>
        </p:style>
      </p:sp>
      <p:graphicFrame>
        <p:nvGraphicFramePr>
          <p:cNvPr id="200" name=""/>
          <p:cNvGraphicFramePr/>
          <p:nvPr/>
        </p:nvGraphicFramePr>
        <p:xfrm>
          <a:off x="2233080" y="1445400"/>
          <a:ext cx="7831080" cy="1573560"/>
        </p:xfrm>
        <a:graphic>
          <a:graphicData uri="http://schemas.openxmlformats.org/drawingml/2006/table">
            <a:tbl>
              <a:tblPr/>
              <a:tblGrid>
                <a:gridCol w="1127880"/>
                <a:gridCol w="1574280"/>
                <a:gridCol w="1705320"/>
                <a:gridCol w="1653120"/>
                <a:gridCol w="1770840"/>
              </a:tblGrid>
              <a:tr h="393480">
                <a:tc rowSpan="4">
                  <a:txBody>
                    <a:bodyPr lIns="90000" rIns="90000" anchor="ctr">
                      <a:noAutofit/>
                    </a:bodyPr>
                    <a:p>
                      <a:pPr algn="ctr">
                        <a:lnSpc>
                          <a:spcPct val="100000"/>
                        </a:lnSpc>
                        <a:buNone/>
                      </a:pPr>
                      <a:r>
                        <a:rPr b="0" lang="en-PH" sz="1800" spc="-1" strike="noStrike">
                          <a:latin typeface="Times New Roman"/>
                        </a:rPr>
                        <a:t>4</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4s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934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4p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6</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934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4d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934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ctr">
                      <a:noAutofit/>
                    </a:bodyPr>
                    <a:p>
                      <a:pPr algn="ctr">
                        <a:lnSpc>
                          <a:spcPct val="100000"/>
                        </a:lnSpc>
                        <a:buNone/>
                      </a:pPr>
                      <a:r>
                        <a:rPr b="0" lang="en-PH" sz="1800" spc="-1" strike="noStrike">
                          <a:latin typeface="Lato"/>
                        </a:rPr>
                        <a:t>F</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7</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4f</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14</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01" name=""/>
          <p:cNvSpPr/>
          <p:nvPr/>
        </p:nvSpPr>
        <p:spPr>
          <a:xfrm>
            <a:off x="425880" y="3125160"/>
            <a:ext cx="11339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writing the electron configuration of an atom, the following rules serve as a guide in order to easily predict the electron’s location: </a:t>
            </a:r>
            <a:endParaRPr b="0" lang="en-PH" sz="1800" spc="-1" strike="noStrike">
              <a:latin typeface="Arial"/>
            </a:endParaRPr>
          </a:p>
        </p:txBody>
      </p:sp>
      <p:sp>
        <p:nvSpPr>
          <p:cNvPr id="202" name=""/>
          <p:cNvSpPr/>
          <p:nvPr/>
        </p:nvSpPr>
        <p:spPr>
          <a:xfrm>
            <a:off x="264240" y="4016880"/>
            <a:ext cx="8375040" cy="1868040"/>
          </a:xfrm>
          <a:prstGeom prst="rect">
            <a:avLst/>
          </a:prstGeom>
          <a:noFill/>
          <a:ln w="0">
            <a:noFill/>
          </a:ln>
        </p:spPr>
        <p:style>
          <a:lnRef idx="0"/>
          <a:fillRef idx="0"/>
          <a:effectRef idx="0"/>
          <a:fontRef idx="minor"/>
        </p:style>
        <p:txBody>
          <a:bodyPr lIns="90000" rIns="90000" tIns="45000" bIns="45000" anchor="t">
            <a:noAutofit/>
          </a:bodyPr>
          <a:p>
            <a:pPr marL="291960" indent="-216000" algn="just">
              <a:lnSpc>
                <a:spcPct val="115000"/>
              </a:lnSpc>
              <a:buClr>
                <a:srgbClr val="000000"/>
              </a:buClr>
              <a:buFont typeface="StarSymbol"/>
              <a:buAutoNum type="arabicPeriod"/>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Aufbau Principle </a:t>
            </a:r>
            <a:r>
              <a:rPr b="0" lang="en-PH" sz="1800" spc="-1" strike="noStrike">
                <a:solidFill>
                  <a:srgbClr val="000000"/>
                </a:solidFill>
                <a:latin typeface="Lato"/>
                <a:ea typeface="AppleSystemUIFont"/>
              </a:rPr>
              <a:t>– states that electrons occupy the atomic orbitals in the order of increasing energy. The mnemonic device in Figure 9 shows the orbitals that are arranged according to increasing energy. When distributing the electrons of an atom, you need to follow the electron configuration mnemonic device as a reference. </a:t>
            </a:r>
            <a:endParaRPr b="0" lang="en-PH" sz="1800" spc="-1" strike="noStrike">
              <a:latin typeface="Arial"/>
            </a:endParaRPr>
          </a:p>
        </p:txBody>
      </p:sp>
      <p:pic>
        <p:nvPicPr>
          <p:cNvPr id="203" name="" descr=""/>
          <p:cNvPicPr/>
          <p:nvPr/>
        </p:nvPicPr>
        <p:blipFill>
          <a:blip r:embed="rId1"/>
          <a:stretch/>
        </p:blipFill>
        <p:spPr>
          <a:xfrm>
            <a:off x="9000000" y="3780000"/>
            <a:ext cx="2339280" cy="2017440"/>
          </a:xfrm>
          <a:prstGeom prst="rect">
            <a:avLst/>
          </a:prstGeom>
          <a:ln w="29160">
            <a:solidFill>
              <a:srgbClr val="000000"/>
            </a:solidFill>
            <a:prstDash val="lgDash"/>
            <a:round/>
          </a:ln>
        </p:spPr>
      </p:pic>
      <p:sp>
        <p:nvSpPr>
          <p:cNvPr id="204" name=""/>
          <p:cNvSpPr/>
          <p:nvPr/>
        </p:nvSpPr>
        <p:spPr>
          <a:xfrm>
            <a:off x="3215880" y="608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4600" cy="340920"/>
          </a:xfrm>
          <a:prstGeom prst="rect">
            <a:avLst/>
          </a:prstGeom>
          <a:noFill/>
          <a:ln w="0">
            <a:noFill/>
          </a:ln>
        </p:spPr>
        <p:style>
          <a:lnRef idx="0"/>
          <a:fillRef idx="0"/>
          <a:effectRef idx="0"/>
          <a:fontRef idx="minor"/>
        </p:style>
      </p:sp>
      <p:sp>
        <p:nvSpPr>
          <p:cNvPr id="126"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
        <p:nvSpPr>
          <p:cNvPr id="127" name=""/>
          <p:cNvSpPr/>
          <p:nvPr/>
        </p:nvSpPr>
        <p:spPr>
          <a:xfrm>
            <a:off x="3069360" y="1873080"/>
            <a:ext cx="605268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nSpc>
                <a:spcPct val="100000"/>
              </a:lnSpc>
              <a:buNone/>
            </a:pPr>
            <a:r>
              <a:rPr b="1" lang="en-PH" sz="1800" spc="-1" strike="noStrike">
                <a:solidFill>
                  <a:srgbClr val="000000"/>
                </a:solidFill>
                <a:latin typeface="Lato"/>
                <a:ea typeface="PingFang SC"/>
              </a:rPr>
              <a:t>  </a:t>
            </a:r>
            <a:r>
              <a:rPr b="1" lang="en-PH" sz="1800" spc="-1" strike="noStrike">
                <a:solidFill>
                  <a:srgbClr val="000000"/>
                </a:solidFill>
                <a:latin typeface="Lato"/>
                <a:ea typeface="PingFang SC"/>
              </a:rPr>
              <a:t>Historical Development of the Atomic Theory </a:t>
            </a:r>
            <a:endParaRPr b="0" lang="en-PH" sz="1800" spc="-1" strike="noStrike">
              <a:latin typeface="Arial"/>
            </a:endParaRPr>
          </a:p>
        </p:txBody>
      </p:sp>
      <p:sp>
        <p:nvSpPr>
          <p:cNvPr id="128" name=""/>
          <p:cNvSpPr/>
          <p:nvPr/>
        </p:nvSpPr>
        <p:spPr>
          <a:xfrm>
            <a:off x="336600" y="2546640"/>
            <a:ext cx="11518200" cy="1664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word atom comes from the Greek word </a:t>
            </a:r>
            <a:r>
              <a:rPr b="0" i="1" lang="en-PH" sz="1800" spc="-1" strike="noStrike">
                <a:solidFill>
                  <a:srgbClr val="000000"/>
                </a:solidFill>
                <a:latin typeface="Lato"/>
                <a:ea typeface="AppleSystemUIFontItalic"/>
              </a:rPr>
              <a:t>atomos</a:t>
            </a:r>
            <a:r>
              <a:rPr b="0" lang="en-PH" sz="1800" spc="-1" strike="noStrike">
                <a:solidFill>
                  <a:srgbClr val="000000"/>
                </a:solidFill>
                <a:latin typeface="Lato"/>
                <a:ea typeface="AppleSystemUIFont"/>
              </a:rPr>
              <a:t>, which means “cannot be divided”. In 400 BC, a philosopher named Democritus thought that all materials can go smaller by cutting them, but a certain limit will be met. Imagine cutting a paper into half as many times as you can, but at a certain point, you cannot continue cutting if it becomes too small. Through this idea, Democritus concluded that all materials are made of tiny indivisible particles, which he called </a:t>
            </a:r>
            <a:r>
              <a:rPr b="0" i="1" lang="en-PH" sz="1800" spc="-1" strike="noStrike">
                <a:solidFill>
                  <a:srgbClr val="000000"/>
                </a:solidFill>
                <a:latin typeface="Lato"/>
                <a:ea typeface="AppleSystemUIFontItalic"/>
              </a:rPr>
              <a:t>atomos</a:t>
            </a:r>
            <a:r>
              <a:rPr b="0" lang="en-PH" sz="1800" spc="-1" strike="noStrike">
                <a:solidFill>
                  <a:srgbClr val="000000"/>
                </a:solidFill>
                <a:latin typeface="Lato"/>
                <a:ea typeface="AppleSystemUIFont"/>
              </a:rPr>
              <a:t>. </a:t>
            </a:r>
            <a:endParaRPr b="0" lang="en-PH" sz="1800" spc="-1" strike="noStrike">
              <a:latin typeface="Arial"/>
            </a:endParaRPr>
          </a:p>
        </p:txBody>
      </p:sp>
      <p:sp>
        <p:nvSpPr>
          <p:cNvPr id="129" name=""/>
          <p:cNvSpPr/>
          <p:nvPr/>
        </p:nvSpPr>
        <p:spPr>
          <a:xfrm>
            <a:off x="334800" y="4073400"/>
            <a:ext cx="11520720" cy="1144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Aristotle, a far more famous philosopher, strongly opposed the idea of atoms and believed that there was no limit to subdividing matter. This derailed further ideas and studies about atoms. The idea of Democritus was overlooked and got lost through time.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7560000" y="5400000"/>
            <a:ext cx="2874600" cy="340920"/>
          </a:xfrm>
          <a:prstGeom prst="rect">
            <a:avLst/>
          </a:prstGeom>
          <a:noFill/>
          <a:ln w="0">
            <a:noFill/>
          </a:ln>
        </p:spPr>
        <p:style>
          <a:lnRef idx="0"/>
          <a:fillRef idx="0"/>
          <a:effectRef idx="0"/>
          <a:fontRef idx="minor"/>
        </p:style>
      </p:sp>
      <p:sp>
        <p:nvSpPr>
          <p:cNvPr id="206" name=""/>
          <p:cNvSpPr/>
          <p:nvPr/>
        </p:nvSpPr>
        <p:spPr>
          <a:xfrm>
            <a:off x="426240" y="1800000"/>
            <a:ext cx="11339280" cy="21596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StarSymbol"/>
              <a:buAutoNum type="arabicPeriod" startAt="2"/>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Pauli’s Exclusion Principle </a:t>
            </a:r>
            <a:r>
              <a:rPr b="0" lang="en-PH" sz="1800" spc="-1" strike="noStrike">
                <a:solidFill>
                  <a:srgbClr val="000000"/>
                </a:solidFill>
                <a:latin typeface="Lato"/>
                <a:ea typeface="AppleSystemUIFont"/>
              </a:rPr>
              <a:t>– states that no more than two electrons in an atom can occupy an orbital. They must spin in opposite directions. Electrons are said to be paired if two electrons with opposite spins occupy an orbital, and they are unpaired if only a single electron is present in the orbital. </a:t>
            </a:r>
            <a:br/>
            <a:r>
              <a:rPr b="0" lang="en-PH" sz="1800" spc="-1" strike="noStrike">
                <a:solidFill>
                  <a:srgbClr val="000000"/>
                </a:solidFill>
                <a:latin typeface="Lato"/>
                <a:ea typeface="DejaVu Sans"/>
              </a:rPr>
              <a:t> </a:t>
            </a:r>
            <a:endParaRPr b="0" lang="en-PH" sz="1800" spc="-1" strike="noStrike">
              <a:latin typeface="Arial"/>
            </a:endParaRPr>
          </a:p>
          <a:p>
            <a:pPr marL="216000" indent="-216000">
              <a:lnSpc>
                <a:spcPct val="100000"/>
              </a:lnSpc>
              <a:buClr>
                <a:srgbClr val="000000"/>
              </a:buClr>
              <a:buFont typeface="StarSymbol"/>
              <a:buAutoNum type="arabicPeriod" startAt="2"/>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Hund’s Rule </a:t>
            </a:r>
            <a:r>
              <a:rPr b="0" lang="en-PH" sz="1800" spc="-1" strike="noStrike">
                <a:solidFill>
                  <a:srgbClr val="000000"/>
                </a:solidFill>
                <a:latin typeface="Lato"/>
                <a:ea typeface="AppleSystemUIFont"/>
              </a:rPr>
              <a:t>– states that every orbital in a sub-level should be occupied first with one electron before any one of the orbital is doubly occupied. In other words, doubling of electrons in an orbital will occur only after all the orbitals in a sub-level are filled with one. </a:t>
            </a:r>
            <a:endParaRPr b="0" lang="en-PH" sz="1800" spc="-1" strike="noStrike">
              <a:latin typeface="Arial"/>
            </a:endParaRPr>
          </a:p>
        </p:txBody>
      </p:sp>
      <p:sp>
        <p:nvSpPr>
          <p:cNvPr id="207" name=""/>
          <p:cNvSpPr/>
          <p:nvPr/>
        </p:nvSpPr>
        <p:spPr>
          <a:xfrm>
            <a:off x="425880" y="4032000"/>
            <a:ext cx="11339280" cy="118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To discuss Pauli’s Exclusion Principle and Hund’s Rule, we need to introduce another way of showing the distribution of electrons. </a:t>
            </a:r>
            <a:r>
              <a:rPr b="1" lang="en-PH" sz="1800" spc="-1" strike="noStrike">
                <a:solidFill>
                  <a:srgbClr val="000000"/>
                </a:solidFill>
                <a:latin typeface="Lato"/>
                <a:ea typeface="AppleSystemUIFontBold"/>
              </a:rPr>
              <a:t>Orbital notation </a:t>
            </a:r>
            <a:r>
              <a:rPr b="0" lang="en-PH" sz="1800" spc="-1" strike="noStrike">
                <a:solidFill>
                  <a:srgbClr val="000000"/>
                </a:solidFill>
                <a:latin typeface="Lato"/>
                <a:ea typeface="AppleSystemUIFont"/>
              </a:rPr>
              <a:t>is a visual representation of the electron configuration that allows the descriptions of orbitals of each sub-level and the spins of each orbital. The box represents the orbitals, while the arrows represent the electrons. </a:t>
            </a:r>
            <a:endParaRPr b="0" lang="en-PH" sz="1800" spc="-1" strike="noStrike">
              <a:latin typeface="Arial"/>
            </a:endParaRPr>
          </a:p>
        </p:txBody>
      </p:sp>
      <p:sp>
        <p:nvSpPr>
          <p:cNvPr id="208"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
          <p:cNvSpPr/>
          <p:nvPr/>
        </p:nvSpPr>
        <p:spPr>
          <a:xfrm>
            <a:off x="7560000" y="5400000"/>
            <a:ext cx="2874600" cy="340920"/>
          </a:xfrm>
          <a:prstGeom prst="rect">
            <a:avLst/>
          </a:prstGeom>
          <a:noFill/>
          <a:ln w="0">
            <a:noFill/>
          </a:ln>
        </p:spPr>
        <p:style>
          <a:lnRef idx="0"/>
          <a:fillRef idx="0"/>
          <a:effectRef idx="0"/>
          <a:fontRef idx="minor"/>
        </p:style>
      </p:sp>
      <p:sp>
        <p:nvSpPr>
          <p:cNvPr id="210" name=""/>
          <p:cNvSpPr/>
          <p:nvPr/>
        </p:nvSpPr>
        <p:spPr>
          <a:xfrm>
            <a:off x="425880" y="1849320"/>
            <a:ext cx="11339280" cy="1138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Look at the orbital notation of nitrogen (</a:t>
            </a:r>
            <a:r>
              <a:rPr b="0" i="1" lang="en-PH" sz="1800" spc="-1" strike="noStrike">
                <a:solidFill>
                  <a:srgbClr val="000000"/>
                </a:solidFill>
                <a:latin typeface="Lato"/>
                <a:ea typeface="AppleSystemUIFontItalic"/>
              </a:rPr>
              <a:t>Electron configuration: 1s² 2s² 2p³</a:t>
            </a:r>
            <a:r>
              <a:rPr b="0" lang="en-PH" sz="1800" spc="-1" strike="noStrike">
                <a:solidFill>
                  <a:srgbClr val="000000"/>
                </a:solidFill>
                <a:latin typeface="Lato"/>
                <a:ea typeface="AppleSystemUIFont"/>
              </a:rPr>
              <a:t>) in Figure 10. Notice that each orbital can only accommodate a maximum of 2e-. This reflects Pauli’s Exclusion Principle. On the other hand, following Hund’s rule, you will see that all p-orbitals are filled with only one electron. It is wrong to put two electrons in one p-orbital and one p-orbital without electron. </a:t>
            </a:r>
            <a:endParaRPr b="0" lang="en-PH" sz="1800" spc="-1" strike="noStrike">
              <a:latin typeface="Arial"/>
            </a:endParaRPr>
          </a:p>
        </p:txBody>
      </p:sp>
      <p:pic>
        <p:nvPicPr>
          <p:cNvPr id="211" name="" descr=""/>
          <p:cNvPicPr/>
          <p:nvPr/>
        </p:nvPicPr>
        <p:blipFill>
          <a:blip r:embed="rId1"/>
          <a:stretch/>
        </p:blipFill>
        <p:spPr>
          <a:xfrm>
            <a:off x="2214000" y="3229920"/>
            <a:ext cx="7763400" cy="2511000"/>
          </a:xfrm>
          <a:prstGeom prst="rect">
            <a:avLst/>
          </a:prstGeom>
          <a:ln w="29160">
            <a:solidFill>
              <a:srgbClr val="000000"/>
            </a:solidFill>
            <a:prstDash val="lgDash"/>
            <a:round/>
          </a:ln>
        </p:spPr>
      </p:pic>
      <p:sp>
        <p:nvSpPr>
          <p:cNvPr id="212"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
          <p:cNvSpPr/>
          <p:nvPr/>
        </p:nvSpPr>
        <p:spPr>
          <a:xfrm>
            <a:off x="7560000" y="5400000"/>
            <a:ext cx="2874600" cy="340920"/>
          </a:xfrm>
          <a:prstGeom prst="rect">
            <a:avLst/>
          </a:prstGeom>
          <a:noFill/>
          <a:ln w="0">
            <a:noFill/>
          </a:ln>
        </p:spPr>
        <p:style>
          <a:lnRef idx="0"/>
          <a:fillRef idx="0"/>
          <a:effectRef idx="0"/>
          <a:fontRef idx="minor"/>
        </p:style>
      </p:sp>
      <p:sp>
        <p:nvSpPr>
          <p:cNvPr id="214" name=""/>
          <p:cNvSpPr/>
          <p:nvPr/>
        </p:nvSpPr>
        <p:spPr>
          <a:xfrm>
            <a:off x="3836160" y="1512000"/>
            <a:ext cx="451872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Bold"/>
              </a:rPr>
              <a:t>Writing Electron Configuration </a:t>
            </a:r>
            <a:endParaRPr b="0" lang="en-PH" sz="1800" spc="-1" strike="noStrike">
              <a:latin typeface="Arial"/>
            </a:endParaRPr>
          </a:p>
        </p:txBody>
      </p:sp>
      <p:sp>
        <p:nvSpPr>
          <p:cNvPr id="215" name=""/>
          <p:cNvSpPr/>
          <p:nvPr/>
        </p:nvSpPr>
        <p:spPr>
          <a:xfrm>
            <a:off x="245880" y="2317320"/>
            <a:ext cx="11699280" cy="1318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Table below shows the electron configuration of the first seven elements in the periodic table. The first important thing to consider in writing the electron configuration of an atom/ element is to know the number of electrons of the element. In a neutral atom, the number of electrons is equal to the number of protons, thus it is also equal to the atomic number. </a:t>
            </a:r>
            <a:endParaRPr b="0" lang="en-PH" sz="1800" spc="-1" strike="noStrike">
              <a:latin typeface="Arial"/>
            </a:endParaRPr>
          </a:p>
        </p:txBody>
      </p:sp>
      <p:graphicFrame>
        <p:nvGraphicFramePr>
          <p:cNvPr id="216" name=""/>
          <p:cNvGraphicFramePr/>
          <p:nvPr/>
        </p:nvGraphicFramePr>
        <p:xfrm>
          <a:off x="432000" y="3672000"/>
          <a:ext cx="11339280" cy="1934640"/>
        </p:xfrm>
        <a:graphic>
          <a:graphicData uri="http://schemas.openxmlformats.org/drawingml/2006/table">
            <a:tbl>
              <a:tblPr/>
              <a:tblGrid>
                <a:gridCol w="3778560"/>
                <a:gridCol w="3778560"/>
                <a:gridCol w="3782520"/>
              </a:tblGrid>
              <a:tr h="387000">
                <a:tc>
                  <a:txBody>
                    <a:bodyPr lIns="90000" rIns="90000" anchor="ctr">
                      <a:noAutofit/>
                    </a:bodyPr>
                    <a:p>
                      <a:pPr algn="ctr">
                        <a:lnSpc>
                          <a:spcPct val="100000"/>
                        </a:lnSpc>
                        <a:buNone/>
                      </a:pPr>
                      <a:r>
                        <a:rPr b="1" lang="en-PH" sz="1800" spc="-1" strike="noStrike">
                          <a:latin typeface="Lato"/>
                        </a:rPr>
                        <a:t>Element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Atomic number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Electron Configuration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87000">
                <a:tc>
                  <a:txBody>
                    <a:bodyPr lIns="90000" rIns="90000" anchor="t">
                      <a:noAutofit/>
                    </a:bodyPr>
                    <a:p>
                      <a:pPr algn="ctr">
                        <a:lnSpc>
                          <a:spcPct val="100000"/>
                        </a:lnSpc>
                        <a:buNone/>
                      </a:pPr>
                      <a:r>
                        <a:rPr b="0" lang="en-PH" sz="1800" spc="-1" strike="noStrike">
                          <a:latin typeface="Lato"/>
                        </a:rPr>
                        <a:t>Hydrogen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1s</a:t>
                      </a:r>
                      <a:r>
                        <a:rPr b="0" lang="en-PH" sz="1800" spc="-1" strike="noStrike" baseline="33000">
                          <a:latin typeface="Lato"/>
                        </a:rPr>
                        <a:t>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387000">
                <a:tc>
                  <a:txBody>
                    <a:bodyPr lIns="90000" rIns="90000" anchor="t">
                      <a:noAutofit/>
                    </a:bodyPr>
                    <a:p>
                      <a:pPr algn="ctr">
                        <a:lnSpc>
                          <a:spcPct val="100000"/>
                        </a:lnSpc>
                        <a:buNone/>
                      </a:pPr>
                      <a:r>
                        <a:rPr b="0" lang="en-PH" sz="1800" spc="-1" strike="noStrike">
                          <a:latin typeface="Lato"/>
                        </a:rPr>
                        <a:t>Helium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1s</a:t>
                      </a:r>
                      <a:r>
                        <a:rPr b="0" lang="en-PH" sz="1800" spc="-1" strike="noStrike" baseline="33000">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387000">
                <a:tc>
                  <a:txBody>
                    <a:bodyPr lIns="90000" rIns="90000" anchor="t">
                      <a:noAutofit/>
                    </a:bodyPr>
                    <a:p>
                      <a:pPr algn="ctr">
                        <a:lnSpc>
                          <a:spcPct val="100000"/>
                        </a:lnSpc>
                        <a:buNone/>
                      </a:pPr>
                      <a:r>
                        <a:rPr b="0" lang="en-PH" sz="1800" spc="-1" strike="noStrike">
                          <a:latin typeface="Lato"/>
                        </a:rPr>
                        <a:t>Lithium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1s</a:t>
                      </a:r>
                      <a:r>
                        <a:rPr b="0" lang="en-PH" sz="1800" spc="-1" strike="noStrike" baseline="33000">
                          <a:latin typeface="Lato"/>
                        </a:rPr>
                        <a:t>2</a:t>
                      </a:r>
                      <a:r>
                        <a:rPr b="0" lang="en-PH" sz="1800" spc="-1" strike="noStrike">
                          <a:latin typeface="Lato"/>
                        </a:rPr>
                        <a:t> 2s</a:t>
                      </a:r>
                      <a:r>
                        <a:rPr b="0" lang="en-PH" sz="1800" spc="-1" strike="noStrike" baseline="33000">
                          <a:latin typeface="Lato"/>
                        </a:rPr>
                        <a:t>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387000">
                <a:tc>
                  <a:txBody>
                    <a:bodyPr lIns="90000" rIns="90000" anchor="t">
                      <a:noAutofit/>
                    </a:bodyPr>
                    <a:p>
                      <a:pPr algn="ctr">
                        <a:lnSpc>
                          <a:spcPct val="100000"/>
                        </a:lnSpc>
                        <a:buNone/>
                      </a:pPr>
                      <a:r>
                        <a:rPr b="0" lang="en-PH" sz="1800" spc="-1" strike="noStrike">
                          <a:latin typeface="Lato"/>
                        </a:rPr>
                        <a:t>Beryllium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4</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1s</a:t>
                      </a:r>
                      <a:r>
                        <a:rPr b="0" lang="en-PH" sz="1800" spc="-1" strike="noStrike" baseline="33000">
                          <a:latin typeface="Lato"/>
                        </a:rPr>
                        <a:t>2</a:t>
                      </a:r>
                      <a:r>
                        <a:rPr b="0" lang="en-PH" sz="1800" spc="-1" strike="noStrike">
                          <a:latin typeface="Lato"/>
                        </a:rPr>
                        <a:t> 2s</a:t>
                      </a:r>
                      <a:r>
                        <a:rPr b="0" lang="en-PH" sz="1800" spc="-1" strike="noStrike" baseline="33000">
                          <a:latin typeface="Lato"/>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17" name=""/>
          <p:cNvSpPr/>
          <p:nvPr/>
        </p:nvSpPr>
        <p:spPr>
          <a:xfrm>
            <a:off x="3215880" y="53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7560000" y="5400000"/>
            <a:ext cx="2874600" cy="340920"/>
          </a:xfrm>
          <a:prstGeom prst="rect">
            <a:avLst/>
          </a:prstGeom>
          <a:noFill/>
          <a:ln w="0">
            <a:noFill/>
          </a:ln>
        </p:spPr>
        <p:style>
          <a:lnRef idx="0"/>
          <a:fillRef idx="0"/>
          <a:effectRef idx="0"/>
          <a:fontRef idx="minor"/>
        </p:style>
      </p:sp>
      <p:graphicFrame>
        <p:nvGraphicFramePr>
          <p:cNvPr id="219" name=""/>
          <p:cNvGraphicFramePr/>
          <p:nvPr/>
        </p:nvGraphicFramePr>
        <p:xfrm>
          <a:off x="2242440" y="1832040"/>
          <a:ext cx="7801200" cy="1402920"/>
        </p:xfrm>
        <a:graphic>
          <a:graphicData uri="http://schemas.openxmlformats.org/drawingml/2006/table">
            <a:tbl>
              <a:tblPr/>
              <a:tblGrid>
                <a:gridCol w="2600280"/>
                <a:gridCol w="2600280"/>
                <a:gridCol w="2601000"/>
              </a:tblGrid>
              <a:tr h="467640">
                <a:tc>
                  <a:txBody>
                    <a:bodyPr lIns="90000" rIns="90000" anchor="t">
                      <a:noAutofit/>
                    </a:bodyPr>
                    <a:p>
                      <a:pPr algn="ctr">
                        <a:lnSpc>
                          <a:spcPct val="100000"/>
                        </a:lnSpc>
                        <a:buNone/>
                      </a:pPr>
                      <a:r>
                        <a:rPr b="0" lang="en-PH" sz="1800" spc="-1" strike="noStrike">
                          <a:latin typeface="Arial"/>
                        </a:rPr>
                        <a:t>Boron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5</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1s</a:t>
                      </a:r>
                      <a:r>
                        <a:rPr b="0" lang="en-PH" sz="1800" spc="-1" strike="noStrike" baseline="33000">
                          <a:latin typeface="Arial"/>
                        </a:rPr>
                        <a:t>2</a:t>
                      </a:r>
                      <a:r>
                        <a:rPr b="0" lang="en-PH" sz="1800" spc="-1" strike="noStrike">
                          <a:latin typeface="Arial"/>
                        </a:rPr>
                        <a:t> 2s</a:t>
                      </a:r>
                      <a:r>
                        <a:rPr b="0" lang="en-PH" sz="1800" spc="-1" strike="noStrike" baseline="33000">
                          <a:latin typeface="Arial"/>
                        </a:rPr>
                        <a:t>2</a:t>
                      </a:r>
                      <a:r>
                        <a:rPr b="0" lang="en-PH" sz="1800" spc="-1" strike="noStrike">
                          <a:latin typeface="Arial"/>
                        </a:rPr>
                        <a:t> 2p</a:t>
                      </a:r>
                      <a:r>
                        <a:rPr b="0" lang="en-PH" sz="1800" spc="-1" strike="noStrike" baseline="33000">
                          <a:latin typeface="Arial"/>
                        </a:rPr>
                        <a:t>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67640">
                <a:tc>
                  <a:txBody>
                    <a:bodyPr lIns="90000" rIns="90000" anchor="t">
                      <a:noAutofit/>
                    </a:bodyPr>
                    <a:p>
                      <a:pPr algn="ctr">
                        <a:lnSpc>
                          <a:spcPct val="100000"/>
                        </a:lnSpc>
                        <a:buNone/>
                      </a:pPr>
                      <a:r>
                        <a:rPr b="0" lang="en-PH" sz="1800" spc="-1" strike="noStrike">
                          <a:latin typeface="Arial"/>
                        </a:rPr>
                        <a:t>Carbon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6</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1s</a:t>
                      </a:r>
                      <a:r>
                        <a:rPr b="0" lang="en-PH" sz="1800" spc="-1" strike="noStrike" baseline="33000">
                          <a:latin typeface="Arial"/>
                        </a:rPr>
                        <a:t>2</a:t>
                      </a:r>
                      <a:r>
                        <a:rPr b="0" lang="en-PH" sz="1800" spc="-1" strike="noStrike">
                          <a:latin typeface="Arial"/>
                        </a:rPr>
                        <a:t> 2s</a:t>
                      </a:r>
                      <a:r>
                        <a:rPr b="0" lang="en-PH" sz="1800" spc="-1" strike="noStrike" baseline="33000">
                          <a:latin typeface="Arial"/>
                        </a:rPr>
                        <a:t>2</a:t>
                      </a:r>
                      <a:r>
                        <a:rPr b="0" lang="en-PH" sz="1800" spc="-1" strike="noStrike">
                          <a:latin typeface="Arial"/>
                        </a:rPr>
                        <a:t> 2p</a:t>
                      </a:r>
                      <a:r>
                        <a:rPr b="0" lang="en-PH" sz="1800" spc="-1" strike="noStrike" baseline="33000">
                          <a:latin typeface="Arial"/>
                        </a:rPr>
                        <a:t>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68000">
                <a:tc>
                  <a:txBody>
                    <a:bodyPr lIns="90000" rIns="90000" anchor="t">
                      <a:noAutofit/>
                    </a:bodyPr>
                    <a:p>
                      <a:pPr algn="ctr">
                        <a:lnSpc>
                          <a:spcPct val="100000"/>
                        </a:lnSpc>
                        <a:buNone/>
                      </a:pPr>
                      <a:r>
                        <a:rPr b="0" lang="en-PH" sz="1800" spc="-1" strike="noStrike">
                          <a:latin typeface="Arial"/>
                        </a:rPr>
                        <a:t>Nitrogen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7</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1s</a:t>
                      </a:r>
                      <a:r>
                        <a:rPr b="0" lang="en-PH" sz="1800" spc="-1" strike="noStrike" baseline="33000">
                          <a:latin typeface="Arial"/>
                        </a:rPr>
                        <a:t>2</a:t>
                      </a:r>
                      <a:r>
                        <a:rPr b="0" lang="en-PH" sz="1800" spc="-1" strike="noStrike">
                          <a:latin typeface="Arial"/>
                        </a:rPr>
                        <a:t> 2s</a:t>
                      </a:r>
                      <a:r>
                        <a:rPr b="0" lang="en-PH" sz="1800" spc="-1" strike="noStrike" baseline="33000">
                          <a:latin typeface="Arial"/>
                        </a:rPr>
                        <a:t>2</a:t>
                      </a:r>
                      <a:r>
                        <a:rPr b="0" lang="en-PH" sz="1800" spc="-1" strike="noStrike">
                          <a:latin typeface="Arial"/>
                        </a:rPr>
                        <a:t> 2p</a:t>
                      </a:r>
                      <a:r>
                        <a:rPr b="0" lang="en-PH" sz="1800" spc="-1" strike="noStrike" baseline="33000">
                          <a:latin typeface="Arial"/>
                        </a:rPr>
                        <a:t>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20" name=""/>
          <p:cNvSpPr/>
          <p:nvPr/>
        </p:nvSpPr>
        <p:spPr>
          <a:xfrm>
            <a:off x="218520" y="3419280"/>
            <a:ext cx="11754000" cy="2124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For a detailed example, let us write the electron configuration of oxygen [Z = 8]. With its atomic number equal to 8, there are 8 electrons to be distributed. Use the mnemonic device to distribute the electrons in the orbitals. As you do this, follow the arrow in the mnemonic device until the sum of electrons reaches 8. With 2 electrons in the first sub-level, another 2 in the second sub-level, and only 4 electrons are needed for the third sub-level, to get the sum of 8. Remember that you can go below the maximum capacity of each sub-level, but you cannot go beyond. If a sub-level is already filled with maximum capacity, then proceed to the next sub-level following the mnemonic device. Hence, the electron configuration of oxygen is </a:t>
            </a:r>
            <a:r>
              <a:rPr b="1" lang="en-PH" sz="1800" spc="-1" strike="noStrike">
                <a:solidFill>
                  <a:srgbClr val="000000"/>
                </a:solidFill>
                <a:latin typeface="Lato"/>
                <a:ea typeface="AppleSystemUIFontBold"/>
              </a:rPr>
              <a:t>1s2 2s2 2p4. </a:t>
            </a:r>
            <a:endParaRPr b="0" lang="en-PH" sz="1800" spc="-1" strike="noStrike">
              <a:latin typeface="Arial"/>
            </a:endParaRPr>
          </a:p>
        </p:txBody>
      </p:sp>
      <p:sp>
        <p:nvSpPr>
          <p:cNvPr id="221"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
          <p:cNvSpPr/>
          <p:nvPr/>
        </p:nvSpPr>
        <p:spPr>
          <a:xfrm>
            <a:off x="7560000" y="5400000"/>
            <a:ext cx="2874600" cy="340920"/>
          </a:xfrm>
          <a:prstGeom prst="rect">
            <a:avLst/>
          </a:prstGeom>
          <a:noFill/>
          <a:ln w="0">
            <a:noFill/>
          </a:ln>
        </p:spPr>
        <p:style>
          <a:lnRef idx="0"/>
          <a:fillRef idx="0"/>
          <a:effectRef idx="0"/>
          <a:fontRef idx="minor"/>
        </p:style>
      </p:sp>
      <p:sp>
        <p:nvSpPr>
          <p:cNvPr id="223" name=""/>
          <p:cNvSpPr/>
          <p:nvPr/>
        </p:nvSpPr>
        <p:spPr>
          <a:xfrm>
            <a:off x="605880" y="1981440"/>
            <a:ext cx="1097928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Directions: </a:t>
            </a:r>
            <a:r>
              <a:rPr b="0" lang="en-PH" sz="1800" spc="-1" strike="noStrike">
                <a:solidFill>
                  <a:srgbClr val="000000"/>
                </a:solidFill>
                <a:latin typeface="Lato"/>
                <a:ea typeface="AppleSystemUIFont"/>
              </a:rPr>
              <a:t>Fill in the blanks with the correct word to complete each sentence. Choose your answer from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the list of words below. </a:t>
            </a:r>
            <a:endParaRPr b="0" lang="en-PH" sz="1800" spc="-1" strike="noStrike">
              <a:latin typeface="Arial"/>
            </a:endParaRPr>
          </a:p>
        </p:txBody>
      </p:sp>
      <p:graphicFrame>
        <p:nvGraphicFramePr>
          <p:cNvPr id="224" name=""/>
          <p:cNvGraphicFramePr/>
          <p:nvPr/>
        </p:nvGraphicFramePr>
        <p:xfrm>
          <a:off x="814320" y="2738880"/>
          <a:ext cx="10309320" cy="926640"/>
        </p:xfrm>
        <a:graphic>
          <a:graphicData uri="http://schemas.openxmlformats.org/drawingml/2006/table">
            <a:tbl>
              <a:tblPr/>
              <a:tblGrid>
                <a:gridCol w="2576520"/>
                <a:gridCol w="2576520"/>
                <a:gridCol w="2576520"/>
                <a:gridCol w="2580120"/>
              </a:tblGrid>
              <a:tr h="467640">
                <a:tc>
                  <a:txBody>
                    <a:bodyPr lIns="90000" rIns="90000" anchor="ctr">
                      <a:noAutofit/>
                    </a:bodyPr>
                    <a:p>
                      <a:pPr algn="ctr">
                        <a:lnSpc>
                          <a:spcPct val="100000"/>
                        </a:lnSpc>
                        <a:buNone/>
                      </a:pPr>
                      <a:r>
                        <a:rPr b="0" lang="en-PH" sz="1800" spc="-1" strike="noStrike">
                          <a:latin typeface="Lato"/>
                          <a:ea typeface="AppleSystemUIFont"/>
                        </a:rPr>
                        <a:t>orbital notation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atomic orbital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spherical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mass number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59360">
                <a:tc>
                  <a:txBody>
                    <a:bodyPr lIns="90000" rIns="90000" anchor="ctr">
                      <a:noAutofit/>
                    </a:bodyPr>
                    <a:p>
                      <a:pPr algn="ctr">
                        <a:lnSpc>
                          <a:spcPct val="100000"/>
                        </a:lnSpc>
                        <a:buNone/>
                      </a:pPr>
                      <a:r>
                        <a:rPr b="0" lang="en-PH" sz="1800" spc="-1" strike="noStrike">
                          <a:latin typeface="Lato"/>
                          <a:ea typeface="AppleSystemUIFont"/>
                        </a:rPr>
                        <a:t>neutral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neutrons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 </a:t>
                      </a:r>
                      <a:r>
                        <a:rPr b="0" lang="en-PH" sz="1800" spc="-1" strike="noStrike">
                          <a:latin typeface="Lato"/>
                          <a:ea typeface="AppleSystemUIFont"/>
                        </a:rPr>
                        <a:t>atomic number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ea typeface="AppleSystemUIFont"/>
                        </a:rPr>
                        <a:t>electrons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25" name=""/>
          <p:cNvSpPr/>
          <p:nvPr/>
        </p:nvSpPr>
        <p:spPr>
          <a:xfrm>
            <a:off x="594000" y="3780000"/>
            <a:ext cx="11003400" cy="1979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The (1) ______________ is equal to the number of protons in an atom.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Atoms are always (2) ____________.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The (3) ______________ is computed by adding the number of protons and number of (4)______________ in the nucleus of an atom. An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(5) ______________ is a region of space around the nucleus where (6) ______________ are most likely be found. </a:t>
            </a:r>
            <a:endParaRPr b="0" lang="en-PH" sz="1800" spc="-1" strike="noStrike">
              <a:latin typeface="Arial"/>
            </a:endParaRPr>
          </a:p>
        </p:txBody>
      </p:sp>
      <p:sp>
        <p:nvSpPr>
          <p:cNvPr id="226" name=""/>
          <p:cNvSpPr/>
          <p:nvPr/>
        </p:nvSpPr>
        <p:spPr>
          <a:xfrm>
            <a:off x="5285880" y="1440000"/>
            <a:ext cx="161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
        <p:nvSpPr>
          <p:cNvPr id="227"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
          <p:cNvSpPr/>
          <p:nvPr/>
        </p:nvSpPr>
        <p:spPr>
          <a:xfrm>
            <a:off x="7560000" y="5400000"/>
            <a:ext cx="2874600" cy="340920"/>
          </a:xfrm>
          <a:prstGeom prst="rect">
            <a:avLst/>
          </a:prstGeom>
          <a:noFill/>
          <a:ln w="0">
            <a:noFill/>
          </a:ln>
        </p:spPr>
        <p:style>
          <a:lnRef idx="0"/>
          <a:fillRef idx="0"/>
          <a:effectRef idx="0"/>
          <a:fontRef idx="minor"/>
        </p:style>
      </p:sp>
      <p:sp>
        <p:nvSpPr>
          <p:cNvPr id="229" name=""/>
          <p:cNvSpPr/>
          <p:nvPr/>
        </p:nvSpPr>
        <p:spPr>
          <a:xfrm>
            <a:off x="5155560" y="1801800"/>
            <a:ext cx="1880640" cy="53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 </a:t>
            </a:r>
            <a:endParaRPr b="0" lang="en-PH" sz="2000" spc="-1" strike="noStrike">
              <a:latin typeface="Arial"/>
            </a:endParaRPr>
          </a:p>
        </p:txBody>
      </p:sp>
      <p:sp>
        <p:nvSpPr>
          <p:cNvPr id="230" name=""/>
          <p:cNvSpPr/>
          <p:nvPr/>
        </p:nvSpPr>
        <p:spPr>
          <a:xfrm>
            <a:off x="594000" y="2661840"/>
            <a:ext cx="11003400" cy="2845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The (1) ______________ is equal to the number of protons in an atom.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Atoms are always (2) ____________.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The (3) ______________ is computed by adding the number of protons and number of (4)______________ in the nucleus of an atom. An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(5) ______________ is a region of space around the nucleus where (6) ______________ are most likely be found. </a:t>
            </a:r>
            <a:endParaRPr b="0" lang="en-PH" sz="1800" spc="-1" strike="noStrike">
              <a:latin typeface="Arial"/>
            </a:endParaRPr>
          </a:p>
        </p:txBody>
      </p:sp>
      <p:sp>
        <p:nvSpPr>
          <p:cNvPr id="231" name=""/>
          <p:cNvSpPr/>
          <p:nvPr/>
        </p:nvSpPr>
        <p:spPr>
          <a:xfrm>
            <a:off x="1116000" y="2700000"/>
            <a:ext cx="23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atomic number </a:t>
            </a:r>
            <a:endParaRPr b="0" lang="en-PH" sz="1800" spc="-1" strike="noStrike">
              <a:latin typeface="Arial"/>
            </a:endParaRPr>
          </a:p>
        </p:txBody>
      </p:sp>
      <p:sp>
        <p:nvSpPr>
          <p:cNvPr id="232" name=""/>
          <p:cNvSpPr/>
          <p:nvPr/>
        </p:nvSpPr>
        <p:spPr>
          <a:xfrm>
            <a:off x="2844000" y="3024000"/>
            <a:ext cx="14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neutral</a:t>
            </a:r>
            <a:endParaRPr b="0" lang="en-PH" sz="1800" spc="-1" strike="noStrike">
              <a:latin typeface="Arial"/>
            </a:endParaRPr>
          </a:p>
        </p:txBody>
      </p:sp>
      <p:sp>
        <p:nvSpPr>
          <p:cNvPr id="233" name=""/>
          <p:cNvSpPr/>
          <p:nvPr/>
        </p:nvSpPr>
        <p:spPr>
          <a:xfrm>
            <a:off x="1332000" y="3348000"/>
            <a:ext cx="197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mass number </a:t>
            </a:r>
            <a:endParaRPr b="0" lang="en-PH" sz="1800" spc="-1" strike="noStrike">
              <a:latin typeface="Arial"/>
            </a:endParaRPr>
          </a:p>
        </p:txBody>
      </p:sp>
      <p:sp>
        <p:nvSpPr>
          <p:cNvPr id="234" name=""/>
          <p:cNvSpPr/>
          <p:nvPr/>
        </p:nvSpPr>
        <p:spPr>
          <a:xfrm>
            <a:off x="9612000" y="3347280"/>
            <a:ext cx="179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neutrons </a:t>
            </a:r>
            <a:endParaRPr b="0" lang="en-PH" sz="1800" spc="-1" strike="noStrike">
              <a:latin typeface="Arial"/>
            </a:endParaRPr>
          </a:p>
        </p:txBody>
      </p:sp>
      <p:sp>
        <p:nvSpPr>
          <p:cNvPr id="235" name=""/>
          <p:cNvSpPr/>
          <p:nvPr/>
        </p:nvSpPr>
        <p:spPr>
          <a:xfrm>
            <a:off x="504000" y="3960000"/>
            <a:ext cx="269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atomic orbital</a:t>
            </a:r>
            <a:endParaRPr b="0" lang="en-PH" sz="1800" spc="-1" strike="noStrike">
              <a:latin typeface="Arial"/>
            </a:endParaRPr>
          </a:p>
        </p:txBody>
      </p:sp>
      <p:sp>
        <p:nvSpPr>
          <p:cNvPr id="236" name=""/>
          <p:cNvSpPr/>
          <p:nvPr/>
        </p:nvSpPr>
        <p:spPr>
          <a:xfrm>
            <a:off x="8218080" y="3958920"/>
            <a:ext cx="110520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AppleSystemUIFont"/>
              </a:rPr>
              <a:t>electrons</a:t>
            </a:r>
            <a:endParaRPr b="0" lang="en-PH" sz="1800" spc="-1" strike="noStrike">
              <a:latin typeface="Arial"/>
            </a:endParaRPr>
          </a:p>
        </p:txBody>
      </p:sp>
      <p:sp>
        <p:nvSpPr>
          <p:cNvPr id="237"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4600" cy="340920"/>
          </a:xfrm>
          <a:prstGeom prst="rect">
            <a:avLst/>
          </a:prstGeom>
          <a:noFill/>
          <a:ln w="0">
            <a:noFill/>
          </a:ln>
        </p:spPr>
        <p:style>
          <a:lnRef idx="0"/>
          <a:fillRef idx="0"/>
          <a:effectRef idx="0"/>
          <a:fontRef idx="minor"/>
        </p:style>
      </p:sp>
      <p:sp>
        <p:nvSpPr>
          <p:cNvPr id="131" name=""/>
          <p:cNvSpPr/>
          <p:nvPr/>
        </p:nvSpPr>
        <p:spPr>
          <a:xfrm>
            <a:off x="335520" y="1869480"/>
            <a:ext cx="11520000" cy="79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1803, a British scientist named John Dalton revived the idea of atoms when he presented his atomic theory. His atomic theory consists of the following major assumptions.</a:t>
            </a:r>
            <a:endParaRPr b="0" lang="en-PH" sz="1800" spc="-1" strike="noStrike">
              <a:latin typeface="Arial"/>
            </a:endParaRPr>
          </a:p>
        </p:txBody>
      </p:sp>
      <p:sp>
        <p:nvSpPr>
          <p:cNvPr id="132" name=""/>
          <p:cNvSpPr/>
          <p:nvPr/>
        </p:nvSpPr>
        <p:spPr>
          <a:xfrm>
            <a:off x="1068480" y="2569320"/>
            <a:ext cx="10054080" cy="14968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Matter is made up of tiny, invisible, and indivisible particles called atoms.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Atoms cannot be created nor destroyed in any chemical reaction. </a:t>
            </a:r>
            <a:br/>
            <a:r>
              <a:rPr b="0" lang="en-PH" sz="1800" spc="-1" strike="noStrike">
                <a:solidFill>
                  <a:srgbClr val="000000"/>
                </a:solidFill>
                <a:latin typeface="Lato"/>
                <a:ea typeface="DejaVu Sans"/>
              </a:rPr>
              <a:t>3. Atoms combine in whole number ratios to form compounds.</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4. Atoms of one element are all the same. Atoms of different elements are different. </a:t>
            </a:r>
            <a:endParaRPr b="0" lang="en-PH" sz="1800" spc="-1" strike="noStrike">
              <a:latin typeface="Arial"/>
            </a:endParaRPr>
          </a:p>
        </p:txBody>
      </p:sp>
      <p:sp>
        <p:nvSpPr>
          <p:cNvPr id="133" name=""/>
          <p:cNvSpPr/>
          <p:nvPr/>
        </p:nvSpPr>
        <p:spPr>
          <a:xfrm>
            <a:off x="335880" y="3960000"/>
            <a:ext cx="11518200" cy="1848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Dalton’s atomic theory became the baseline of further studies about the atom. It was accepted for some time. But, because of the progress in Science and technology, and the development of sophisticated tools and processes, weak points were found in the theory. Atoms are not indivisible since they are further composed of subatomic particles. They can also be split during nuclear reactions. Moreover, atoms of the same element are not always the same. There are atoms of the same element but with different masses. </a:t>
            </a:r>
            <a:endParaRPr b="0" lang="en-PH" sz="1800" spc="-1" strike="noStrike">
              <a:latin typeface="Arial"/>
            </a:endParaRPr>
          </a:p>
        </p:txBody>
      </p:sp>
      <p:sp>
        <p:nvSpPr>
          <p:cNvPr id="134"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4600" cy="340920"/>
          </a:xfrm>
          <a:prstGeom prst="rect">
            <a:avLst/>
          </a:prstGeom>
          <a:noFill/>
          <a:ln w="0">
            <a:noFill/>
          </a:ln>
        </p:spPr>
        <p:style>
          <a:lnRef idx="0"/>
          <a:fillRef idx="0"/>
          <a:effectRef idx="0"/>
          <a:fontRef idx="minor"/>
        </p:style>
      </p:sp>
      <p:sp>
        <p:nvSpPr>
          <p:cNvPr id="136" name=""/>
          <p:cNvSpPr/>
          <p:nvPr/>
        </p:nvSpPr>
        <p:spPr>
          <a:xfrm>
            <a:off x="1145880" y="1368000"/>
            <a:ext cx="9898200" cy="394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The table below summarizes the important discoveries in our conception of atoms through time. </a:t>
            </a:r>
            <a:endParaRPr b="0" lang="en-PH" sz="1800" spc="-1" strike="noStrike">
              <a:latin typeface="Arial"/>
            </a:endParaRPr>
          </a:p>
        </p:txBody>
      </p:sp>
      <p:sp>
        <p:nvSpPr>
          <p:cNvPr id="137" name=""/>
          <p:cNvSpPr/>
          <p:nvPr/>
        </p:nvSpPr>
        <p:spPr>
          <a:xfrm>
            <a:off x="3395880" y="1728720"/>
            <a:ext cx="539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Table 1</a:t>
            </a:r>
            <a:r>
              <a:rPr b="0" lang="en-PH" sz="1800" spc="-1" strike="noStrike">
                <a:solidFill>
                  <a:srgbClr val="000000"/>
                </a:solidFill>
                <a:latin typeface="Lato"/>
                <a:ea typeface="AppleSystemUIFontBold"/>
              </a:rPr>
              <a:t>: Development of atomic models </a:t>
            </a:r>
            <a:endParaRPr b="0" lang="en-PH" sz="1800" spc="-1" strike="noStrike">
              <a:latin typeface="Arial"/>
            </a:endParaRPr>
          </a:p>
        </p:txBody>
      </p:sp>
      <p:graphicFrame>
        <p:nvGraphicFramePr>
          <p:cNvPr id="138" name=""/>
          <p:cNvGraphicFramePr/>
          <p:nvPr/>
        </p:nvGraphicFramePr>
        <p:xfrm>
          <a:off x="578880" y="2280960"/>
          <a:ext cx="10978920" cy="3583080"/>
        </p:xfrm>
        <a:graphic>
          <a:graphicData uri="http://schemas.openxmlformats.org/drawingml/2006/table">
            <a:tbl>
              <a:tblPr/>
              <a:tblGrid>
                <a:gridCol w="3843360"/>
                <a:gridCol w="4601520"/>
                <a:gridCol w="2534400"/>
              </a:tblGrid>
              <a:tr h="430560">
                <a:tc>
                  <a:txBody>
                    <a:bodyPr lIns="90000" rIns="90000" anchor="b">
                      <a:noAutofit/>
                    </a:bodyPr>
                    <a:p>
                      <a:pPr algn="ctr">
                        <a:lnSpc>
                          <a:spcPts val="570"/>
                        </a:lnSpc>
                        <a:spcBef>
                          <a:spcPts val="340"/>
                        </a:spcBef>
                        <a:spcAft>
                          <a:spcPts val="340"/>
                        </a:spcAft>
                        <a:buNone/>
                      </a:pPr>
                      <a:br/>
                      <a:r>
                        <a:rPr b="1" lang="en-PH" sz="1800" spc="-1" strike="noStrike">
                          <a:solidFill>
                            <a:srgbClr val="000000"/>
                          </a:solidFill>
                          <a:latin typeface="Lato"/>
                        </a:rPr>
                        <a:t>Model Conception </a:t>
                      </a:r>
                      <a:endParaRPr b="0" lang="en-PH" sz="18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b">
                      <a:noAutofit/>
                    </a:bodyPr>
                    <a:p>
                      <a:pPr algn="ctr">
                        <a:lnSpc>
                          <a:spcPts val="570"/>
                        </a:lnSpc>
                        <a:spcBef>
                          <a:spcPts val="340"/>
                        </a:spcBef>
                        <a:spcAft>
                          <a:spcPts val="340"/>
                        </a:spcAft>
                        <a:buNone/>
                      </a:pPr>
                      <a:r>
                        <a:rPr b="1" lang="en-PH" sz="1800" spc="-1" strike="noStrike">
                          <a:solidFill>
                            <a:srgbClr val="000000"/>
                          </a:solidFill>
                          <a:latin typeface="Lato"/>
                        </a:rPr>
                        <a:t>Model Description</a:t>
                      </a:r>
                      <a:br/>
                      <a:endParaRPr b="0" lang="en-PH" sz="18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b">
                      <a:noAutofit/>
                    </a:bodyPr>
                    <a:p>
                      <a:pPr algn="ctr">
                        <a:lnSpc>
                          <a:spcPts val="570"/>
                        </a:lnSpc>
                        <a:spcBef>
                          <a:spcPts val="340"/>
                        </a:spcBef>
                        <a:spcAft>
                          <a:spcPts val="340"/>
                        </a:spcAft>
                        <a:buNone/>
                      </a:pPr>
                      <a:r>
                        <a:rPr b="1" lang="en-PH" sz="1800" spc="-1" strike="noStrike">
                          <a:solidFill>
                            <a:srgbClr val="000000"/>
                          </a:solidFill>
                          <a:latin typeface="Lato"/>
                        </a:rPr>
                        <a:t>Illustration </a:t>
                      </a:r>
                      <a:endParaRPr b="0" lang="en-PH" sz="18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noFill/>
                  </a:tcPr>
                </a:tc>
              </a:tr>
              <a:tr h="461160">
                <a:tc gridSpan="3">
                  <a:txBody>
                    <a:bodyPr lIns="90000" rIns="90000" anchor="ctr">
                      <a:noAutofit/>
                    </a:bodyPr>
                    <a:p>
                      <a:pPr algn="ctr">
                        <a:lnSpc>
                          <a:spcPct val="100000"/>
                        </a:lnSpc>
                        <a:buNone/>
                      </a:pPr>
                      <a:r>
                        <a:rPr b="1" lang="en-PH" sz="1800" spc="-1" strike="noStrike">
                          <a:latin typeface="Lato"/>
                          <a:ea typeface="AppleSystemUIFontBold"/>
                        </a:rPr>
                        <a:t>1904: Plum Pudding Model – Joseph John Thomson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r h="2691720">
                <a:tc>
                  <a:txBody>
                    <a:bodyPr lIns="90000" rIns="90000" anchor="t">
                      <a:noAutofit/>
                    </a:bodyPr>
                    <a:p>
                      <a:pPr algn="just">
                        <a:lnSpc>
                          <a:spcPct val="100000"/>
                        </a:lnSpc>
                        <a:buNone/>
                      </a:pPr>
                      <a:r>
                        <a:rPr b="0" lang="en-PH" sz="1700" spc="-1" strike="noStrike">
                          <a:solidFill>
                            <a:srgbClr val="000000"/>
                          </a:solidFill>
                          <a:latin typeface="Lato"/>
                          <a:ea typeface="Arial;Arial"/>
                        </a:rPr>
                        <a:t>Through the cathode ray tube, a vacuum tube connected to an electric source, Joseph John Thomson discovered the negatively charged subatomic particles, the electrons, in 1897. Joseph John Thomson first estimated the mass of an electron, and later successfully measured its negative charge in 1899.</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700" spc="-1" strike="noStrike">
                          <a:solidFill>
                            <a:srgbClr val="000000"/>
                          </a:solidFill>
                          <a:latin typeface="Lato"/>
                          <a:ea typeface="Arial;Arial"/>
                        </a:rPr>
                        <a:t>This model describes the atom as a positively charged sphere where the negatively charged electrons are embedded. This is similar to raisin bread (bread is the positively charged sphere; raisins are electrons).</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39" name="" descr=""/>
          <p:cNvPicPr/>
          <p:nvPr/>
        </p:nvPicPr>
        <p:blipFill>
          <a:blip r:embed="rId1"/>
          <a:srcRect l="1709" t="771" r="3780" b="3824"/>
          <a:stretch/>
        </p:blipFill>
        <p:spPr>
          <a:xfrm>
            <a:off x="9360000" y="3600000"/>
            <a:ext cx="1798200" cy="1618200"/>
          </a:xfrm>
          <a:prstGeom prst="rect">
            <a:avLst/>
          </a:prstGeom>
          <a:ln w="19080">
            <a:solidFill>
              <a:srgbClr val="000000"/>
            </a:solidFill>
            <a:prstDash val="lgDash"/>
            <a:round/>
          </a:ln>
        </p:spPr>
      </p:pic>
      <p:sp>
        <p:nvSpPr>
          <p:cNvPr id="140" name=""/>
          <p:cNvSpPr/>
          <p:nvPr/>
        </p:nvSpPr>
        <p:spPr>
          <a:xfrm>
            <a:off x="9200880" y="5298480"/>
            <a:ext cx="2158200" cy="378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700" spc="-1" strike="noStrike">
                <a:solidFill>
                  <a:srgbClr val="000000"/>
                </a:solidFill>
                <a:latin typeface="Lato"/>
                <a:ea typeface="AppleSystemUIFont"/>
              </a:rPr>
              <a:t>Plum pudding model</a:t>
            </a:r>
            <a:endParaRPr b="0" lang="en-PH" sz="1700" spc="-1" strike="noStrike">
              <a:latin typeface="Arial"/>
            </a:endParaRPr>
          </a:p>
        </p:txBody>
      </p:sp>
      <p:sp>
        <p:nvSpPr>
          <p:cNvPr id="141" name=""/>
          <p:cNvSpPr/>
          <p:nvPr/>
        </p:nvSpPr>
        <p:spPr>
          <a:xfrm>
            <a:off x="3215880" y="608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560000" y="5400000"/>
            <a:ext cx="2874600" cy="340920"/>
          </a:xfrm>
          <a:prstGeom prst="rect">
            <a:avLst/>
          </a:prstGeom>
          <a:noFill/>
          <a:ln w="0">
            <a:noFill/>
          </a:ln>
        </p:spPr>
        <p:style>
          <a:lnRef idx="0"/>
          <a:fillRef idx="0"/>
          <a:effectRef idx="0"/>
          <a:fontRef idx="minor"/>
        </p:style>
      </p:sp>
      <p:graphicFrame>
        <p:nvGraphicFramePr>
          <p:cNvPr id="143" name=""/>
          <p:cNvGraphicFramePr/>
          <p:nvPr/>
        </p:nvGraphicFramePr>
        <p:xfrm>
          <a:off x="533520" y="1852560"/>
          <a:ext cx="11202120" cy="3943080"/>
        </p:xfrm>
        <a:graphic>
          <a:graphicData uri="http://schemas.openxmlformats.org/drawingml/2006/table">
            <a:tbl>
              <a:tblPr/>
              <a:tblGrid>
                <a:gridCol w="5886360"/>
                <a:gridCol w="5316120"/>
              </a:tblGrid>
              <a:tr h="624960">
                <a:tc gridSpan="2">
                  <a:txBody>
                    <a:bodyPr lIns="90000" rIns="90000" anchor="ctr">
                      <a:noAutofit/>
                    </a:bodyPr>
                    <a:p>
                      <a:pPr algn="ctr">
                        <a:lnSpc>
                          <a:spcPct val="100000"/>
                        </a:lnSpc>
                        <a:buNone/>
                      </a:pPr>
                      <a:r>
                        <a:rPr b="1" lang="en-PH" sz="1800" spc="-1" strike="noStrike">
                          <a:latin typeface="Lato"/>
                          <a:ea typeface="AppleSystemUIFontBold"/>
                        </a:rPr>
                        <a:t>1911: Nuclear Model – Ernest Rutherford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r>
              <a:tr h="3318480">
                <a:tc>
                  <a:txBody>
                    <a:bodyPr lIns="90000" rIns="90000" anchor="t">
                      <a:noAutofit/>
                    </a:bodyPr>
                    <a:p>
                      <a:pPr algn="just">
                        <a:lnSpc>
                          <a:spcPct val="100000"/>
                        </a:lnSpc>
                        <a:buNone/>
                      </a:pPr>
                      <a:r>
                        <a:rPr b="0" lang="en-PH" sz="1700" spc="-1" strike="noStrike">
                          <a:solidFill>
                            <a:srgbClr val="000000"/>
                          </a:solidFill>
                          <a:latin typeface="Lato"/>
                          <a:ea typeface="Arial;Arial"/>
                        </a:rPr>
                        <a:t>During the conduct of the gold foil experiment, Ernest Rutherford observed that most of the alpha particles went straight through the gold foil, and very few were deflected or bounced back when he aimed a beam of alpha particles at a thin sheet of gold foil. </a:t>
                      </a:r>
                      <a:endParaRPr b="0" lang="en-PH" sz="1700" spc="-1" strike="noStrike">
                        <a:latin typeface="Arial"/>
                      </a:endParaRPr>
                    </a:p>
                    <a:p>
                      <a:pPr algn="just">
                        <a:lnSpc>
                          <a:spcPct val="100000"/>
                        </a:lnSpc>
                        <a:buNone/>
                      </a:pPr>
                      <a:endParaRPr b="0" lang="en-PH" sz="1700" spc="-1" strike="noStrike">
                        <a:latin typeface="Arial"/>
                      </a:endParaRPr>
                    </a:p>
                    <a:p>
                      <a:pPr algn="just">
                        <a:lnSpc>
                          <a:spcPct val="100000"/>
                        </a:lnSpc>
                        <a:buNone/>
                      </a:pPr>
                      <a:r>
                        <a:rPr b="0" lang="en-PH" sz="1700" spc="-1" strike="noStrike">
                          <a:solidFill>
                            <a:srgbClr val="000000"/>
                          </a:solidFill>
                          <a:latin typeface="Lato"/>
                          <a:ea typeface="Arial;Arial"/>
                        </a:rPr>
                        <a:t>Based on these observations, he concluded that an atom is mostly empty space (because most alpha particles passed through the foil), and that it has a positively charged central massive part called the nucleus (as supported by the few particles that were deflected). </a:t>
                      </a:r>
                      <a:endParaRPr b="0" lang="en-PH" sz="1700" spc="-1" strike="noStrike">
                        <a:latin typeface="Arial"/>
                      </a:endParaRPr>
                    </a:p>
                  </a:txBody>
                  <a:tcPr anchor="t" marL="90000" marR="90000">
                    <a:lnL w="720">
                      <a:solidFill>
                        <a:srgbClr val="000000"/>
                      </a:solidFill>
                    </a:lnL>
                    <a:lnR w="720">
                      <a:solidFill>
                        <a:srgbClr val="000000"/>
                      </a:solidFill>
                    </a:lnR>
                    <a:lnB w="720">
                      <a:solidFill>
                        <a:srgbClr val="000000"/>
                      </a:solidFill>
                    </a:lnB>
                    <a:noFill/>
                  </a:tcPr>
                </a:tc>
                <a:tc>
                  <a:txBody>
                    <a:bodyPr lIns="90000" rIns="90000" anchor="t">
                      <a:noAutofit/>
                    </a:bodyPr>
                    <a:p>
                      <a:pPr algn="just">
                        <a:lnSpc>
                          <a:spcPct val="100000"/>
                        </a:lnSpc>
                        <a:buNone/>
                      </a:pPr>
                      <a:r>
                        <a:rPr b="0" lang="en-PH" sz="1700" spc="-1" strike="noStrike">
                          <a:solidFill>
                            <a:srgbClr val="000000"/>
                          </a:solidFill>
                          <a:latin typeface="Lato"/>
                          <a:ea typeface="Arial;Arial"/>
                        </a:rPr>
                        <a:t>This model highlights the presence of a positively charged nucleus at the center which contains most of the mass of the atom. On the other hand, electrons were assumed to be moving around the nucleus at a further distance. Ernest Rutherford described the nucleus to be too small when compared to the size of the atom itself. </a:t>
                      </a:r>
                      <a:endParaRPr b="0" lang="en-PH" sz="1700" spc="-1" strike="noStrike">
                        <a:latin typeface="Arial"/>
                      </a:endParaRPr>
                    </a:p>
                  </a:txBody>
                  <a:tcPr anchor="t" marL="90000" marR="90000">
                    <a:lnL w="720">
                      <a:solidFill>
                        <a:srgbClr val="000000"/>
                      </a:solidFill>
                    </a:lnL>
                    <a:lnR w="720">
                      <a:solidFill>
                        <a:srgbClr val="000000"/>
                      </a:solidFill>
                    </a:lnR>
                    <a:lnB w="720">
                      <a:solidFill>
                        <a:srgbClr val="000000"/>
                      </a:solidFill>
                    </a:lnB>
                    <a:noFill/>
                  </a:tcPr>
                </a:tc>
              </a:tr>
            </a:tbl>
          </a:graphicData>
        </a:graphic>
      </p:graphicFrame>
      <p:sp>
        <p:nvSpPr>
          <p:cNvPr id="144"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560000" y="5400000"/>
            <a:ext cx="2874600" cy="340920"/>
          </a:xfrm>
          <a:prstGeom prst="rect">
            <a:avLst/>
          </a:prstGeom>
          <a:noFill/>
          <a:ln w="0">
            <a:noFill/>
          </a:ln>
        </p:spPr>
        <p:style>
          <a:lnRef idx="0"/>
          <a:fillRef idx="0"/>
          <a:effectRef idx="0"/>
          <a:fontRef idx="minor"/>
        </p:style>
      </p:sp>
      <p:graphicFrame>
        <p:nvGraphicFramePr>
          <p:cNvPr id="146" name=""/>
          <p:cNvGraphicFramePr/>
          <p:nvPr/>
        </p:nvGraphicFramePr>
        <p:xfrm>
          <a:off x="566640" y="2177640"/>
          <a:ext cx="11097000" cy="2455200"/>
        </p:xfrm>
        <a:graphic>
          <a:graphicData uri="http://schemas.openxmlformats.org/drawingml/2006/table">
            <a:tbl>
              <a:tblPr/>
              <a:tblGrid>
                <a:gridCol w="7658640"/>
                <a:gridCol w="3438720"/>
              </a:tblGrid>
              <a:tr h="245556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700" spc="-1" strike="noStrike">
                          <a:solidFill>
                            <a:srgbClr val="000000"/>
                          </a:solidFill>
                          <a:latin typeface="Lato"/>
                          <a:ea typeface="Arial;Arial"/>
                        </a:rPr>
                        <a:t>Ernest Rutherford suggested the existence of positively charged particles of matter which he later discovered as protons. He also predicted that electrically neutral particles exist in the nucleus. In 1932, James Chadwick discovered these particles which were identified as neutrons. </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47" name="" descr=""/>
          <p:cNvPicPr/>
          <p:nvPr/>
        </p:nvPicPr>
        <p:blipFill>
          <a:blip r:embed="rId1"/>
          <a:stretch/>
        </p:blipFill>
        <p:spPr>
          <a:xfrm>
            <a:off x="9025560" y="2367360"/>
            <a:ext cx="1978200" cy="1781280"/>
          </a:xfrm>
          <a:prstGeom prst="rect">
            <a:avLst/>
          </a:prstGeom>
          <a:ln w="29160">
            <a:solidFill>
              <a:srgbClr val="000000"/>
            </a:solidFill>
            <a:prstDash val="lgDash"/>
            <a:round/>
          </a:ln>
        </p:spPr>
      </p:pic>
      <p:sp>
        <p:nvSpPr>
          <p:cNvPr id="148" name=""/>
          <p:cNvSpPr/>
          <p:nvPr/>
        </p:nvSpPr>
        <p:spPr>
          <a:xfrm>
            <a:off x="8964000" y="4193640"/>
            <a:ext cx="215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
              </a:rPr>
              <a:t>Nuclear atom</a:t>
            </a:r>
            <a:endParaRPr b="0" lang="en-PH" sz="1800" spc="-1" strike="noStrike">
              <a:latin typeface="Arial"/>
            </a:endParaRPr>
          </a:p>
        </p:txBody>
      </p:sp>
      <p:sp>
        <p:nvSpPr>
          <p:cNvPr id="149"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0" name=""/>
          <p:cNvGraphicFramePr/>
          <p:nvPr/>
        </p:nvGraphicFramePr>
        <p:xfrm>
          <a:off x="360000" y="1815840"/>
          <a:ext cx="11385720" cy="3637800"/>
        </p:xfrm>
        <a:graphic>
          <a:graphicData uri="http://schemas.openxmlformats.org/drawingml/2006/table">
            <a:tbl>
              <a:tblPr/>
              <a:tblGrid>
                <a:gridCol w="3998160"/>
                <a:gridCol w="4452120"/>
                <a:gridCol w="2935800"/>
              </a:tblGrid>
              <a:tr h="551520">
                <a:tc gridSpan="3">
                  <a:txBody>
                    <a:bodyPr lIns="90000" rIns="90000" anchor="ctr">
                      <a:noAutofit/>
                    </a:bodyPr>
                    <a:p>
                      <a:pPr algn="ctr">
                        <a:lnSpc>
                          <a:spcPct val="100000"/>
                        </a:lnSpc>
                        <a:buNone/>
                      </a:pPr>
                      <a:r>
                        <a:rPr b="1" lang="en-PH" sz="1800" spc="-1" strike="noStrike">
                          <a:latin typeface="Lato"/>
                          <a:ea typeface="AppleSystemUIFontBold"/>
                        </a:rPr>
                        <a:t>1913: Planetary Model – Niels Bohr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r h="3086640">
                <a:tc>
                  <a:txBody>
                    <a:bodyPr lIns="90000" rIns="90000" anchor="t">
                      <a:noAutofit/>
                    </a:bodyPr>
                    <a:p>
                      <a:pPr algn="just">
                        <a:lnSpc>
                          <a:spcPct val="100000"/>
                        </a:lnSpc>
                        <a:buNone/>
                      </a:pPr>
                      <a:r>
                        <a:rPr b="0" lang="en-PH" sz="1700" spc="-1" strike="noStrike">
                          <a:solidFill>
                            <a:srgbClr val="000000"/>
                          </a:solidFill>
                          <a:latin typeface="Lato"/>
                          <a:ea typeface="Arial;Arial"/>
                        </a:rPr>
                        <a:t>Through his studies on the hydrogen atom, Niels Bohr found that electrons do not move around the nucleus at random. Bohr proposed that electrons occupy and move in orbits called energy levels or shells, like how planets move around the Sun. Bohr identified electrons as capable of jumping from one energy level to another by absorbing or emitting energy. </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700" spc="-1" strike="noStrike">
                          <a:solidFill>
                            <a:srgbClr val="000000"/>
                          </a:solidFill>
                          <a:latin typeface="Lato"/>
                          <a:ea typeface="Arial;Arial"/>
                        </a:rPr>
                        <a:t>In this model, electrons are found in definite distances around the nucleus called the energy levels. The electron has fixed energy at a specific energy level. The farther the energy level from the nucleus, the higher the energy of the electron. </a:t>
                      </a:r>
                      <a:endParaRPr b="0" lang="en-PH" sz="1700" spc="-1" strike="noStrike">
                        <a:latin typeface="Arial"/>
                      </a:endParaRPr>
                    </a:p>
                    <a:p>
                      <a:pPr algn="just">
                        <a:lnSpc>
                          <a:spcPct val="100000"/>
                        </a:lnSpc>
                        <a:buNone/>
                      </a:pP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1" name="" descr=""/>
          <p:cNvPicPr/>
          <p:nvPr/>
        </p:nvPicPr>
        <p:blipFill>
          <a:blip r:embed="rId1"/>
          <a:stretch/>
        </p:blipFill>
        <p:spPr>
          <a:xfrm>
            <a:off x="9072000" y="2587680"/>
            <a:ext cx="2359080" cy="2337120"/>
          </a:xfrm>
          <a:prstGeom prst="rect">
            <a:avLst/>
          </a:prstGeom>
          <a:ln w="29160">
            <a:solidFill>
              <a:srgbClr val="000000"/>
            </a:solidFill>
            <a:prstDash val="lgDash"/>
            <a:round/>
          </a:ln>
        </p:spPr>
      </p:pic>
      <p:sp>
        <p:nvSpPr>
          <p:cNvPr id="152" name=""/>
          <p:cNvSpPr/>
          <p:nvPr/>
        </p:nvSpPr>
        <p:spPr>
          <a:xfrm>
            <a:off x="9036000" y="4925160"/>
            <a:ext cx="233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
              </a:rPr>
              <a:t>Planetary model</a:t>
            </a:r>
            <a:endParaRPr b="0" lang="en-PH" sz="1800" spc="-1" strike="noStrike">
              <a:latin typeface="Arial"/>
            </a:endParaRPr>
          </a:p>
        </p:txBody>
      </p:sp>
      <p:sp>
        <p:nvSpPr>
          <p:cNvPr id="153"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6839640" y="198000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graphicFrame>
        <p:nvGraphicFramePr>
          <p:cNvPr id="155" name=""/>
          <p:cNvGraphicFramePr/>
          <p:nvPr/>
        </p:nvGraphicFramePr>
        <p:xfrm>
          <a:off x="324000" y="1836000"/>
          <a:ext cx="11519280" cy="3789360"/>
        </p:xfrm>
        <a:graphic>
          <a:graphicData uri="http://schemas.openxmlformats.org/drawingml/2006/table">
            <a:tbl>
              <a:tblPr/>
              <a:tblGrid>
                <a:gridCol w="4379040"/>
                <a:gridCol w="4102920"/>
                <a:gridCol w="3037680"/>
              </a:tblGrid>
              <a:tr h="636480">
                <a:tc gridSpan="3">
                  <a:txBody>
                    <a:bodyPr lIns="90000" rIns="90000" anchor="ctr">
                      <a:noAutofit/>
                    </a:bodyPr>
                    <a:p>
                      <a:pPr algn="ctr">
                        <a:lnSpc>
                          <a:spcPct val="100000"/>
                        </a:lnSpc>
                        <a:buNone/>
                      </a:pPr>
                      <a:r>
                        <a:rPr b="1" lang="en-PH" sz="1800" spc="-1" strike="noStrike">
                          <a:latin typeface="Lato"/>
                          <a:ea typeface="AppleSystemUIFontBold"/>
                        </a:rPr>
                        <a:t>      </a:t>
                      </a:r>
                      <a:r>
                        <a:rPr b="1" lang="en-PH" sz="1800" spc="-1" strike="noStrike">
                          <a:latin typeface="Lato"/>
                          <a:ea typeface="AppleSystemUIFontBold"/>
                        </a:rPr>
                        <a:t>1926: Quantum Mechanical Model – Erwin Schrodinger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r h="3153240">
                <a:tc>
                  <a:txBody>
                    <a:bodyPr lIns="90000" rIns="90000" anchor="t">
                      <a:noAutofit/>
                    </a:bodyPr>
                    <a:p>
                      <a:pPr algn="just">
                        <a:lnSpc>
                          <a:spcPct val="100000"/>
                        </a:lnSpc>
                        <a:buNone/>
                      </a:pPr>
                      <a:r>
                        <a:rPr b="0" lang="en-PH" sz="1800" spc="-1" strike="noStrike">
                          <a:solidFill>
                            <a:srgbClr val="000000"/>
                          </a:solidFill>
                          <a:latin typeface="Lato"/>
                          <a:ea typeface="Arial;Arial"/>
                        </a:rPr>
                        <a:t>Erwin Schrodinger, an Austrian physicist, developed a model of an atom based on the wave, such as properties of the electron. Also incorporated in this model is Werner Heisenberg’s Uncertainty, which states that it is impossible to know the exact position and velocity of an electron at the same time. He developed wave functions or wave equations that can describe the behavior of electrons.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solidFill>
                            <a:srgbClr val="000000"/>
                          </a:solidFill>
                          <a:latin typeface="Lato"/>
                          <a:ea typeface="Arial;Arial"/>
                        </a:rPr>
                        <a:t>This model is more of a mathematical model than a physical model. It highlights that electrons do not move in fixed orbits but in a certain region of space described as an electron cloud. This electron cloud is now called orbital and may have different shapes and energies. </a:t>
                      </a:r>
                      <a:endParaRPr b="0" lang="en-PH" sz="1800" spc="-1" strike="noStrike">
                        <a:latin typeface="Arial"/>
                      </a:endParaRPr>
                    </a:p>
                    <a:p>
                      <a:pPr algn="just">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6" name="" descr=""/>
          <p:cNvPicPr/>
          <p:nvPr/>
        </p:nvPicPr>
        <p:blipFill>
          <a:blip r:embed="rId1"/>
          <a:stretch/>
        </p:blipFill>
        <p:spPr>
          <a:xfrm>
            <a:off x="9180000" y="2649600"/>
            <a:ext cx="2338200" cy="2138040"/>
          </a:xfrm>
          <a:prstGeom prst="rect">
            <a:avLst/>
          </a:prstGeom>
          <a:ln w="29160">
            <a:solidFill>
              <a:srgbClr val="000000"/>
            </a:solidFill>
            <a:prstDash val="lgDash"/>
            <a:round/>
          </a:ln>
        </p:spPr>
      </p:pic>
      <p:sp>
        <p:nvSpPr>
          <p:cNvPr id="157" name=""/>
          <p:cNvSpPr/>
          <p:nvPr/>
        </p:nvSpPr>
        <p:spPr>
          <a:xfrm>
            <a:off x="8784000" y="4824000"/>
            <a:ext cx="3058200" cy="698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700" spc="-1" strike="noStrike">
                <a:solidFill>
                  <a:srgbClr val="000000"/>
                </a:solidFill>
                <a:latin typeface="Lato"/>
                <a:ea typeface="AppleSystemUIFont"/>
              </a:rPr>
              <a:t>Quantum mechanical model</a:t>
            </a:r>
            <a:endParaRPr b="0" lang="en-PH" sz="1700" spc="-1" strike="noStrike">
              <a:latin typeface="Arial"/>
            </a:endParaRPr>
          </a:p>
        </p:txBody>
      </p:sp>
      <p:sp>
        <p:nvSpPr>
          <p:cNvPr id="158"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2767320" y="1837080"/>
            <a:ext cx="3712320" cy="538200"/>
          </a:xfrm>
          <a:prstGeom prst="rect">
            <a:avLst/>
          </a:prstGeom>
          <a:gradFill rotWithShape="0">
            <a:gsLst>
              <a:gs pos="0">
                <a:srgbClr val="afd095">
                  <a:alpha val="0"/>
                </a:srgbClr>
              </a:gs>
              <a:gs pos="100000">
                <a:srgbClr val="afd09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The Subatomic Particles </a:t>
            </a:r>
            <a:endParaRPr b="0" lang="en-PH" sz="1800" spc="-1" strike="noStrike">
              <a:latin typeface="Arial"/>
            </a:endParaRPr>
          </a:p>
        </p:txBody>
      </p:sp>
      <p:sp>
        <p:nvSpPr>
          <p:cNvPr id="160" name=""/>
          <p:cNvSpPr/>
          <p:nvPr/>
        </p:nvSpPr>
        <p:spPr>
          <a:xfrm>
            <a:off x="340560" y="2556000"/>
            <a:ext cx="8297640" cy="1907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6 shows that an atom consists of subatomic particles, namely protons, neutrons, and electrons. The protons and neutrons constitute the dense, central core of an atom, which is called the </a:t>
            </a:r>
            <a:r>
              <a:rPr b="1" lang="en-PH" sz="1800" spc="-1" strike="noStrike">
                <a:solidFill>
                  <a:srgbClr val="000000"/>
                </a:solidFill>
                <a:latin typeface="Lato"/>
                <a:ea typeface="AppleSystemUIFontBold"/>
              </a:rPr>
              <a:t>nucleus</a:t>
            </a:r>
            <a:r>
              <a:rPr b="0" lang="en-PH" sz="1800" spc="-1" strike="noStrike">
                <a:solidFill>
                  <a:srgbClr val="000000"/>
                </a:solidFill>
                <a:latin typeface="Lato"/>
                <a:ea typeface="AppleSystemUIFont"/>
              </a:rPr>
              <a:t>. The electrons, which are very much lighter than protons and neutrons, move around the nucleus. Atoms have different properties based on the number and arrangement of these subatomic particles. </a:t>
            </a:r>
            <a:endParaRPr b="0" lang="en-PH" sz="1800" spc="-1" strike="noStrike">
              <a:latin typeface="Arial"/>
            </a:endParaRPr>
          </a:p>
        </p:txBody>
      </p:sp>
      <p:sp>
        <p:nvSpPr>
          <p:cNvPr id="161" name=""/>
          <p:cNvSpPr/>
          <p:nvPr/>
        </p:nvSpPr>
        <p:spPr>
          <a:xfrm>
            <a:off x="487080" y="4500000"/>
            <a:ext cx="11217240" cy="1007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Protons </a:t>
            </a:r>
            <a:r>
              <a:rPr b="0" lang="en-PH" sz="1800" spc="-1" strike="noStrike">
                <a:solidFill>
                  <a:srgbClr val="000000"/>
                </a:solidFill>
                <a:latin typeface="Lato"/>
                <a:ea typeface="AppleSystemUIFont"/>
              </a:rPr>
              <a:t>(p+) are the positively charged particles found inside the nucleus of an atom. Atoms of different elements have different numbers of protons. If the number of protons in an atom changes, the atom becomes an atom of a different element. </a:t>
            </a:r>
            <a:endParaRPr b="0" lang="en-PH" sz="1800" spc="-1" strike="noStrike">
              <a:latin typeface="Arial"/>
            </a:endParaRPr>
          </a:p>
        </p:txBody>
      </p:sp>
      <p:pic>
        <p:nvPicPr>
          <p:cNvPr id="162" name="" descr=""/>
          <p:cNvPicPr/>
          <p:nvPr/>
        </p:nvPicPr>
        <p:blipFill>
          <a:blip r:embed="rId1"/>
          <a:stretch/>
        </p:blipFill>
        <p:spPr>
          <a:xfrm>
            <a:off x="8893080" y="2035800"/>
            <a:ext cx="2698200" cy="2283840"/>
          </a:xfrm>
          <a:prstGeom prst="rect">
            <a:avLst/>
          </a:prstGeom>
          <a:ln w="29160">
            <a:solidFill>
              <a:srgbClr val="000000"/>
            </a:solidFill>
            <a:prstDash val="lgDash"/>
            <a:round/>
          </a:ln>
        </p:spPr>
      </p:pic>
      <p:sp>
        <p:nvSpPr>
          <p:cNvPr id="163" name=""/>
          <p:cNvSpPr/>
          <p:nvPr/>
        </p:nvSpPr>
        <p:spPr>
          <a:xfrm>
            <a:off x="3215880" y="716040"/>
            <a:ext cx="5758200" cy="65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AppleSystemUIFontBold"/>
              </a:rPr>
              <a:t>The Structure of an Atom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2023-07-27T07:35:53Z</dcterms:modified>
  <cp:revision>114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