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_rels/slideLayout54.xml.rels" ContentType="application/vnd.openxmlformats-package.relationships+xml"/>
  <Override PartName="/ppt/slideLayouts/_rels/slideLayout82.xml.rels" ContentType="application/vnd.openxmlformats-package.relationships+xml"/>
  <Override PartName="/ppt/slideLayouts/_rels/slideLayout71.xml.rels" ContentType="application/vnd.openxmlformats-package.relationships+xml"/>
  <Override PartName="/ppt/slideLayouts/_rels/slideLayout74.xml.rels" ContentType="application/vnd.openxmlformats-package.relationships+xml"/>
  <Override PartName="/ppt/slideLayouts/_rels/slideLayout79.xml.rels" ContentType="application/vnd.openxmlformats-package.relationships+xml"/>
  <Override PartName="/ppt/slideLayouts/_rels/slideLayout97.xml.rels" ContentType="application/vnd.openxmlformats-package.relationships+xml"/>
  <Override PartName="/ppt/slideLayouts/_rels/slideLayout96.xml.rels" ContentType="application/vnd.openxmlformats-package.relationships+xml"/>
  <Override PartName="/ppt/slideLayouts/_rels/slideLayout88.xml.rels" ContentType="application/vnd.openxmlformats-package.relationships+xml"/>
  <Override PartName="/ppt/slideLayouts/_rels/slideLayout53.xml.rels" ContentType="application/vnd.openxmlformats-package.relationships+xml"/>
  <Override PartName="/ppt/slideLayouts/_rels/slideLayout81.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3.xml.rels" ContentType="application/vnd.openxmlformats-package.relationships+xml"/>
  <Override PartName="/ppt/slideLayouts/_rels/slideLayout100.xml.rels" ContentType="application/vnd.openxmlformats-package.relationships+xml"/>
  <Override PartName="/ppt/slideLayouts/_rels/slideLayout85.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65.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1.xml.rels" ContentType="application/vnd.openxmlformats-package.relationships+xml"/>
  <Override PartName="/ppt/slideLayouts/_rels/slideLayout56.xml.rels" ContentType="application/vnd.openxmlformats-package.relationships+xml"/>
  <Override PartName="/ppt/slideLayouts/_rels/slideLayout83.xml.rels" ContentType="application/vnd.openxmlformats-package.relationships+xml"/>
  <Override PartName="/ppt/slideLayouts/_rels/slideLayout50.xml.rels" ContentType="application/vnd.openxmlformats-package.relationships+xml"/>
  <Override PartName="/ppt/slideLayouts/_rels/slideLayout55.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72.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44.xml.rels" ContentType="application/vnd.openxmlformats-package.relationships+xml"/>
  <Override PartName="/ppt/slideLayouts/_rels/slideLayout35.xml.rels" ContentType="application/vnd.openxmlformats-package.relationships+xml"/>
  <Override PartName="/ppt/slideLayouts/_rels/slideLayout93.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34.xml.rels" ContentType="application/vnd.openxmlformats-package.relationships+xml"/>
  <Override PartName="/ppt/slideLayouts/_rels/slideLayout38.xml.rels" ContentType="application/vnd.openxmlformats-package.relationships+xml"/>
  <Override PartName="/ppt/slideLayouts/_rels/slideLayout91.xml.rels" ContentType="application/vnd.openxmlformats-package.relationships+xml"/>
  <Override PartName="/ppt/slideLayouts/_rels/slideLayout33.xml.rels" ContentType="application/vnd.openxmlformats-package.relationships+xml"/>
  <Override PartName="/ppt/slideLayouts/_rels/slideLayout43.xml.rels" ContentType="application/vnd.openxmlformats-package.relationships+xml"/>
  <Override PartName="/ppt/slideLayouts/_rels/slideLayout30.xml.rels" ContentType="application/vnd.openxmlformats-package.relationships+xml"/>
  <Override PartName="/ppt/slideLayouts/_rels/slideLayout105.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28.xml.rels" ContentType="application/vnd.openxmlformats-package.relationships+xml"/>
  <Override PartName="/ppt/slideLayouts/_rels/slideLayout23.xml.rels" ContentType="application/vnd.openxmlformats-package.relationships+xml"/>
  <Override PartName="/ppt/slideLayouts/_rels/slideLayout80.xml.rels" ContentType="application/vnd.openxmlformats-package.relationships+xml"/>
  <Override PartName="/ppt/slideLayouts/_rels/slideLayout27.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98.xml.rels" ContentType="application/vnd.openxmlformats-package.relationships+xml"/>
  <Override PartName="/ppt/slideLayouts/_rels/slideLayout42.xml.rels" ContentType="application/vnd.openxmlformats-package.relationships+xml"/>
  <Override PartName="/ppt/slideLayouts/_rels/slideLayout104.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41.xml.rels" ContentType="application/vnd.openxmlformats-package.relationships+xml"/>
  <Override PartName="/ppt/slideLayouts/_rels/slideLayout108.xml.rels" ContentType="application/vnd.openxmlformats-package.relationships+xml"/>
  <Override PartName="/ppt/slideLayouts/_rels/slideLayout103.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99.xml.rels" ContentType="application/vnd.openxmlformats-package.relationships+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40.xml.rels" ContentType="application/vnd.openxmlformats-package.relationships+xml"/>
  <Override PartName="/ppt/slideLayouts/_rels/slideLayout107.xml.rels" ContentType="application/vnd.openxmlformats-package.relationships+xml"/>
  <Override PartName="/ppt/slideLayouts/_rels/slideLayout102.xml.rels" ContentType="application/vnd.openxmlformats-package.relationships+xml"/>
  <Override PartName="/ppt/slideLayouts/_rels/slideLayout21.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31.xml.rels" ContentType="application/vnd.openxmlformats-package.relationships+xml"/>
  <Override PartName="/ppt/slideLayouts/_rels/slideLayout59.xml.rels" ContentType="application/vnd.openxmlformats-package.relationships+xml"/>
  <Override PartName="/ppt/slideLayouts/_rels/slideLayout49.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99.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02.xml" ContentType="application/vnd.openxmlformats-officedocument.presentationml.slideLayout+xml"/>
  <Override PartName="/ppt/slideLayouts/slideLayout11.xml" ContentType="application/vnd.openxmlformats-officedocument.presentationml.slideLayout+xml"/>
  <Override PartName="/ppt/slideLayouts/slideLayout103.xml" ContentType="application/vnd.openxmlformats-officedocument.presentationml.slideLayout+xml"/>
  <Override PartName="/ppt/slideLayouts/slideLayout12.xml" ContentType="application/vnd.openxmlformats-officedocument.presentationml.slideLayout+xml"/>
  <Override PartName="/ppt/slideLayouts/slideLayout104.xml" ContentType="application/vnd.openxmlformats-officedocument.presentationml.slideLayout+xml"/>
  <Override PartName="/ppt/slideLayouts/slideLayout13.xml" ContentType="application/vnd.openxmlformats-officedocument.presentationml.slideLayout+xml"/>
  <Override PartName="/ppt/slideLayouts/slideLayout105.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07.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98.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92.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93.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96.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68.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72.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84.xml" ContentType="application/vnd.openxmlformats-officedocument.presentationml.slideLayout+xml"/>
  <Override PartName="/ppt/slideLayouts/slideLayout66.xml" ContentType="application/vnd.openxmlformats-officedocument.presentationml.slideLayout+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7.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3840" cy="684972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90720" cy="2790720"/>
          </a:xfrm>
          <a:prstGeom prst="rect">
            <a:avLst/>
          </a:prstGeom>
          <a:ln w="0">
            <a:noFill/>
          </a:ln>
        </p:spPr>
      </p:pic>
      <p:sp>
        <p:nvSpPr>
          <p:cNvPr id="2" name="Rectangle 5"/>
          <p:cNvSpPr/>
          <p:nvPr/>
        </p:nvSpPr>
        <p:spPr>
          <a:xfrm>
            <a:off x="3487320" y="1475280"/>
            <a:ext cx="8696160" cy="385416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6160" cy="37584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3840" cy="626760"/>
          </a:xfrm>
          <a:prstGeom prst="rect">
            <a:avLst/>
          </a:prstGeom>
          <a:ln w="0">
            <a:noFill/>
          </a:ln>
        </p:spPr>
      </p:pic>
      <p:sp>
        <p:nvSpPr>
          <p:cNvPr id="43" name="Rectangle 7"/>
          <p:cNvSpPr/>
          <p:nvPr/>
        </p:nvSpPr>
        <p:spPr>
          <a:xfrm>
            <a:off x="10868760" y="0"/>
            <a:ext cx="962280" cy="96228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6360" cy="1026360"/>
          </a:xfrm>
          <a:prstGeom prst="rect">
            <a:avLst/>
          </a:prstGeom>
          <a:ln w="0">
            <a:noFill/>
          </a:ln>
        </p:spPr>
      </p:pic>
      <p:sp>
        <p:nvSpPr>
          <p:cNvPr id="45" name="TextBox 9"/>
          <p:cNvSpPr/>
          <p:nvPr/>
        </p:nvSpPr>
        <p:spPr>
          <a:xfrm>
            <a:off x="185400" y="6362280"/>
            <a:ext cx="4683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3840" cy="626760"/>
          </a:xfrm>
          <a:prstGeom prst="rect">
            <a:avLst/>
          </a:prstGeom>
          <a:ln w="0">
            <a:noFill/>
          </a:ln>
        </p:spPr>
      </p:pic>
      <p:sp>
        <p:nvSpPr>
          <p:cNvPr id="86" name="Rectangle 7"/>
          <p:cNvSpPr/>
          <p:nvPr/>
        </p:nvSpPr>
        <p:spPr>
          <a:xfrm>
            <a:off x="10868760" y="0"/>
            <a:ext cx="962280" cy="962280"/>
          </a:xfrm>
          <a:prstGeom prst="rect">
            <a:avLst/>
          </a:prstGeom>
          <a:solidFill>
            <a:srgbClr val="9c0000"/>
          </a:solidFill>
          <a:ln w="25560">
            <a:noFill/>
          </a:ln>
        </p:spPr>
        <p:style>
          <a:lnRef idx="0"/>
          <a:fillRef idx="0"/>
          <a:effectRef idx="0"/>
          <a:fontRef idx="minor"/>
        </p:style>
      </p:sp>
      <p:pic>
        <p:nvPicPr>
          <p:cNvPr id="87" name="Picture 10" descr=""/>
          <p:cNvPicPr/>
          <p:nvPr/>
        </p:nvPicPr>
        <p:blipFill>
          <a:blip r:embed="rId3"/>
          <a:stretch/>
        </p:blipFill>
        <p:spPr>
          <a:xfrm>
            <a:off x="10857240" y="-64440"/>
            <a:ext cx="1026360" cy="1026360"/>
          </a:xfrm>
          <a:prstGeom prst="rect">
            <a:avLst/>
          </a:prstGeom>
          <a:ln w="0">
            <a:noFill/>
          </a:ln>
        </p:spPr>
      </p:pic>
      <p:sp>
        <p:nvSpPr>
          <p:cNvPr id="88" name="TextBox 9"/>
          <p:cNvSpPr/>
          <p:nvPr/>
        </p:nvSpPr>
        <p:spPr>
          <a:xfrm>
            <a:off x="185400" y="6362280"/>
            <a:ext cx="4683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3840" cy="626760"/>
          </a:xfrm>
          <a:prstGeom prst="rect">
            <a:avLst/>
          </a:prstGeom>
          <a:ln w="0">
            <a:noFill/>
          </a:ln>
        </p:spPr>
      </p:pic>
      <p:sp>
        <p:nvSpPr>
          <p:cNvPr id="129" name="Rectangle 7"/>
          <p:cNvSpPr/>
          <p:nvPr/>
        </p:nvSpPr>
        <p:spPr>
          <a:xfrm>
            <a:off x="10868760" y="0"/>
            <a:ext cx="962280" cy="962280"/>
          </a:xfrm>
          <a:prstGeom prst="rect">
            <a:avLst/>
          </a:prstGeom>
          <a:solidFill>
            <a:srgbClr val="9c0000"/>
          </a:solidFill>
          <a:ln w="25560">
            <a:noFill/>
          </a:ln>
        </p:spPr>
        <p:style>
          <a:lnRef idx="0"/>
          <a:fillRef idx="0"/>
          <a:effectRef idx="0"/>
          <a:fontRef idx="minor"/>
        </p:style>
      </p:sp>
      <p:pic>
        <p:nvPicPr>
          <p:cNvPr id="130" name="Picture 10" descr=""/>
          <p:cNvPicPr/>
          <p:nvPr/>
        </p:nvPicPr>
        <p:blipFill>
          <a:blip r:embed="rId3"/>
          <a:stretch/>
        </p:blipFill>
        <p:spPr>
          <a:xfrm>
            <a:off x="10857240" y="-64440"/>
            <a:ext cx="1026360" cy="1026360"/>
          </a:xfrm>
          <a:prstGeom prst="rect">
            <a:avLst/>
          </a:prstGeom>
          <a:ln w="0">
            <a:noFill/>
          </a:ln>
        </p:spPr>
      </p:pic>
      <p:sp>
        <p:nvSpPr>
          <p:cNvPr id="131" name="TextBox 9"/>
          <p:cNvSpPr/>
          <p:nvPr/>
        </p:nvSpPr>
        <p:spPr>
          <a:xfrm>
            <a:off x="185400" y="6362280"/>
            <a:ext cx="4683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3840" cy="626760"/>
          </a:xfrm>
          <a:prstGeom prst="rect">
            <a:avLst/>
          </a:prstGeom>
          <a:ln w="0">
            <a:noFill/>
          </a:ln>
        </p:spPr>
      </p:pic>
      <p:sp>
        <p:nvSpPr>
          <p:cNvPr id="172" name="Rectangle 7"/>
          <p:cNvSpPr/>
          <p:nvPr/>
        </p:nvSpPr>
        <p:spPr>
          <a:xfrm>
            <a:off x="10868760" y="0"/>
            <a:ext cx="962280" cy="962280"/>
          </a:xfrm>
          <a:prstGeom prst="rect">
            <a:avLst/>
          </a:prstGeom>
          <a:solidFill>
            <a:srgbClr val="9c0000"/>
          </a:solidFill>
          <a:ln w="25560">
            <a:noFill/>
          </a:ln>
        </p:spPr>
        <p:style>
          <a:lnRef idx="0"/>
          <a:fillRef idx="0"/>
          <a:effectRef idx="0"/>
          <a:fontRef idx="minor"/>
        </p:style>
      </p:sp>
      <p:pic>
        <p:nvPicPr>
          <p:cNvPr id="173" name="Picture 10" descr=""/>
          <p:cNvPicPr/>
          <p:nvPr/>
        </p:nvPicPr>
        <p:blipFill>
          <a:blip r:embed="rId3"/>
          <a:stretch/>
        </p:blipFill>
        <p:spPr>
          <a:xfrm>
            <a:off x="10857240" y="-64440"/>
            <a:ext cx="1026360" cy="1026360"/>
          </a:xfrm>
          <a:prstGeom prst="rect">
            <a:avLst/>
          </a:prstGeom>
          <a:ln w="0">
            <a:noFill/>
          </a:ln>
        </p:spPr>
      </p:pic>
      <p:sp>
        <p:nvSpPr>
          <p:cNvPr id="174" name="TextBox 9"/>
          <p:cNvSpPr/>
          <p:nvPr/>
        </p:nvSpPr>
        <p:spPr>
          <a:xfrm>
            <a:off x="185400" y="6362280"/>
            <a:ext cx="4683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83840" cy="626760"/>
          </a:xfrm>
          <a:prstGeom prst="rect">
            <a:avLst/>
          </a:prstGeom>
          <a:ln w="0">
            <a:noFill/>
          </a:ln>
        </p:spPr>
      </p:pic>
      <p:sp>
        <p:nvSpPr>
          <p:cNvPr id="215" name="Rectangle 7"/>
          <p:cNvSpPr/>
          <p:nvPr/>
        </p:nvSpPr>
        <p:spPr>
          <a:xfrm>
            <a:off x="10868760" y="0"/>
            <a:ext cx="962280" cy="962280"/>
          </a:xfrm>
          <a:prstGeom prst="rect">
            <a:avLst/>
          </a:prstGeom>
          <a:solidFill>
            <a:srgbClr val="9c0000"/>
          </a:solidFill>
          <a:ln w="25560">
            <a:noFill/>
          </a:ln>
        </p:spPr>
        <p:style>
          <a:lnRef idx="0"/>
          <a:fillRef idx="0"/>
          <a:effectRef idx="0"/>
          <a:fontRef idx="minor"/>
        </p:style>
      </p:sp>
      <p:pic>
        <p:nvPicPr>
          <p:cNvPr id="216" name="Picture 10" descr=""/>
          <p:cNvPicPr/>
          <p:nvPr/>
        </p:nvPicPr>
        <p:blipFill>
          <a:blip r:embed="rId3"/>
          <a:stretch/>
        </p:blipFill>
        <p:spPr>
          <a:xfrm>
            <a:off x="10857240" y="-64440"/>
            <a:ext cx="1026360" cy="1026360"/>
          </a:xfrm>
          <a:prstGeom prst="rect">
            <a:avLst/>
          </a:prstGeom>
          <a:ln w="0">
            <a:noFill/>
          </a:ln>
        </p:spPr>
      </p:pic>
      <p:sp>
        <p:nvSpPr>
          <p:cNvPr id="217" name="TextBox 9"/>
          <p:cNvSpPr/>
          <p:nvPr/>
        </p:nvSpPr>
        <p:spPr>
          <a:xfrm>
            <a:off x="185400" y="6362280"/>
            <a:ext cx="4683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1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Picture 18" descr=""/>
          <p:cNvPicPr/>
          <p:nvPr/>
        </p:nvPicPr>
        <p:blipFill>
          <a:blip r:embed="rId2"/>
          <a:stretch/>
        </p:blipFill>
        <p:spPr>
          <a:xfrm>
            <a:off x="0" y="6242760"/>
            <a:ext cx="12183840" cy="626760"/>
          </a:xfrm>
          <a:prstGeom prst="rect">
            <a:avLst/>
          </a:prstGeom>
          <a:ln w="0">
            <a:noFill/>
          </a:ln>
        </p:spPr>
      </p:pic>
      <p:sp>
        <p:nvSpPr>
          <p:cNvPr id="258" name="Rectangle 7"/>
          <p:cNvSpPr/>
          <p:nvPr/>
        </p:nvSpPr>
        <p:spPr>
          <a:xfrm>
            <a:off x="10868760" y="0"/>
            <a:ext cx="962280" cy="962280"/>
          </a:xfrm>
          <a:prstGeom prst="rect">
            <a:avLst/>
          </a:prstGeom>
          <a:solidFill>
            <a:srgbClr val="9c0000"/>
          </a:solidFill>
          <a:ln w="25560">
            <a:noFill/>
          </a:ln>
        </p:spPr>
        <p:style>
          <a:lnRef idx="0"/>
          <a:fillRef idx="0"/>
          <a:effectRef idx="0"/>
          <a:fontRef idx="minor"/>
        </p:style>
      </p:sp>
      <p:pic>
        <p:nvPicPr>
          <p:cNvPr id="259" name="Picture 10" descr=""/>
          <p:cNvPicPr/>
          <p:nvPr/>
        </p:nvPicPr>
        <p:blipFill>
          <a:blip r:embed="rId3"/>
          <a:stretch/>
        </p:blipFill>
        <p:spPr>
          <a:xfrm>
            <a:off x="10857240" y="-64440"/>
            <a:ext cx="1026360" cy="1026360"/>
          </a:xfrm>
          <a:prstGeom prst="rect">
            <a:avLst/>
          </a:prstGeom>
          <a:ln w="0">
            <a:noFill/>
          </a:ln>
        </p:spPr>
      </p:pic>
      <p:sp>
        <p:nvSpPr>
          <p:cNvPr id="260" name="TextBox 9"/>
          <p:cNvSpPr/>
          <p:nvPr/>
        </p:nvSpPr>
        <p:spPr>
          <a:xfrm>
            <a:off x="185400" y="6362280"/>
            <a:ext cx="4683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61" name="TextBox 11"/>
          <p:cNvSpPr/>
          <p:nvPr/>
        </p:nvSpPr>
        <p:spPr>
          <a:xfrm>
            <a:off x="9452520" y="6352200"/>
            <a:ext cx="261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6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Picture 18" descr=""/>
          <p:cNvPicPr/>
          <p:nvPr/>
        </p:nvPicPr>
        <p:blipFill>
          <a:blip r:embed="rId2"/>
          <a:stretch/>
        </p:blipFill>
        <p:spPr>
          <a:xfrm>
            <a:off x="0" y="6242760"/>
            <a:ext cx="12183840" cy="626760"/>
          </a:xfrm>
          <a:prstGeom prst="rect">
            <a:avLst/>
          </a:prstGeom>
          <a:ln w="0">
            <a:noFill/>
          </a:ln>
        </p:spPr>
      </p:pic>
      <p:sp>
        <p:nvSpPr>
          <p:cNvPr id="301" name="Rectangle 7"/>
          <p:cNvSpPr/>
          <p:nvPr/>
        </p:nvSpPr>
        <p:spPr>
          <a:xfrm>
            <a:off x="10868760" y="0"/>
            <a:ext cx="962280" cy="962280"/>
          </a:xfrm>
          <a:prstGeom prst="rect">
            <a:avLst/>
          </a:prstGeom>
          <a:solidFill>
            <a:srgbClr val="9c0000"/>
          </a:solidFill>
          <a:ln w="25560">
            <a:noFill/>
          </a:ln>
        </p:spPr>
        <p:style>
          <a:lnRef idx="0"/>
          <a:fillRef idx="0"/>
          <a:effectRef idx="0"/>
          <a:fontRef idx="minor"/>
        </p:style>
      </p:sp>
      <p:pic>
        <p:nvPicPr>
          <p:cNvPr id="302" name="Picture 10" descr=""/>
          <p:cNvPicPr/>
          <p:nvPr/>
        </p:nvPicPr>
        <p:blipFill>
          <a:blip r:embed="rId3"/>
          <a:stretch/>
        </p:blipFill>
        <p:spPr>
          <a:xfrm>
            <a:off x="10857240" y="-64440"/>
            <a:ext cx="1026360" cy="1026360"/>
          </a:xfrm>
          <a:prstGeom prst="rect">
            <a:avLst/>
          </a:prstGeom>
          <a:ln w="0">
            <a:noFill/>
          </a:ln>
        </p:spPr>
      </p:pic>
      <p:sp>
        <p:nvSpPr>
          <p:cNvPr id="303" name="TextBox 9"/>
          <p:cNvSpPr/>
          <p:nvPr/>
        </p:nvSpPr>
        <p:spPr>
          <a:xfrm>
            <a:off x="185400" y="6362280"/>
            <a:ext cx="4683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4" name="TextBox 11"/>
          <p:cNvSpPr/>
          <p:nvPr/>
        </p:nvSpPr>
        <p:spPr>
          <a:xfrm>
            <a:off x="9452520" y="6352200"/>
            <a:ext cx="261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3" name="New REX Education Mission Logo V.png" descr="New REX Education Mission Logo V.png"/>
          <p:cNvPicPr/>
          <p:nvPr/>
        </p:nvPicPr>
        <p:blipFill>
          <a:blip r:embed="rId2"/>
          <a:stretch/>
        </p:blipFill>
        <p:spPr>
          <a:xfrm>
            <a:off x="2755800" y="1508760"/>
            <a:ext cx="6608160" cy="3376440"/>
          </a:xfrm>
          <a:prstGeom prst="rect">
            <a:avLst/>
          </a:prstGeom>
          <a:ln w="12600">
            <a:noFill/>
          </a:ln>
        </p:spPr>
      </p:pic>
      <p:sp>
        <p:nvSpPr>
          <p:cNvPr id="3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4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TextBox 8"/>
          <p:cNvSpPr/>
          <p:nvPr/>
        </p:nvSpPr>
        <p:spPr>
          <a:xfrm>
            <a:off x="3962520" y="2700000"/>
            <a:ext cx="7917480" cy="1308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PingFang SC"/>
              </a:rPr>
              <a:t>Life Cycle of Different Plants</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
          <p:cNvSpPr/>
          <p:nvPr/>
        </p:nvSpPr>
        <p:spPr>
          <a:xfrm>
            <a:off x="721080" y="1441080"/>
            <a:ext cx="10256400" cy="4316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16" name=""/>
          <p:cNvSpPr/>
          <p:nvPr/>
        </p:nvSpPr>
        <p:spPr>
          <a:xfrm>
            <a:off x="721080" y="2808000"/>
            <a:ext cx="10620000" cy="1770120"/>
          </a:xfrm>
          <a:prstGeom prst="rect">
            <a:avLst/>
          </a:prstGeom>
          <a:noFill/>
          <a:ln w="0">
            <a:noFill/>
          </a:ln>
        </p:spPr>
        <p:style>
          <a:lnRef idx="0"/>
          <a:fillRef idx="0"/>
          <a:effectRef idx="0"/>
          <a:fontRef idx="minor"/>
        </p:style>
        <p:txBody>
          <a:bodyPr lIns="90000" rIns="90000" tIns="45000" bIns="45000" anchor="t">
            <a:noAutofit/>
          </a:bodyPr>
          <a:p>
            <a:pPr algn="just">
              <a:lnSpc>
                <a:spcPct val="115000"/>
              </a:lnSpc>
              <a:buNone/>
            </a:pPr>
            <a:r>
              <a:rPr b="0" lang="en-PH" sz="1800" spc="-1" strike="noStrike">
                <a:solidFill>
                  <a:srgbClr val="000000"/>
                </a:solidFill>
                <a:latin typeface="Lato"/>
                <a:ea typeface="NÐ'E1þ"/>
              </a:rPr>
              <a:t>	</a:t>
            </a:r>
            <a:r>
              <a:rPr b="0" lang="en-PH" sz="1800" spc="-1" strike="noStrike">
                <a:solidFill>
                  <a:srgbClr val="000000"/>
                </a:solidFill>
                <a:latin typeface="Lato"/>
                <a:ea typeface="NÐ'E1þ"/>
              </a:rPr>
              <a:t>Flowering and seed-bearing plants grow from fertilized (1) </a:t>
            </a:r>
            <a:r>
              <a:rPr b="0" lang="en-PH" sz="1800" spc="-1" strike="noStrike" u="sng">
                <a:solidFill>
                  <a:srgbClr val="000000"/>
                </a:solidFill>
                <a:uFillTx/>
                <a:latin typeface="Lato"/>
                <a:ea typeface="NÐ'E1þ"/>
              </a:rPr>
              <a:t>seeds</a:t>
            </a:r>
            <a:r>
              <a:rPr b="0" lang="en-PH" sz="1800" spc="-1" strike="noStrike">
                <a:solidFill>
                  <a:srgbClr val="000000"/>
                </a:solidFill>
                <a:latin typeface="Lato"/>
                <a:ea typeface="NÐ'E1þ"/>
              </a:rPr>
              <a:t> that are planted in soil. A seed, which is planted in a proper environment, grows into a (2) </a:t>
            </a:r>
            <a:r>
              <a:rPr b="0" lang="en-PH" sz="1800" spc="-1" strike="noStrike" u="sng">
                <a:solidFill>
                  <a:srgbClr val="000000"/>
                </a:solidFill>
                <a:uFillTx/>
                <a:latin typeface="Lato"/>
                <a:ea typeface="NÐ'E1þ"/>
              </a:rPr>
              <a:t>seeding</a:t>
            </a:r>
            <a:r>
              <a:rPr b="0" lang="en-PH" sz="1800" spc="-1" strike="noStrike">
                <a:solidFill>
                  <a:srgbClr val="000000"/>
                </a:solidFill>
                <a:latin typeface="Lato"/>
                <a:ea typeface="NÐ'E1þ"/>
              </a:rPr>
              <a:t>. A young plant grows a stem, more leaves, and (3) </a:t>
            </a:r>
            <a:r>
              <a:rPr b="0" lang="en-PH" sz="1800" spc="-1" strike="noStrike" u="sng">
                <a:solidFill>
                  <a:srgbClr val="000000"/>
                </a:solidFill>
                <a:uFillTx/>
                <a:latin typeface="Lato"/>
                <a:ea typeface="NÐ'E1þ"/>
              </a:rPr>
              <a:t>flowers</a:t>
            </a:r>
            <a:r>
              <a:rPr b="0" lang="en-PH" sz="1800" spc="-1" strike="noStrike">
                <a:solidFill>
                  <a:srgbClr val="000000"/>
                </a:solidFill>
                <a:latin typeface="Lato"/>
                <a:ea typeface="NÐ'E1þ"/>
              </a:rPr>
              <a:t>, the reproductive part of the plant. The formation of seeds in flowers occurs through the process of (4) </a:t>
            </a:r>
            <a:r>
              <a:rPr b="0" lang="en-PH" sz="1800" spc="-1" strike="noStrike" u="sng">
                <a:solidFill>
                  <a:srgbClr val="000000"/>
                </a:solidFill>
                <a:uFillTx/>
                <a:latin typeface="Lato"/>
                <a:ea typeface="NÐ'E1þ"/>
              </a:rPr>
              <a:t>pollination</a:t>
            </a:r>
            <a:r>
              <a:rPr b="0" lang="en-PH" sz="1800" spc="-1" strike="noStrike">
                <a:solidFill>
                  <a:srgbClr val="000000"/>
                </a:solidFill>
                <a:latin typeface="Lato"/>
                <a:ea typeface="NÐ'E1þ"/>
              </a:rPr>
              <a:t> and fertilization. A (5) </a:t>
            </a:r>
            <a:r>
              <a:rPr b="0" lang="en-PH" sz="1800" spc="-1" strike="noStrike" u="sng">
                <a:solidFill>
                  <a:srgbClr val="000000"/>
                </a:solidFill>
                <a:uFillTx/>
                <a:latin typeface="Lato"/>
                <a:ea typeface="NÐ'E1þ"/>
              </a:rPr>
              <a:t>fruit</a:t>
            </a:r>
            <a:r>
              <a:rPr b="0" lang="en-PH" sz="1800" spc="-1" strike="noStrike">
                <a:solidFill>
                  <a:srgbClr val="000000"/>
                </a:solidFill>
                <a:latin typeface="Lato"/>
                <a:ea typeface="NÐ'E1þ"/>
              </a:rPr>
              <a:t> or ripened ovary contains fertilized seeds that are ready to grow again.</a:t>
            </a:r>
            <a:endParaRPr b="0" lang="en-PH" sz="1800" spc="-1" strike="noStrike">
              <a:latin typeface="Lato"/>
            </a:endParaRPr>
          </a:p>
        </p:txBody>
      </p:sp>
      <p:sp>
        <p:nvSpPr>
          <p:cNvPr id="417" name=""/>
          <p:cNvSpPr txBox="1"/>
          <p:nvPr/>
        </p:nvSpPr>
        <p:spPr>
          <a:xfrm>
            <a:off x="5065560" y="2052000"/>
            <a:ext cx="206100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Answer Key </a:t>
            </a:r>
            <a:endParaRPr b="1" lang="en-PH" sz="2000" spc="-1" strike="noStrike">
              <a:solidFill>
                <a:srgbClr val="c9211e"/>
              </a:solidFill>
              <a:latin typeface="Lato"/>
            </a:endParaRPr>
          </a:p>
        </p:txBody>
      </p:sp>
      <p:sp>
        <p:nvSpPr>
          <p:cNvPr id="418"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
          <p:cNvSpPr/>
          <p:nvPr/>
        </p:nvSpPr>
        <p:spPr>
          <a:xfrm>
            <a:off x="2520000" y="541080"/>
            <a:ext cx="6658200" cy="537120"/>
          </a:xfrm>
          <a:prstGeom prst="rect">
            <a:avLst/>
          </a:prstGeom>
          <a:noFill/>
          <a:ln w="0">
            <a:noFill/>
          </a:ln>
        </p:spPr>
        <p:style>
          <a:lnRef idx="0"/>
          <a:fillRef idx="0"/>
          <a:effectRef idx="0"/>
          <a:fontRef idx="minor"/>
        </p:style>
      </p:sp>
      <p:pic>
        <p:nvPicPr>
          <p:cNvPr id="384" name="" descr=""/>
          <p:cNvPicPr/>
          <p:nvPr/>
        </p:nvPicPr>
        <p:blipFill>
          <a:blip r:embed="rId1"/>
          <a:stretch/>
        </p:blipFill>
        <p:spPr>
          <a:xfrm>
            <a:off x="4205880" y="3780000"/>
            <a:ext cx="3780000" cy="2173320"/>
          </a:xfrm>
          <a:prstGeom prst="rect">
            <a:avLst/>
          </a:prstGeom>
          <a:ln w="29160">
            <a:solidFill>
              <a:srgbClr val="000000"/>
            </a:solidFill>
            <a:round/>
          </a:ln>
        </p:spPr>
      </p:pic>
      <p:sp>
        <p:nvSpPr>
          <p:cNvPr id="385" name=""/>
          <p:cNvSpPr txBox="1"/>
          <p:nvPr/>
        </p:nvSpPr>
        <p:spPr>
          <a:xfrm>
            <a:off x="875880" y="1780560"/>
            <a:ext cx="10440000" cy="22154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The entire life span of a plant is called </a:t>
            </a:r>
            <a:r>
              <a:rPr b="0" lang="en-PH" sz="1800" spc="-1" strike="noStrike">
                <a:latin typeface="Lato"/>
                <a:ea typeface="NÐ'E1þ"/>
              </a:rPr>
              <a:t>the </a:t>
            </a:r>
            <a:r>
              <a:rPr b="1" lang="en-PH" sz="1800" spc="-1" strike="noStrike">
                <a:latin typeface="Lato"/>
                <a:ea typeface="NÐ'E1þ"/>
              </a:rPr>
              <a:t>plant life cycle.</a:t>
            </a:r>
            <a:r>
              <a:rPr b="0" lang="en-PH" sz="1800" spc="-1" strike="noStrike">
                <a:latin typeface="Lato"/>
                <a:ea typeface="NÐ'E1þ"/>
              </a:rPr>
              <a:t> This is a cycle that shows how plants develop from seeds and grow into mature plants that are ready to reproduce. The life cycle of a plant starts from the seed stage. Look at the image of a plant seed provided below.</a:t>
            </a:r>
            <a:endParaRPr b="0" lang="en-PH" sz="1800" spc="-1" strike="noStrike">
              <a:latin typeface="Arial"/>
            </a:endParaRPr>
          </a:p>
          <a:p>
            <a:pPr algn="just">
              <a:buNone/>
            </a:pPr>
            <a:endParaRPr b="0" lang="en-PH" sz="1800" spc="-1" strike="noStrike">
              <a:latin typeface="Arial"/>
            </a:endParaRPr>
          </a:p>
          <a:p>
            <a:pPr algn="just">
              <a:buNone/>
            </a:pPr>
            <a:r>
              <a:rPr b="0" lang="en-PH" sz="1800" spc="-1" strike="noStrike">
                <a:latin typeface="Lato"/>
                <a:ea typeface="NÐ'E1þ"/>
              </a:rPr>
              <a:t>	</a:t>
            </a:r>
            <a:r>
              <a:rPr b="0" lang="en-PH" sz="1800" spc="-1" strike="noStrike">
                <a:latin typeface="Lato"/>
                <a:ea typeface="NÐ'E1þ"/>
              </a:rPr>
              <a:t>The seed of a plant contains a miniature plant known as the </a:t>
            </a:r>
            <a:r>
              <a:rPr b="1" lang="en-PH" sz="1800" spc="-1" strike="noStrike">
                <a:latin typeface="Lato"/>
                <a:ea typeface="NÐ'E1þ"/>
              </a:rPr>
              <a:t>embryo</a:t>
            </a:r>
            <a:r>
              <a:rPr b="0" lang="en-PH" sz="1800" spc="-1" strike="noStrike">
                <a:latin typeface="Lato"/>
                <a:ea typeface="NÐ'E1þ"/>
              </a:rPr>
              <a:t>.  The embryo is protected by a hard cover known as the seed coat. The embryo of the plant will use its stored food for it to grow.</a:t>
            </a:r>
            <a:endParaRPr b="0" lang="en-PH" sz="1800" spc="-1" strike="noStrike">
              <a:latin typeface="Arial"/>
            </a:endParaRPr>
          </a:p>
        </p:txBody>
      </p:sp>
      <p:sp>
        <p:nvSpPr>
          <p:cNvPr id="386"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
          <p:cNvSpPr txBox="1"/>
          <p:nvPr/>
        </p:nvSpPr>
        <p:spPr>
          <a:xfrm>
            <a:off x="999000" y="2429640"/>
            <a:ext cx="10194120" cy="2250360"/>
          </a:xfrm>
          <a:prstGeom prst="rect">
            <a:avLst/>
          </a:prstGeom>
          <a:noFill/>
          <a:ln w="0">
            <a:noFill/>
          </a:ln>
        </p:spPr>
        <p:txBody>
          <a:bodyPr lIns="90000" rIns="90000" tIns="45000" bIns="45000" anchor="t">
            <a:noAutofit/>
          </a:bodyPr>
          <a:p>
            <a:pPr algn="just">
              <a:buNone/>
            </a:pPr>
            <a:r>
              <a:rPr b="1" lang="en-PH" sz="1800" spc="-1" strike="noStrike">
                <a:solidFill>
                  <a:srgbClr val="000000"/>
                </a:solidFill>
                <a:latin typeface="Lato"/>
                <a:ea typeface="NÐ'E1þ"/>
              </a:rPr>
              <a:t>	</a:t>
            </a:r>
            <a:r>
              <a:rPr b="1" lang="en-PH" sz="1800" spc="-1" strike="noStrike">
                <a:solidFill>
                  <a:srgbClr val="000000"/>
                </a:solidFill>
                <a:latin typeface="Lato"/>
                <a:ea typeface="NÐ'E1þ"/>
              </a:rPr>
              <a:t>Germination</a:t>
            </a:r>
            <a:r>
              <a:rPr b="0" lang="en-PH" sz="1800" spc="-1" strike="noStrike">
                <a:latin typeface="Lato"/>
                <a:ea typeface="NÐ'E1þ"/>
              </a:rPr>
              <a:t> is the process where roots and small leaves pop out and the seed gets ready to sprout </a:t>
            </a:r>
            <a:endParaRPr b="0" lang="en-PH" sz="1800" spc="-1" strike="noStrike">
              <a:latin typeface="Arial"/>
            </a:endParaRPr>
          </a:p>
          <a:p>
            <a:pPr algn="just">
              <a:buNone/>
            </a:pPr>
            <a:r>
              <a:rPr b="0" lang="en-PH" sz="1800" spc="-1" strike="noStrike">
                <a:latin typeface="Lato"/>
                <a:ea typeface="NÐ'E1þ"/>
              </a:rPr>
              <a:t> </a:t>
            </a:r>
            <a:r>
              <a:rPr b="0" lang="en-PH" sz="1800" spc="-1" strike="noStrike">
                <a:latin typeface="Lato"/>
                <a:ea typeface="NÐ'E1þ"/>
              </a:rPr>
              <a:t>	</a:t>
            </a:r>
            <a:r>
              <a:rPr b="0" lang="en-PH" sz="1800" spc="-1" strike="noStrike">
                <a:latin typeface="Lato"/>
                <a:ea typeface="NÐ'E1þ"/>
              </a:rPr>
              <a:t>	</a:t>
            </a:r>
            <a:endParaRPr b="0" lang="en-PH" sz="1800" spc="-1" strike="noStrike">
              <a:latin typeface="Arial"/>
            </a:endParaRPr>
          </a:p>
          <a:p>
            <a:pPr algn="just">
              <a:buNone/>
            </a:pPr>
            <a:r>
              <a:rPr b="0" lang="en-PH" sz="1800" spc="-1" strike="noStrike">
                <a:latin typeface="Lato"/>
                <a:ea typeface="NÐ'E1þ"/>
              </a:rPr>
              <a:t>	</a:t>
            </a:r>
            <a:r>
              <a:rPr b="0" lang="en-PH" sz="1800" spc="-1" strike="noStrike">
                <a:latin typeface="Lato"/>
                <a:ea typeface="NÐ'E1þ"/>
              </a:rPr>
              <a:t>The plant will next reach the seedling stage wherein a small plant has just emerged from the ground. In this stage, the plant is still small and will absorb sunlight and water for it to continuously grow. The plant will then undergo the vegetative stage. In this stage, the plant absorbs sunlight, water, and different nutrients for it to prepare for the flowering stage.</a:t>
            </a:r>
            <a:endParaRPr b="0" lang="en-PH" sz="1800" spc="-1" strike="noStrike">
              <a:latin typeface="Arial"/>
            </a:endParaRPr>
          </a:p>
        </p:txBody>
      </p:sp>
      <p:sp>
        <p:nvSpPr>
          <p:cNvPr id="388"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
        <p:nvSpPr>
          <p:cNvPr id="389"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0" name="" descr=""/>
          <p:cNvPicPr/>
          <p:nvPr/>
        </p:nvPicPr>
        <p:blipFill>
          <a:blip r:embed="rId1"/>
          <a:stretch/>
        </p:blipFill>
        <p:spPr>
          <a:xfrm>
            <a:off x="4565880" y="3312000"/>
            <a:ext cx="3060000" cy="2333880"/>
          </a:xfrm>
          <a:prstGeom prst="rect">
            <a:avLst/>
          </a:prstGeom>
          <a:ln w="29160">
            <a:solidFill>
              <a:srgbClr val="000000"/>
            </a:solidFill>
            <a:round/>
          </a:ln>
        </p:spPr>
      </p:pic>
      <p:sp>
        <p:nvSpPr>
          <p:cNvPr id="391" name=""/>
          <p:cNvSpPr/>
          <p:nvPr/>
        </p:nvSpPr>
        <p:spPr>
          <a:xfrm>
            <a:off x="4501800" y="5652000"/>
            <a:ext cx="2878200" cy="444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000" spc="-1" strike="noStrike">
                <a:solidFill>
                  <a:srgbClr val="000000"/>
                </a:solidFill>
                <a:latin typeface="Lato"/>
                <a:ea typeface="NÐ'E1þ"/>
              </a:rPr>
              <a:t>Guérin Nicolas (messages), CC BY-SA 3.0, via Wikimedia CommonsBY-SA 3.0, via</a:t>
            </a:r>
            <a:endParaRPr b="0" lang="en-PH" sz="1000" spc="-1" strike="noStrike">
              <a:latin typeface="Lato"/>
            </a:endParaRPr>
          </a:p>
        </p:txBody>
      </p:sp>
      <p:sp>
        <p:nvSpPr>
          <p:cNvPr id="392" name=""/>
          <p:cNvSpPr txBox="1"/>
          <p:nvPr/>
        </p:nvSpPr>
        <p:spPr>
          <a:xfrm>
            <a:off x="245880" y="1836000"/>
            <a:ext cx="11700000" cy="1331280"/>
          </a:xfrm>
          <a:prstGeom prst="rect">
            <a:avLst/>
          </a:prstGeom>
          <a:noFill/>
          <a:ln w="0">
            <a:noFill/>
          </a:ln>
        </p:spPr>
        <p:txBody>
          <a:bodyPr lIns="90000" rIns="90000" tIns="45000" bIns="45000" anchor="t">
            <a:noAutofit/>
          </a:bodyPr>
          <a:p>
            <a:pPr algn="just">
              <a:buNone/>
            </a:pPr>
            <a:r>
              <a:rPr b="0" lang="en-PH" sz="1800" spc="-1" strike="noStrike">
                <a:solidFill>
                  <a:srgbClr val="000000"/>
                </a:solidFill>
                <a:latin typeface="Lato"/>
                <a:ea typeface="NÐ'E1þ"/>
              </a:rPr>
              <a:t>	</a:t>
            </a:r>
            <a:r>
              <a:rPr b="0" lang="en-PH" sz="1800" spc="-1" strike="noStrike">
                <a:solidFill>
                  <a:srgbClr val="000000"/>
                </a:solidFill>
                <a:latin typeface="Lato"/>
                <a:ea typeface="NÐ'E1þ"/>
              </a:rPr>
              <a:t>The </a:t>
            </a:r>
            <a:r>
              <a:rPr b="1" lang="en-PH" sz="1800" spc="-1" strike="noStrike">
                <a:solidFill>
                  <a:srgbClr val="000000"/>
                </a:solidFill>
                <a:latin typeface="Lato"/>
                <a:ea typeface="NÐ'E1þ"/>
              </a:rPr>
              <a:t>flowering stage</a:t>
            </a:r>
            <a:r>
              <a:rPr b="0" lang="en-PH" sz="1800" spc="-1" strike="noStrike">
                <a:solidFill>
                  <a:srgbClr val="000000"/>
                </a:solidFill>
                <a:latin typeface="Lato"/>
                <a:ea typeface="NÐ'E1þ"/>
              </a:rPr>
              <a:t> is where the plant tries to reproduce. Once the flower of the plant is pollinated, it will produce a fruit that contains the seed of the plant. Pollination is the transfer of the pollen grains from the stamen to the pistil of the same flower (self-pollination) or a different flower of the same kind (cross-pollination). Once the new seed falls to the ground, the life cycle of the plant will start again from the seed stage.</a:t>
            </a:r>
            <a:endParaRPr b="0" lang="en-PH" sz="1800" spc="-1" strike="noStrike">
              <a:latin typeface="Arial"/>
            </a:endParaRPr>
          </a:p>
        </p:txBody>
      </p:sp>
      <p:sp>
        <p:nvSpPr>
          <p:cNvPr id="393"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4" name="" descr=""/>
          <p:cNvPicPr/>
          <p:nvPr/>
        </p:nvPicPr>
        <p:blipFill>
          <a:blip r:embed="rId1"/>
          <a:stretch/>
        </p:blipFill>
        <p:spPr>
          <a:xfrm>
            <a:off x="8046720" y="2392920"/>
            <a:ext cx="3113280" cy="3007080"/>
          </a:xfrm>
          <a:prstGeom prst="rect">
            <a:avLst/>
          </a:prstGeom>
          <a:ln w="29160">
            <a:solidFill>
              <a:srgbClr val="000000"/>
            </a:solidFill>
            <a:round/>
          </a:ln>
        </p:spPr>
      </p:pic>
      <p:sp>
        <p:nvSpPr>
          <p:cNvPr id="395" name=""/>
          <p:cNvSpPr txBox="1"/>
          <p:nvPr/>
        </p:nvSpPr>
        <p:spPr>
          <a:xfrm>
            <a:off x="1039680" y="2163240"/>
            <a:ext cx="6700320" cy="3475800"/>
          </a:xfrm>
          <a:prstGeom prst="rect">
            <a:avLst/>
          </a:prstGeom>
          <a:noFill/>
          <a:ln w="0">
            <a:noFill/>
          </a:ln>
        </p:spPr>
        <p:txBody>
          <a:bodyPr lIns="90000" rIns="90000" tIns="45000" bIns="45000" anchor="t">
            <a:noAutofit/>
          </a:bodyPr>
          <a:p>
            <a:pPr marL="216000" indent="-216000">
              <a:buClr>
                <a:srgbClr val="000000"/>
              </a:buClr>
              <a:buFont typeface="StarSymbol"/>
              <a:buAutoNum type="arabicPeriod"/>
            </a:pPr>
            <a:r>
              <a:rPr b="1" lang="en-PH" sz="1800" spc="-1" strike="noStrike">
                <a:latin typeface="Lato"/>
              </a:rPr>
              <a:t>Example</a:t>
            </a:r>
            <a:r>
              <a:rPr b="0" lang="en-PH" sz="1800" spc="-1" strike="noStrike">
                <a:latin typeface="Lato"/>
              </a:rPr>
              <a:t>: The Life Cycle Squash or Kalabasa</a:t>
            </a:r>
            <a:br/>
            <a:br/>
            <a:r>
              <a:rPr b="0" lang="en-PH" sz="1800" spc="-1" strike="noStrike">
                <a:latin typeface="Lato"/>
              </a:rPr>
              <a:t>1.The squash seed is planted.</a:t>
            </a:r>
            <a:br/>
            <a:r>
              <a:rPr b="0" lang="en-PH" sz="1800" spc="-1" strike="noStrike">
                <a:latin typeface="Lato"/>
              </a:rPr>
              <a:t>2. The squash seed begins to sprout.</a:t>
            </a:r>
            <a:br/>
            <a:r>
              <a:rPr b="0" lang="en-PH" sz="1800" spc="-1" strike="noStrike">
                <a:latin typeface="Lato"/>
              </a:rPr>
              <a:t>3. The squash seedling emerges from the soil.</a:t>
            </a:r>
            <a:br/>
            <a:r>
              <a:rPr b="0" lang="en-PH" sz="1800" spc="-1" strike="noStrike">
                <a:latin typeface="Lato"/>
              </a:rPr>
              <a:t>4. The squash plant grows and absorbs sunlight, water, and nutrients necessary for its growth.</a:t>
            </a:r>
            <a:br/>
            <a:r>
              <a:rPr b="0" lang="en-PH" sz="1800" spc="-1" strike="noStrike">
                <a:latin typeface="Lato"/>
              </a:rPr>
              <a:t>5. The squash plant starts blooming flowers for reproduction.</a:t>
            </a:r>
            <a:br/>
            <a:r>
              <a:rPr b="0" lang="en-PH" sz="1800" spc="-1" strike="noStrike">
                <a:latin typeface="Lato"/>
              </a:rPr>
              <a:t>6. The fruit of the squash plant is produced. This fruit contains seeds that are necessary for the next life cycle.</a:t>
            </a:r>
            <a:endParaRPr b="0" lang="en-PH" sz="1800" spc="-1" strike="noStrike">
              <a:latin typeface="Arial"/>
            </a:endParaRPr>
          </a:p>
        </p:txBody>
      </p:sp>
      <p:sp>
        <p:nvSpPr>
          <p:cNvPr id="396"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
          <p:cNvSpPr/>
          <p:nvPr/>
        </p:nvSpPr>
        <p:spPr>
          <a:xfrm>
            <a:off x="4680000" y="3881160"/>
            <a:ext cx="175320" cy="340920"/>
          </a:xfrm>
          <a:prstGeom prst="rect">
            <a:avLst/>
          </a:prstGeom>
          <a:noFill/>
          <a:ln w="0">
            <a:noFill/>
          </a:ln>
        </p:spPr>
        <p:style>
          <a:lnRef idx="0"/>
          <a:fillRef idx="0"/>
          <a:effectRef idx="0"/>
          <a:fontRef idx="minor"/>
        </p:style>
      </p:sp>
      <p:pic>
        <p:nvPicPr>
          <p:cNvPr id="398" name="" descr=""/>
          <p:cNvPicPr/>
          <p:nvPr/>
        </p:nvPicPr>
        <p:blipFill>
          <a:blip r:embed="rId1"/>
          <a:stretch/>
        </p:blipFill>
        <p:spPr>
          <a:xfrm>
            <a:off x="8820000" y="2700000"/>
            <a:ext cx="3058200" cy="2782080"/>
          </a:xfrm>
          <a:prstGeom prst="rect">
            <a:avLst/>
          </a:prstGeom>
          <a:ln w="29160">
            <a:solidFill>
              <a:srgbClr val="000000"/>
            </a:solidFill>
            <a:round/>
          </a:ln>
        </p:spPr>
      </p:pic>
      <p:sp>
        <p:nvSpPr>
          <p:cNvPr id="399" name=""/>
          <p:cNvSpPr txBox="1"/>
          <p:nvPr/>
        </p:nvSpPr>
        <p:spPr>
          <a:xfrm>
            <a:off x="360000" y="1800000"/>
            <a:ext cx="8280000" cy="3782160"/>
          </a:xfrm>
          <a:prstGeom prst="rect">
            <a:avLst/>
          </a:prstGeom>
          <a:noFill/>
          <a:ln w="0">
            <a:noFill/>
          </a:ln>
        </p:spPr>
        <p:txBody>
          <a:bodyPr lIns="90000" rIns="90000" tIns="45000" bIns="45000" anchor="t">
            <a:noAutofit/>
          </a:bodyPr>
          <a:p>
            <a:r>
              <a:rPr b="0" lang="en-PH" sz="1800" spc="-1" strike="noStrike">
                <a:latin typeface="Lato"/>
                <a:ea typeface="pî_x005F_x0019_èþ"/>
              </a:rPr>
              <a:t>	</a:t>
            </a:r>
            <a:r>
              <a:rPr b="0" lang="en-PH" sz="1800" spc="-1" strike="noStrike">
                <a:latin typeface="Lato"/>
                <a:ea typeface="pî_x005F_x0019_èþ"/>
              </a:rPr>
              <a:t>Some flowering plants do not grow fruits. These plants grow tiny, fertilized seeds.</a:t>
            </a:r>
            <a:endParaRPr b="0" lang="en-PH" sz="1800" spc="-1" strike="noStrike">
              <a:latin typeface="Arial"/>
            </a:endParaRPr>
          </a:p>
          <a:p>
            <a:r>
              <a:rPr b="0" lang="en-PH" sz="1800" spc="-1" strike="noStrike">
                <a:latin typeface="Lato"/>
                <a:ea typeface="pî_x005F_x0019_èþ"/>
              </a:rPr>
              <a:t> </a:t>
            </a:r>
            <a:r>
              <a:rPr b="0" lang="en-PH" sz="1800" spc="-1" strike="noStrike">
                <a:latin typeface="Lato"/>
                <a:ea typeface="pî_x005F_x0019_èþ"/>
              </a:rPr>
              <a:t>	</a:t>
            </a:r>
            <a:br/>
            <a:r>
              <a:rPr b="0" lang="en-PH" sz="1800" spc="-1" strike="noStrike">
                <a:latin typeface="Lato"/>
                <a:ea typeface="pî_x005F_x0019_èþ"/>
              </a:rPr>
              <a:t>	</a:t>
            </a:r>
            <a:r>
              <a:rPr b="1" lang="en-PH" sz="1800" spc="-1" strike="noStrike">
                <a:latin typeface="Lato"/>
                <a:ea typeface="pî_x005F_x0019_èþ"/>
              </a:rPr>
              <a:t>Example</a:t>
            </a:r>
            <a:r>
              <a:rPr b="0" lang="en-PH" sz="1800" spc="-1" strike="noStrike">
                <a:latin typeface="Lato"/>
                <a:ea typeface="pî_x005F_x0019_èþ"/>
              </a:rPr>
              <a:t>: The Life Cycle of Zinnia Plant</a:t>
            </a:r>
            <a:br/>
            <a:endParaRPr b="0" lang="en-PH" sz="1800" spc="-1" strike="noStrike">
              <a:latin typeface="Arial"/>
            </a:endParaRPr>
          </a:p>
          <a:p>
            <a:r>
              <a:rPr b="0" lang="en-PH" sz="1800" spc="-1" strike="noStrike">
                <a:latin typeface="Lato"/>
                <a:ea typeface="pî_x005F_x0019_èþ"/>
              </a:rPr>
              <a:t>1. Fertilized seed in a withered flower are scattered on the soil.</a:t>
            </a:r>
            <a:br/>
            <a:r>
              <a:rPr b="0" lang="en-PH" sz="1800" spc="-1" strike="noStrike">
                <a:latin typeface="Lato"/>
                <a:ea typeface="pî_x005F_x0019_èþ"/>
              </a:rPr>
              <a:t>2. Each seed grows into a seedling with tiny roots and a few leaves.</a:t>
            </a:r>
            <a:br/>
            <a:r>
              <a:rPr b="0" lang="en-PH" sz="1800" spc="-1" strike="noStrike">
                <a:latin typeface="Lato"/>
                <a:ea typeface="pî_x005F_x0019_èþ"/>
              </a:rPr>
              <a:t>3. The seedling grows into a young plant with more leaves and stems.</a:t>
            </a:r>
            <a:br/>
            <a:r>
              <a:rPr b="0" lang="en-PH" sz="1800" spc="-1" strike="noStrike">
                <a:latin typeface="Lato"/>
                <a:ea typeface="pî_x005F_x0019_èþ"/>
              </a:rPr>
              <a:t>4. The young plant grows a bud at the tip of its stem that develops into a flower.</a:t>
            </a:r>
            <a:br/>
            <a:r>
              <a:rPr b="0" lang="en-PH" sz="1800" spc="-1" strike="noStrike">
                <a:latin typeface="Lato"/>
                <a:ea typeface="pî_x005F_x0019_èþ"/>
              </a:rPr>
              <a:t>5. The flower is pollinated, and fertilized seeds are developed in the ovary.</a:t>
            </a:r>
            <a:br/>
            <a:r>
              <a:rPr b="0" lang="en-PH" sz="1800" spc="-1" strike="noStrike">
                <a:latin typeface="Lato"/>
                <a:ea typeface="pî_x005F_x0019_èþ"/>
              </a:rPr>
              <a:t>6. The fertilized seeds stay inside the ovary until the flower withers and falls to the ground, scattering the seeds on the soil in the process.</a:t>
            </a:r>
            <a:endParaRPr b="0" lang="en-PH" sz="1800" spc="-1" strike="noStrike">
              <a:latin typeface="Arial"/>
            </a:endParaRPr>
          </a:p>
        </p:txBody>
      </p:sp>
      <p:sp>
        <p:nvSpPr>
          <p:cNvPr id="400"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
          <p:cNvSpPr/>
          <p:nvPr/>
        </p:nvSpPr>
        <p:spPr>
          <a:xfrm>
            <a:off x="216000" y="1618920"/>
            <a:ext cx="11876400" cy="4499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02" name=""/>
          <p:cNvSpPr/>
          <p:nvPr/>
        </p:nvSpPr>
        <p:spPr>
          <a:xfrm>
            <a:off x="444960" y="2088000"/>
            <a:ext cx="11075040" cy="396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NÐ'E1þ"/>
              </a:rPr>
              <a:t>The life cycle of plants is affected by several environmental factors. These environmental factors can be classified as either biotic (living) factors or abiotic (nonliving).</a:t>
            </a:r>
            <a:endParaRPr b="0" lang="en-PH" sz="1800" spc="-1" strike="noStrike">
              <a:latin typeface="Lato"/>
            </a:endParaRPr>
          </a:p>
          <a:p>
            <a:pPr>
              <a:lnSpc>
                <a:spcPct val="100000"/>
              </a:lnSpc>
              <a:buNone/>
            </a:pPr>
            <a:endParaRPr b="0" lang="en-PH" sz="1800" spc="-1" strike="noStrike">
              <a:latin typeface="Lato"/>
            </a:endParaRPr>
          </a:p>
          <a:p>
            <a:pPr>
              <a:lnSpc>
                <a:spcPct val="100000"/>
              </a:lnSpc>
              <a:buNone/>
            </a:pPr>
            <a:r>
              <a:rPr b="1" lang="en-PH" sz="1800" spc="-1" strike="noStrike">
                <a:solidFill>
                  <a:srgbClr val="000000"/>
                </a:solidFill>
                <a:latin typeface="Lato"/>
                <a:ea typeface="NÐ'E1þ"/>
              </a:rPr>
              <a:t>Abiotic Factors</a:t>
            </a:r>
            <a:br/>
            <a:endParaRPr b="0" lang="en-PH" sz="1800" spc="-1" strike="noStrike">
              <a:latin typeface="Lato"/>
            </a:endParaRPr>
          </a:p>
          <a:p>
            <a:pPr marL="216000" indent="-216000">
              <a:lnSpc>
                <a:spcPct val="100000"/>
              </a:lnSpc>
              <a:buClr>
                <a:srgbClr val="000000"/>
              </a:buClr>
              <a:buFont typeface="StarSymbol"/>
              <a:buAutoNum type="arabicPeriod"/>
            </a:pP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Soil</a:t>
            </a:r>
            <a:r>
              <a:rPr b="0" lang="en-PH" sz="1800" spc="-1" strike="noStrike">
                <a:solidFill>
                  <a:srgbClr val="000000"/>
                </a:solidFill>
                <a:latin typeface="Lato"/>
                <a:ea typeface="DejaVu Sans"/>
              </a:rPr>
              <a:t> </a:t>
            </a:r>
            <a:r>
              <a:rPr b="0" lang="en-PH" sz="1800" spc="-1" strike="noStrike">
                <a:solidFill>
                  <a:srgbClr val="000000"/>
                </a:solidFill>
                <a:latin typeface="Lato"/>
                <a:ea typeface="NÐ'E1þ"/>
              </a:rPr>
              <a:t>– The soil plays an important role in the life cycle of a plant. A plant will not be able to grow properly if the type of soil is not appropriate. Some plants grow on dry, sandy soil, but some plants</a:t>
            </a:r>
            <a:endParaRPr b="0" lang="en-PH" sz="1800" spc="-1" strike="noStrike">
              <a:latin typeface="Lato"/>
            </a:endParaRPr>
          </a:p>
          <a:p>
            <a:pPr marL="216000" indent="-216000">
              <a:lnSpc>
                <a:spcPct val="100000"/>
              </a:lnSpc>
              <a:buClr>
                <a:srgbClr val="000000"/>
              </a:buClr>
              <a:buFont typeface="StarSymbol"/>
              <a:buAutoNum type="arabicPeriod"/>
            </a:pPr>
            <a:r>
              <a:rPr b="0" lang="en-PH" sz="1800" spc="-1" strike="noStrike">
                <a:solidFill>
                  <a:srgbClr val="000000"/>
                </a:solidFill>
                <a:latin typeface="Lato"/>
                <a:ea typeface="NÐ'E1þ"/>
              </a:rPr>
              <a:t>grow in areas where the soil is loamy.</a:t>
            </a:r>
            <a:br/>
            <a:endParaRPr b="0" lang="en-PH" sz="1800" spc="-1" strike="noStrike">
              <a:latin typeface="Lato"/>
            </a:endParaRPr>
          </a:p>
          <a:p>
            <a:pPr marL="216000" indent="-216000">
              <a:lnSpc>
                <a:spcPct val="100000"/>
              </a:lnSpc>
              <a:buClr>
                <a:srgbClr val="000000"/>
              </a:buClr>
              <a:buFont typeface="StarSymbol"/>
              <a:buAutoNum type="arabicPeriod"/>
            </a:pP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Water</a:t>
            </a:r>
            <a:r>
              <a:rPr b="0" lang="en-PH" sz="1800" spc="-1" strike="noStrike">
                <a:solidFill>
                  <a:srgbClr val="000000"/>
                </a:solidFill>
                <a:latin typeface="Lato"/>
                <a:ea typeface="NÐ'E1þ"/>
              </a:rPr>
              <a:t>– Plants should receive the right amount of water for them to grow. If plants receive too little or too much water, they may not grow properly or eventually die.</a:t>
            </a:r>
            <a:br/>
            <a:r>
              <a:rPr b="0" lang="en-PH" sz="1800" spc="-1" strike="noStrike">
                <a:solidFill>
                  <a:srgbClr val="000000"/>
                </a:solidFill>
                <a:latin typeface="Lato"/>
              </a:rPr>
              <a:t> </a:t>
            </a:r>
            <a:endParaRPr b="0" lang="en-PH" sz="1800" spc="-1" strike="noStrike">
              <a:latin typeface="Lato"/>
            </a:endParaRPr>
          </a:p>
          <a:p>
            <a:pPr marL="216000" indent="-216000">
              <a:lnSpc>
                <a:spcPct val="100000"/>
              </a:lnSpc>
              <a:buClr>
                <a:srgbClr val="000000"/>
              </a:buClr>
              <a:buFont typeface="StarSymbol"/>
              <a:buAutoNum type="arabicPeriod"/>
            </a:pP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Air</a:t>
            </a:r>
            <a:r>
              <a:rPr b="0" lang="en-PH" sz="1800" spc="-1" strike="noStrike">
                <a:solidFill>
                  <a:srgbClr val="000000"/>
                </a:solidFill>
                <a:latin typeface="Lato"/>
                <a:ea typeface="DejaVu Sans"/>
              </a:rPr>
              <a:t> </a:t>
            </a:r>
            <a:r>
              <a:rPr b="0" lang="en-PH" sz="1800" spc="-1" strike="noStrike">
                <a:solidFill>
                  <a:srgbClr val="000000"/>
                </a:solidFill>
                <a:latin typeface="Lato"/>
                <a:ea typeface="NÐ'E1þ"/>
              </a:rPr>
              <a:t>– Plants will survive in an environment where there is enough</a:t>
            </a:r>
            <a:endParaRPr b="0" lang="en-PH" sz="1800" spc="-1" strike="noStrike">
              <a:latin typeface="Lato"/>
            </a:endParaRPr>
          </a:p>
          <a:p>
            <a:pPr marL="216000" indent="-216000">
              <a:lnSpc>
                <a:spcPct val="100000"/>
              </a:lnSpc>
              <a:buClr>
                <a:srgbClr val="000000"/>
              </a:buClr>
              <a:buFont typeface="StarSymbol"/>
              <a:buAutoNum type="arabicPeriod"/>
            </a:pPr>
            <a:r>
              <a:rPr b="0" lang="en-PH" sz="1800" spc="-1" strike="noStrike">
                <a:solidFill>
                  <a:srgbClr val="000000"/>
                </a:solidFill>
                <a:latin typeface="Lato"/>
                <a:ea typeface="NÐ'E1þ"/>
              </a:rPr>
              <a:t>carbon dioxide (CO</a:t>
            </a:r>
            <a:r>
              <a:rPr b="0" lang="en-PH" sz="1800" spc="-1" strike="noStrike">
                <a:solidFill>
                  <a:srgbClr val="000000"/>
                </a:solidFill>
                <a:latin typeface="Lato"/>
                <a:ea typeface="DejaVu Sans"/>
              </a:rPr>
              <a:t>2</a:t>
            </a:r>
            <a:r>
              <a:rPr b="0" lang="en-PH" sz="1800" spc="-1" strike="noStrike">
                <a:solidFill>
                  <a:srgbClr val="000000"/>
                </a:solidFill>
                <a:latin typeface="Lato"/>
                <a:ea typeface="NÐ'E1þ"/>
              </a:rPr>
              <a:t>).</a:t>
            </a:r>
            <a:endParaRPr b="0" lang="en-PH" sz="1800" spc="-1" strike="noStrike">
              <a:latin typeface="Lato"/>
            </a:endParaRPr>
          </a:p>
        </p:txBody>
      </p:sp>
      <p:sp>
        <p:nvSpPr>
          <p:cNvPr id="403" name=""/>
          <p:cNvSpPr/>
          <p:nvPr/>
        </p:nvSpPr>
        <p:spPr>
          <a:xfrm>
            <a:off x="216000" y="1258560"/>
            <a:ext cx="9896400" cy="4729680"/>
          </a:xfrm>
          <a:prstGeom prst="rect">
            <a:avLst/>
          </a:prstGeom>
          <a:noFill/>
          <a:ln w="0">
            <a:noFill/>
          </a:ln>
        </p:spPr>
        <p:style>
          <a:lnRef idx="0"/>
          <a:fillRef idx="0"/>
          <a:effectRef idx="0"/>
          <a:fontRef idx="minor"/>
        </p:style>
      </p:sp>
      <p:sp>
        <p:nvSpPr>
          <p:cNvPr id="404" name=""/>
          <p:cNvSpPr txBox="1"/>
          <p:nvPr/>
        </p:nvSpPr>
        <p:spPr>
          <a:xfrm>
            <a:off x="2340000" y="1512000"/>
            <a:ext cx="7486920" cy="412560"/>
          </a:xfrm>
          <a:prstGeom prst="rect">
            <a:avLst/>
          </a:prstGeom>
          <a:noFill/>
          <a:ln w="0">
            <a:noFill/>
          </a:ln>
        </p:spPr>
        <p:txBody>
          <a:bodyPr lIns="90000" rIns="90000" tIns="45000" bIns="45000" anchor="t">
            <a:noAutofit/>
          </a:bodyPr>
          <a:p>
            <a:r>
              <a:rPr b="1" lang="en-PH" sz="1800" spc="-1" strike="noStrike">
                <a:solidFill>
                  <a:srgbClr val="000000"/>
                </a:solidFill>
                <a:latin typeface="Lato"/>
                <a:ea typeface="DejaVu Sans"/>
              </a:rPr>
              <a:t>Environmental Factors That Affect the Life Cycle of Plants</a:t>
            </a:r>
            <a:endParaRPr b="0" lang="en-PH" sz="1800" spc="-1" strike="noStrike">
              <a:latin typeface="Arial"/>
            </a:endParaRPr>
          </a:p>
        </p:txBody>
      </p:sp>
      <p:sp>
        <p:nvSpPr>
          <p:cNvPr id="405"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
          <p:cNvSpPr/>
          <p:nvPr/>
        </p:nvSpPr>
        <p:spPr>
          <a:xfrm>
            <a:off x="216000" y="1618920"/>
            <a:ext cx="11876400" cy="4499280"/>
          </a:xfrm>
          <a:prstGeom prst="rect">
            <a:avLst/>
          </a:prstGeom>
          <a:noFill/>
          <a:ln w="0">
            <a:noFill/>
          </a:ln>
        </p:spPr>
        <p:style>
          <a:lnRef idx="0"/>
          <a:fillRef idx="0"/>
          <a:effectRef idx="0"/>
          <a:fontRef idx="minor"/>
        </p:style>
      </p:sp>
      <p:sp>
        <p:nvSpPr>
          <p:cNvPr id="407" name=""/>
          <p:cNvSpPr/>
          <p:nvPr/>
        </p:nvSpPr>
        <p:spPr>
          <a:xfrm>
            <a:off x="216000" y="1258560"/>
            <a:ext cx="9896400" cy="4729680"/>
          </a:xfrm>
          <a:prstGeom prst="rect">
            <a:avLst/>
          </a:prstGeom>
          <a:noFill/>
          <a:ln w="0">
            <a:noFill/>
          </a:ln>
        </p:spPr>
        <p:style>
          <a:lnRef idx="0"/>
          <a:fillRef idx="0"/>
          <a:effectRef idx="0"/>
          <a:fontRef idx="minor"/>
        </p:style>
      </p:sp>
      <p:sp>
        <p:nvSpPr>
          <p:cNvPr id="408" name=""/>
          <p:cNvSpPr/>
          <p:nvPr/>
        </p:nvSpPr>
        <p:spPr>
          <a:xfrm>
            <a:off x="513360" y="2242080"/>
            <a:ext cx="11165040" cy="326592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Font typeface="StarSymbol"/>
              <a:buAutoNum type="arabicPeriod" startAt="4"/>
            </a:pPr>
            <a:r>
              <a:rPr b="1" lang="en-PH" sz="1800" spc="-1" strike="noStrike">
                <a:solidFill>
                  <a:srgbClr val="000000"/>
                </a:solidFill>
                <a:latin typeface="Lato"/>
                <a:ea typeface="DejaVu Sans"/>
              </a:rPr>
              <a:t>Light</a:t>
            </a:r>
            <a:r>
              <a:rPr b="0" lang="en-PH" sz="1800" spc="-1" strike="noStrike">
                <a:solidFill>
                  <a:srgbClr val="000000"/>
                </a:solidFill>
                <a:latin typeface="Lato"/>
                <a:ea typeface="DejaVu Sans"/>
              </a:rPr>
              <a:t> </a:t>
            </a:r>
            <a:r>
              <a:rPr b="0" lang="en-PH" sz="1800" spc="-1" strike="noStrike">
                <a:solidFill>
                  <a:srgbClr val="000000"/>
                </a:solidFill>
                <a:latin typeface="Lato"/>
                <a:ea typeface="NÐ'E1þ"/>
              </a:rPr>
              <a:t>– Plants need to receive the proper amount of sunlight for them to grow healthy as light is used by plants to produce their own food.</a:t>
            </a:r>
            <a:br/>
            <a:r>
              <a:rPr b="0" lang="en-PH" sz="1800" spc="-1" strike="noStrike">
                <a:solidFill>
                  <a:srgbClr val="000000"/>
                </a:solidFill>
                <a:latin typeface="Lato"/>
              </a:rPr>
              <a:t> </a:t>
            </a:r>
            <a:endParaRPr b="0" lang="en-PH" sz="1800" spc="-1" strike="noStrike">
              <a:latin typeface="Lato"/>
            </a:endParaRPr>
          </a:p>
          <a:p>
            <a:pPr marL="216000" indent="-216000">
              <a:lnSpc>
                <a:spcPct val="100000"/>
              </a:lnSpc>
              <a:buClr>
                <a:srgbClr val="000000"/>
              </a:buClr>
              <a:buFont typeface="StarSymbol"/>
              <a:buAutoNum type="arabicPeriod" startAt="4"/>
            </a:pPr>
            <a:r>
              <a:rPr b="1" lang="en-PH" sz="1800" spc="-1" strike="noStrike">
                <a:solidFill>
                  <a:srgbClr val="000000"/>
                </a:solidFill>
                <a:latin typeface="Lato"/>
                <a:ea typeface="NÐ'E1þ"/>
              </a:rPr>
              <a:t>Temperature</a:t>
            </a:r>
            <a:r>
              <a:rPr b="0" lang="en-PH" sz="1800" spc="-1" strike="noStrike">
                <a:solidFill>
                  <a:srgbClr val="000000"/>
                </a:solidFill>
                <a:latin typeface="Lato"/>
                <a:ea typeface="NÐ'E1þ"/>
              </a:rPr>
              <a:t> – As you learned in the previous module, some plants can only grow in certain areas because of their temperature requirement.</a:t>
            </a:r>
            <a:br/>
            <a:r>
              <a:rPr b="0" lang="en-PH" sz="1800" spc="-1" strike="noStrike">
                <a:solidFill>
                  <a:srgbClr val="000000"/>
                </a:solidFill>
                <a:latin typeface="Lato"/>
              </a:rPr>
              <a:t> </a:t>
            </a:r>
            <a:endParaRPr b="0" lang="en-PH" sz="1800" spc="-1" strike="noStrike">
              <a:latin typeface="Lato"/>
            </a:endParaRPr>
          </a:p>
          <a:p>
            <a:pPr marL="216000" indent="-216000">
              <a:lnSpc>
                <a:spcPct val="100000"/>
              </a:lnSpc>
              <a:buClr>
                <a:srgbClr val="000000"/>
              </a:buClr>
              <a:buFont typeface="StarSymbol"/>
              <a:buAutoNum type="arabicPeriod" startAt="4"/>
            </a:pPr>
            <a:r>
              <a:rPr b="1" lang="en-PH" sz="1800" spc="-1" strike="noStrike">
                <a:solidFill>
                  <a:srgbClr val="000000"/>
                </a:solidFill>
                <a:latin typeface="Lato"/>
                <a:ea typeface="NÐ'E1þ"/>
              </a:rPr>
              <a:t>Nutrients</a:t>
            </a:r>
            <a:r>
              <a:rPr b="0" lang="en-PH" sz="1800" spc="-1" strike="noStrike">
                <a:solidFill>
                  <a:srgbClr val="000000"/>
                </a:solidFill>
                <a:latin typeface="Lato"/>
                <a:ea typeface="NÐ'E1þ"/>
              </a:rPr>
              <a:t> – Plants need nourishment to grow. These nutrients include nitrogen, phosphorus, potassium, magnesium, sulfur, and Calcium.</a:t>
            </a:r>
            <a:endParaRPr b="0" lang="en-PH" sz="1800" spc="-1" strike="noStrike">
              <a:latin typeface="Lato"/>
            </a:endParaRPr>
          </a:p>
          <a:p>
            <a:pPr>
              <a:lnSpc>
                <a:spcPct val="100000"/>
              </a:lnSpc>
              <a:buNone/>
            </a:pPr>
            <a:endParaRPr b="0" lang="en-PH" sz="1800" spc="-1" strike="noStrike">
              <a:latin typeface="Lato"/>
            </a:endParaRPr>
          </a:p>
          <a:p>
            <a:pPr>
              <a:lnSpc>
                <a:spcPct val="100000"/>
              </a:lnSpc>
              <a:buNone/>
            </a:pPr>
            <a:r>
              <a:rPr b="0" lang="en-PH" sz="1800" spc="-1" strike="noStrike">
                <a:solidFill>
                  <a:srgbClr val="000000"/>
                </a:solidFill>
                <a:latin typeface="Lato"/>
                <a:ea typeface="NÐ'E1þ"/>
              </a:rPr>
              <a:t>	</a:t>
            </a:r>
            <a:r>
              <a:rPr b="0" lang="en-PH" sz="1800" spc="-1" strike="noStrike">
                <a:solidFill>
                  <a:srgbClr val="000000"/>
                </a:solidFill>
                <a:latin typeface="Lato"/>
                <a:ea typeface="NÐ'E1þ"/>
              </a:rPr>
              <a:t>	</a:t>
            </a:r>
            <a:r>
              <a:rPr b="0" lang="en-PH" sz="1800" spc="-1" strike="noStrike">
                <a:solidFill>
                  <a:srgbClr val="000000"/>
                </a:solidFill>
                <a:latin typeface="Lato"/>
                <a:ea typeface="NÐ'E1þ"/>
              </a:rPr>
              <a:t>Difference between a plant that grows in a healthy environment  and the one that does not. If the environmental condition is not favorable, the plant’s growth and development will be negatively affected.</a:t>
            </a:r>
            <a:endParaRPr b="0" lang="en-PH" sz="1800" spc="-1" strike="noStrike">
              <a:latin typeface="Lato"/>
            </a:endParaRPr>
          </a:p>
        </p:txBody>
      </p:sp>
      <p:sp>
        <p:nvSpPr>
          <p:cNvPr id="409"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
          <p:cNvSpPr/>
          <p:nvPr/>
        </p:nvSpPr>
        <p:spPr>
          <a:xfrm>
            <a:off x="721080" y="1441080"/>
            <a:ext cx="10256400" cy="4316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411" name=""/>
          <p:cNvSpPr/>
          <p:nvPr/>
        </p:nvSpPr>
        <p:spPr>
          <a:xfrm>
            <a:off x="541800" y="2520000"/>
            <a:ext cx="10618200" cy="2490120"/>
          </a:xfrm>
          <a:prstGeom prst="rect">
            <a:avLst/>
          </a:prstGeom>
          <a:noFill/>
          <a:ln w="0">
            <a:noFill/>
          </a:ln>
        </p:spPr>
        <p:style>
          <a:lnRef idx="0"/>
          <a:fillRef idx="0"/>
          <a:effectRef idx="0"/>
          <a:fontRef idx="minor"/>
        </p:style>
        <p:txBody>
          <a:bodyPr lIns="90000" rIns="90000" tIns="45000" bIns="45000" anchor="t">
            <a:noAutofit/>
          </a:bodyPr>
          <a:p>
            <a:pPr algn="just">
              <a:lnSpc>
                <a:spcPct val="115000"/>
              </a:lnSpc>
              <a:buNone/>
            </a:pPr>
            <a:endParaRPr b="0" lang="en-PH" sz="1800" spc="-1" strike="noStrike">
              <a:latin typeface="Lato"/>
            </a:endParaRPr>
          </a:p>
          <a:p>
            <a:pPr algn="just">
              <a:lnSpc>
                <a:spcPct val="115000"/>
              </a:lnSpc>
              <a:buNone/>
            </a:pPr>
            <a:endParaRPr b="0" lang="en-PH" sz="1800" spc="-1" strike="noStrike">
              <a:latin typeface="Lato"/>
            </a:endParaRPr>
          </a:p>
          <a:p>
            <a:pPr algn="just">
              <a:lnSpc>
                <a:spcPct val="115000"/>
              </a:lnSpc>
              <a:buNone/>
            </a:pPr>
            <a:r>
              <a:rPr b="0" lang="en-PH" sz="1800" spc="-1" strike="noStrike">
                <a:solidFill>
                  <a:srgbClr val="000000"/>
                </a:solidFill>
                <a:latin typeface="Lato"/>
                <a:ea typeface="NÐ'E1þ"/>
              </a:rPr>
              <a:t>	</a:t>
            </a:r>
            <a:r>
              <a:rPr b="0" lang="en-PH" sz="1800" spc="-1" strike="noStrike">
                <a:solidFill>
                  <a:srgbClr val="000000"/>
                </a:solidFill>
                <a:latin typeface="Lato"/>
                <a:ea typeface="NÐ'E1þ"/>
              </a:rPr>
              <a:t>Flowering and seed-bearing plants grow from fertilized (1) ___________ that are planted in soil. A seed, which is planted in a proper environment, grows into a (2) ___________. A young plant grows a stem, more leaves, and (3) ___________, the reproductive part of the plant. The formation of seeds in flowers occurs through the process of (4) ___________ and fertilization. A (5) ___________ or ripened ovary contains fertilized seeds that are ready to grow again.</a:t>
            </a:r>
            <a:endParaRPr b="0" lang="en-PH" sz="1800" spc="-1" strike="noStrike">
              <a:latin typeface="Lato"/>
            </a:endParaRPr>
          </a:p>
        </p:txBody>
      </p:sp>
      <p:sp>
        <p:nvSpPr>
          <p:cNvPr id="412" name=""/>
          <p:cNvSpPr txBox="1"/>
          <p:nvPr/>
        </p:nvSpPr>
        <p:spPr>
          <a:xfrm>
            <a:off x="576000" y="2520000"/>
            <a:ext cx="8033400" cy="412560"/>
          </a:xfrm>
          <a:prstGeom prst="rect">
            <a:avLst/>
          </a:prstGeom>
          <a:noFill/>
          <a:ln w="0">
            <a:noFill/>
          </a:ln>
        </p:spPr>
        <p:txBody>
          <a:bodyPr lIns="90000" rIns="90000" tIns="45000" bIns="45000" anchor="t">
            <a:noAutofit/>
          </a:bodyPr>
          <a:p>
            <a:r>
              <a:rPr b="1" lang="en-PH" sz="1800" spc="-1" strike="noStrike">
                <a:solidFill>
                  <a:srgbClr val="000000"/>
                </a:solidFill>
                <a:latin typeface="Lato"/>
                <a:ea typeface="NÐ'E1þ"/>
              </a:rPr>
              <a:t>Directions</a:t>
            </a:r>
            <a:r>
              <a:rPr b="0" lang="en-PH" sz="1800" spc="-1" strike="noStrike">
                <a:solidFill>
                  <a:srgbClr val="000000"/>
                </a:solidFill>
                <a:latin typeface="Lato"/>
                <a:ea typeface="NÐ'E1þ"/>
              </a:rPr>
              <a:t>: Fill the missing words in the blanks to complete the statements.</a:t>
            </a:r>
            <a:endParaRPr b="0" lang="en-PH" sz="1800" spc="-1" strike="noStrike">
              <a:latin typeface="Lato"/>
            </a:endParaRPr>
          </a:p>
        </p:txBody>
      </p:sp>
      <p:sp>
        <p:nvSpPr>
          <p:cNvPr id="413" name=""/>
          <p:cNvSpPr txBox="1"/>
          <p:nvPr/>
        </p:nvSpPr>
        <p:spPr>
          <a:xfrm>
            <a:off x="5285880" y="1728000"/>
            <a:ext cx="162000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 </a:t>
            </a:r>
            <a:r>
              <a:rPr b="1" lang="en-PH" sz="2000" spc="-1" strike="noStrike">
                <a:solidFill>
                  <a:srgbClr val="c9211e"/>
                </a:solidFill>
                <a:latin typeface="Lato"/>
              </a:rPr>
              <a:t>Activity </a:t>
            </a:r>
            <a:endParaRPr b="1" lang="en-PH" sz="2000" spc="-1" strike="noStrike">
              <a:solidFill>
                <a:srgbClr val="c9211e"/>
              </a:solidFill>
              <a:latin typeface="Lato"/>
            </a:endParaRPr>
          </a:p>
        </p:txBody>
      </p:sp>
      <p:sp>
        <p:nvSpPr>
          <p:cNvPr id="414" name=""/>
          <p:cNvSpPr/>
          <p:nvPr/>
        </p:nvSpPr>
        <p:spPr>
          <a:xfrm>
            <a:off x="2855880" y="648000"/>
            <a:ext cx="6480000" cy="537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to"/>
                <a:ea typeface="PingFang SC"/>
              </a:rPr>
              <a:t>Life Cycle of Different Plants </a:t>
            </a:r>
            <a:endParaRPr b="0" lang="en-PH" sz="3000" spc="-1" strike="noStrike">
              <a:latin typeface="Arial"/>
            </a:endParaRPr>
          </a:p>
          <a:p>
            <a:pPr algn="ctr">
              <a:lnSpc>
                <a:spcPct val="100000"/>
              </a:lnSpc>
              <a:buNone/>
            </a:pPr>
            <a:endParaRPr b="0" lang="en-PH" sz="3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704</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2023-07-11T11:16:44Z</dcterms:modified>
  <cp:revision>84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