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800" cy="6844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85680" cy="2785680"/>
          </a:xfrm>
          <a:prstGeom prst="rect">
            <a:avLst/>
          </a:prstGeom>
          <a:ln w="0">
            <a:noFill/>
          </a:ln>
        </p:spPr>
      </p:pic>
      <p:sp>
        <p:nvSpPr>
          <p:cNvPr id="2" name="Rectangle 5"/>
          <p:cNvSpPr/>
          <p:nvPr/>
        </p:nvSpPr>
        <p:spPr>
          <a:xfrm>
            <a:off x="3487320" y="1475280"/>
            <a:ext cx="8691120" cy="38491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1120" cy="3708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800" cy="621720"/>
          </a:xfrm>
          <a:prstGeom prst="rect">
            <a:avLst/>
          </a:prstGeom>
          <a:ln w="0">
            <a:noFill/>
          </a:ln>
        </p:spPr>
      </p:pic>
      <p:sp>
        <p:nvSpPr>
          <p:cNvPr id="43" name="Rectangle 7"/>
          <p:cNvSpPr/>
          <p:nvPr/>
        </p:nvSpPr>
        <p:spPr>
          <a:xfrm>
            <a:off x="10868760" y="0"/>
            <a:ext cx="957240" cy="957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1320" cy="1021320"/>
          </a:xfrm>
          <a:prstGeom prst="rect">
            <a:avLst/>
          </a:prstGeom>
          <a:ln w="0">
            <a:noFill/>
          </a:ln>
        </p:spPr>
      </p:pic>
      <p:sp>
        <p:nvSpPr>
          <p:cNvPr id="45" name="TextBox 9"/>
          <p:cNvSpPr/>
          <p:nvPr/>
        </p:nvSpPr>
        <p:spPr>
          <a:xfrm>
            <a:off x="185400" y="6362280"/>
            <a:ext cx="467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0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3120" cy="337140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960000" y="2953080"/>
            <a:ext cx="773604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 Black;Arial Black"/>
              </a:rPr>
              <a:t>Pagsulat ng Talambuhay, Talatang Nagsasalaysay,</a:t>
            </a:r>
            <a:endParaRPr b="0" lang="en-PH" sz="3600" spc="-1" strike="noStrike">
              <a:latin typeface="Montserrat"/>
            </a:endParaRPr>
          </a:p>
          <a:p>
            <a:pPr algn="ctr">
              <a:lnSpc>
                <a:spcPct val="100000"/>
              </a:lnSpc>
              <a:buNone/>
            </a:pPr>
            <a:r>
              <a:rPr b="0" lang="en-US" sz="3600" spc="-1" strike="noStrike">
                <a:solidFill>
                  <a:srgbClr val="ffffff"/>
                </a:solidFill>
                <a:latin typeface="Montserrat"/>
                <a:ea typeface="Arial Black;Arial Black"/>
              </a:rPr>
              <a:t>at Tula</a:t>
            </a:r>
            <a:endParaRPr b="0" lang="en-PH" sz="3600" spc="-1" strike="noStrike">
              <a:latin typeface="Montserra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4500360" y="932760"/>
            <a:ext cx="3056040" cy="356040"/>
          </a:xfrm>
          <a:prstGeom prst="rect">
            <a:avLst/>
          </a:prstGeom>
          <a:noFill/>
          <a:ln w="0">
            <a:noFill/>
          </a:ln>
        </p:spPr>
        <p:style>
          <a:lnRef idx="0"/>
          <a:fillRef idx="0"/>
          <a:effectRef idx="0"/>
          <a:fontRef idx="minor"/>
        </p:style>
      </p:sp>
      <p:sp>
        <p:nvSpPr>
          <p:cNvPr id="151" name=""/>
          <p:cNvSpPr/>
          <p:nvPr/>
        </p:nvSpPr>
        <p:spPr>
          <a:xfrm>
            <a:off x="360000" y="1621080"/>
            <a:ext cx="11158560" cy="41385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Maaaring tawaging talambuhay na </a:t>
            </a:r>
            <a:r>
              <a:rPr b="1" lang="en-PH" sz="1800" spc="-1" strike="noStrike">
                <a:solidFill>
                  <a:srgbClr val="000000"/>
                </a:solidFill>
                <a:latin typeface="Lato"/>
                <a:ea typeface="DejaVu Sans"/>
              </a:rPr>
              <a:t>karaniwan ang isang talambuhay</a:t>
            </a:r>
            <a:r>
              <a:rPr b="0" lang="en-PH" sz="1800" spc="-1" strike="noStrike">
                <a:solidFill>
                  <a:srgbClr val="000000"/>
                </a:solidFill>
                <a:latin typeface="Lato"/>
                <a:ea typeface="DejaVu Sans"/>
              </a:rPr>
              <a:t> kung ito ay naglalaman ng mga </a:t>
            </a:r>
            <a:r>
              <a:rPr b="1" lang="en-PH" sz="1800" spc="-1" strike="noStrike">
                <a:solidFill>
                  <a:srgbClr val="000000"/>
                </a:solidFill>
                <a:latin typeface="Lato"/>
                <a:ea typeface="DejaVu Sans"/>
              </a:rPr>
              <a:t>pangkaraniwang impormasyon mula sa kapanganakan hanggang sa kamatayan ng isang tao.</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Mababasa rito ang mga tiyak na impormasyon</a:t>
            </a:r>
            <a:r>
              <a:rPr b="0" lang="en-PH" sz="1800" spc="-1" strike="noStrike">
                <a:solidFill>
                  <a:srgbClr val="000000"/>
                </a:solidFill>
                <a:latin typeface="Lato"/>
                <a:ea typeface="DejaVu Sans"/>
              </a:rPr>
              <a:t> tungkol sa kaniyang pangalan, kapanganakan, pinag-aralan, propesyon, mga hilig, at iba pa. </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Hindi karaniwan o palahad ang isang talambuhay</a:t>
            </a:r>
            <a:r>
              <a:rPr b="0" lang="en-PH" sz="1800" spc="-1" strike="noStrike">
                <a:solidFill>
                  <a:srgbClr val="000000"/>
                </a:solidFill>
                <a:latin typeface="Lato"/>
                <a:ea typeface="DejaVu Sans"/>
              </a:rPr>
              <a:t> kung </a:t>
            </a:r>
            <a:r>
              <a:rPr b="1" lang="en-PH" sz="1800" spc="-1" strike="noStrike">
                <a:solidFill>
                  <a:srgbClr val="000000"/>
                </a:solidFill>
                <a:latin typeface="Lato"/>
                <a:ea typeface="DejaVu Sans"/>
              </a:rPr>
              <a:t>hindi ito nakapokus sa mga tiyak na impormasyong nabanggit at nagbibigay lamang ng ilang detalye</a:t>
            </a:r>
            <a:r>
              <a:rPr b="0" lang="en-PH" sz="1800" spc="-1" strike="noStrike">
                <a:solidFill>
                  <a:srgbClr val="000000"/>
                </a:solidFill>
                <a:latin typeface="Lato"/>
                <a:ea typeface="DejaVu Sans"/>
              </a:rPr>
              <a:t> upang</a:t>
            </a:r>
            <a:r>
              <a:rPr b="1" lang="en-PH" sz="1800" spc="-1" strike="noStrike">
                <a:solidFill>
                  <a:srgbClr val="000000"/>
                </a:solidFill>
                <a:latin typeface="Lato"/>
                <a:ea typeface="DejaVu Sans"/>
              </a:rPr>
              <a:t> ipakita ang kabayanihan, kadakilaan, mga adhikain, at paninindigan.</a:t>
            </a:r>
            <a:endParaRPr b="0" lang="en-PH" sz="1800" spc="-1" strike="noStrike">
              <a:latin typeface="Arial"/>
            </a:endParaRPr>
          </a:p>
        </p:txBody>
      </p:sp>
      <p:sp>
        <p:nvSpPr>
          <p:cNvPr id="152" name=""/>
          <p:cNvSpPr/>
          <p:nvPr/>
        </p:nvSpPr>
        <p:spPr>
          <a:xfrm>
            <a:off x="361080" y="1080000"/>
            <a:ext cx="1798560" cy="518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latin typeface="Lato"/>
                <a:ea typeface="DejaVu Sans"/>
              </a:rPr>
              <a:t>Tandaan!</a:t>
            </a:r>
            <a:endParaRPr b="0" lang="en-PH" sz="2400" spc="-1" strike="noStrike">
              <a:latin typeface="Arial"/>
            </a:endParaRPr>
          </a:p>
        </p:txBody>
      </p:sp>
      <p:sp>
        <p:nvSpPr>
          <p:cNvPr id="153" name="PlaceHolder 11"/>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540000" y="965520"/>
            <a:ext cx="10618560" cy="47890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1800" spc="-1" strike="noStrike">
                <a:solidFill>
                  <a:srgbClr val="000000"/>
                </a:solidFill>
                <a:latin typeface="Lato"/>
                <a:ea typeface="DejaVu Sans"/>
              </a:rPr>
              <a:t>Talatang Nagsasalaysay</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mga </a:t>
            </a:r>
            <a:r>
              <a:rPr b="1" lang="en-PH" sz="1800" spc="-1" strike="noStrike">
                <a:solidFill>
                  <a:srgbClr val="000000"/>
                </a:solidFill>
                <a:latin typeface="Lato"/>
                <a:ea typeface="DejaVu Sans"/>
              </a:rPr>
              <a:t>talatang bumuo sa talambuhay na iyong binasa</a:t>
            </a:r>
            <a:r>
              <a:rPr b="0" lang="en-PH" sz="1800" spc="-1" strike="noStrike">
                <a:solidFill>
                  <a:srgbClr val="000000"/>
                </a:solidFill>
                <a:latin typeface="Lato"/>
                <a:ea typeface="DejaVu Sans"/>
              </a:rPr>
              <a:t> ay mga </a:t>
            </a:r>
            <a:r>
              <a:rPr b="1" lang="en-PH" sz="1800" spc="-1" strike="noStrike">
                <a:solidFill>
                  <a:srgbClr val="000000"/>
                </a:solidFill>
                <a:latin typeface="Lato"/>
                <a:ea typeface="DejaVu Sans"/>
              </a:rPr>
              <a:t>talatang nagsasalaysay</a:t>
            </a:r>
            <a:r>
              <a:rPr b="0" lang="en-PH" sz="1800" spc="-1" strike="noStrike">
                <a:solidFill>
                  <a:srgbClr val="000000"/>
                </a:solidFill>
                <a:latin typeface="Lato"/>
                <a:ea typeface="DejaVu Sans"/>
              </a:rPr>
              <a:t>. Ang talatang nagsasalaysay ay </a:t>
            </a:r>
            <a:r>
              <a:rPr b="1" lang="en-PH" sz="1800" spc="-1" strike="noStrike">
                <a:solidFill>
                  <a:srgbClr val="000000"/>
                </a:solidFill>
                <a:latin typeface="Lato"/>
                <a:ea typeface="DejaVu Sans"/>
              </a:rPr>
              <a:t>nagkukuwento at naglalahad ng mga pangyayari tungkol sa karanasan o mga pangyayaring nasaksihan ng isang tao</a:t>
            </a:r>
            <a:r>
              <a:rPr b="0" lang="en-PH" sz="1800" spc="-1" strike="noStrike">
                <a:solidFill>
                  <a:srgbClr val="000000"/>
                </a:solidFill>
                <a:latin typeface="Lato"/>
                <a:ea typeface="DejaVu Sans"/>
              </a:rPr>
              <a:t>. Upang makabuo ka ng epektibong talambuhay ay kinakailangan din ng husay sa pagsasalaysay.</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Sa pagsulat ng talatang nagsasalaysay</a:t>
            </a:r>
            <a:r>
              <a:rPr b="0" lang="en-PH" sz="1800" spc="-1" strike="noStrike">
                <a:solidFill>
                  <a:srgbClr val="000000"/>
                </a:solidFill>
                <a:latin typeface="Lato"/>
                <a:ea typeface="DejaVu Sans"/>
              </a:rPr>
              <a:t> ay maaari itong </a:t>
            </a:r>
            <a:r>
              <a:rPr b="1" lang="en-PH" sz="1800" spc="-1" strike="noStrike">
                <a:solidFill>
                  <a:srgbClr val="000000"/>
                </a:solidFill>
                <a:latin typeface="Lato"/>
                <a:ea typeface="DejaVu Sans"/>
              </a:rPr>
              <a:t>simulan sa pagbuo ng maiikling talata</a:t>
            </a:r>
            <a:r>
              <a:rPr b="0" lang="en-PH" sz="1800" spc="-1" strike="noStrike">
                <a:solidFill>
                  <a:srgbClr val="000000"/>
                </a:solidFill>
                <a:latin typeface="Lato"/>
                <a:ea typeface="DejaVu Sans"/>
              </a:rPr>
              <a:t>. </a:t>
            </a:r>
            <a:endParaRPr b="0" lang="en-PH" sz="1800" spc="-1" strike="noStrike">
              <a:latin typeface="Arial"/>
            </a:endParaRPr>
          </a:p>
          <a:p>
            <a:pPr algn="just">
              <a:lnSpc>
                <a:spcPct val="150000"/>
              </a:lnSpc>
              <a:buNone/>
            </a:pPr>
            <a:r>
              <a:rPr b="1" lang="en-PH" sz="1800" spc="-1" strike="noStrike">
                <a:solidFill>
                  <a:srgbClr val="000000"/>
                </a:solidFill>
                <a:latin typeface="Lato"/>
                <a:ea typeface="DejaVu Sans"/>
              </a:rPr>
              <a:t>Halimbawa</a:t>
            </a:r>
            <a:r>
              <a:rPr b="0" lang="en-PH" sz="1800" spc="-1" strike="noStrike">
                <a:solidFill>
                  <a:srgbClr val="000000"/>
                </a:solidFill>
                <a:latin typeface="Lato"/>
                <a:ea typeface="DejaVu Sans"/>
              </a:rPr>
              <a:t> ay tungkol sa iyong </a:t>
            </a:r>
            <a:r>
              <a:rPr b="1" lang="en-PH" sz="1800" spc="-1" strike="noStrike">
                <a:solidFill>
                  <a:srgbClr val="000000"/>
                </a:solidFill>
                <a:latin typeface="Lato"/>
                <a:ea typeface="DejaVu Sans"/>
              </a:rPr>
              <a:t>paghahanda sa klase, naging biyahe sa isang lugar, o kaya ay mga karanasan sa isang bakasyon</a:t>
            </a:r>
            <a:r>
              <a:rPr b="0" lang="en-PH" sz="1800" spc="-1" strike="noStrike">
                <a:solidFill>
                  <a:srgbClr val="000000"/>
                </a:solidFill>
                <a:latin typeface="Lato"/>
                <a:ea typeface="DejaVu Sans"/>
              </a:rPr>
              <a:t>. Sa pamamagitan nito ay mahahasa ang iyong kasanayan sa mahusay na pagsasalaysay.</a:t>
            </a:r>
            <a:endParaRPr b="0" lang="en-PH" sz="1800" spc="-1" strike="noStrike">
              <a:latin typeface="Arial"/>
            </a:endParaRPr>
          </a:p>
        </p:txBody>
      </p:sp>
      <p:sp>
        <p:nvSpPr>
          <p:cNvPr id="155" name=""/>
          <p:cNvSpPr/>
          <p:nvPr/>
        </p:nvSpPr>
        <p:spPr>
          <a:xfrm>
            <a:off x="322920" y="4071960"/>
            <a:ext cx="11518560" cy="1682640"/>
          </a:xfrm>
          <a:prstGeom prst="rect">
            <a:avLst/>
          </a:prstGeom>
          <a:noFill/>
          <a:ln w="0">
            <a:noFill/>
          </a:ln>
        </p:spPr>
        <p:style>
          <a:lnRef idx="0"/>
          <a:fillRef idx="0"/>
          <a:effectRef idx="0"/>
          <a:fontRef idx="minor"/>
        </p:style>
      </p:sp>
      <p:sp>
        <p:nvSpPr>
          <p:cNvPr id="156" name="PlaceHolder 13"/>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1080000" y="1260000"/>
            <a:ext cx="10618560" cy="1258560"/>
          </a:xfrm>
          <a:prstGeom prst="rect">
            <a:avLst/>
          </a:prstGeom>
          <a:noFill/>
          <a:ln w="0">
            <a:noFill/>
          </a:ln>
        </p:spPr>
        <p:style>
          <a:lnRef idx="0"/>
          <a:fillRef idx="0"/>
          <a:effectRef idx="0"/>
          <a:fontRef idx="minor"/>
        </p:style>
      </p:sp>
      <p:sp>
        <p:nvSpPr>
          <p:cNvPr id="158" name=""/>
          <p:cNvSpPr/>
          <p:nvPr/>
        </p:nvSpPr>
        <p:spPr>
          <a:xfrm>
            <a:off x="360000" y="965520"/>
            <a:ext cx="11518560" cy="3638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Tula</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tula</a:t>
            </a:r>
            <a:r>
              <a:rPr b="0" lang="en-PH" sz="1800" spc="-1" strike="noStrike">
                <a:solidFill>
                  <a:srgbClr val="000000"/>
                </a:solidFill>
                <a:latin typeface="Lato"/>
                <a:ea typeface="DejaVu Sans"/>
              </a:rPr>
              <a:t> ay may dalawang pangunahing anyo. Ito ang</a:t>
            </a:r>
            <a:r>
              <a:rPr b="1" lang="en-PH" sz="1800" spc="-1" strike="noStrike">
                <a:solidFill>
                  <a:srgbClr val="000000"/>
                </a:solidFill>
                <a:latin typeface="Lato"/>
                <a:ea typeface="DejaVu Sans"/>
              </a:rPr>
              <a:t> tradisyonal o may sukat </a:t>
            </a:r>
            <a:r>
              <a:rPr b="0" lang="en-PH" sz="1800" spc="-1" strike="noStrike">
                <a:solidFill>
                  <a:srgbClr val="000000"/>
                </a:solidFill>
                <a:latin typeface="Lato"/>
                <a:ea typeface="DejaVu Sans"/>
              </a:rPr>
              <a:t>at </a:t>
            </a:r>
            <a:r>
              <a:rPr b="1" lang="en-PH" sz="1800" spc="-1" strike="noStrike">
                <a:solidFill>
                  <a:srgbClr val="000000"/>
                </a:solidFill>
                <a:latin typeface="Lato"/>
                <a:ea typeface="DejaVu Sans"/>
              </a:rPr>
              <a:t>tugma at malayang taludturan o walang sukat at wala ring tugma</a:t>
            </a:r>
            <a:r>
              <a:rPr b="0" lang="en-PH" sz="1800" spc="-1" strike="noStrike">
                <a:solidFill>
                  <a:srgbClr val="000000"/>
                </a:solidFill>
                <a:latin typeface="Lato"/>
                <a:ea typeface="DejaVu Sans"/>
              </a:rPr>
              <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Tulang may Sukat at Tugma at Malayang Taludturan</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tulang may sukat at tugma ay tradisyonal na anyo ng pagtula</a:t>
            </a:r>
            <a:r>
              <a:rPr b="0" lang="en-PH" sz="1800" spc="-1" strike="noStrike">
                <a:solidFill>
                  <a:srgbClr val="000000"/>
                </a:solidFill>
                <a:latin typeface="Lato"/>
                <a:ea typeface="DejaVu Sans"/>
              </a:rPr>
              <a:t>. Ang bawat taludturan ng mga tulang may sukat at tugma ay may magkakaparehong bilang ng pantig sa bawat linya, at ang huling pantig ng bawat linya ay magkakatunog.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Tingnan ang saknong sa ibaba.</a:t>
            </a:r>
            <a:endParaRPr b="0" lang="en-PH" sz="1800" spc="-1" strike="noStrike">
              <a:latin typeface="Arial"/>
            </a:endParaRPr>
          </a:p>
        </p:txBody>
      </p:sp>
      <p:sp>
        <p:nvSpPr>
          <p:cNvPr id="159" name=""/>
          <p:cNvSpPr/>
          <p:nvPr/>
        </p:nvSpPr>
        <p:spPr>
          <a:xfrm>
            <a:off x="3420000" y="3979440"/>
            <a:ext cx="3778560" cy="163620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1" lang="en-PH" sz="1800" spc="-1" strike="noStrike">
                <a:solidFill>
                  <a:srgbClr val="000000"/>
                </a:solidFill>
                <a:latin typeface="Lato"/>
                <a:ea typeface="DejaVu Sans"/>
              </a:rPr>
              <a:t>Kariktan</a:t>
            </a:r>
            <a:endParaRPr b="0" lang="en-PH" sz="1800" spc="-1" strike="noStrike">
              <a:latin typeface="Arial"/>
            </a:endParaRPr>
          </a:p>
          <a:p>
            <a:pPr algn="ctr">
              <a:lnSpc>
                <a:spcPct val="150000"/>
              </a:lnSpc>
              <a:buNone/>
            </a:pPr>
            <a:r>
              <a:rPr b="0" lang="en-PH" sz="1800" spc="-1" strike="noStrike">
                <a:solidFill>
                  <a:srgbClr val="000000"/>
                </a:solidFill>
                <a:latin typeface="Lato"/>
                <a:ea typeface="DejaVu Sans"/>
              </a:rPr>
              <a:t>Ang paligid na kay rikit,</a:t>
            </a:r>
            <a:endParaRPr b="0" lang="en-PH" sz="1800" spc="-1" strike="noStrike">
              <a:latin typeface="Arial"/>
            </a:endParaRPr>
          </a:p>
          <a:p>
            <a:pPr algn="ctr">
              <a:lnSpc>
                <a:spcPct val="150000"/>
              </a:lnSpc>
              <a:buNone/>
            </a:pPr>
            <a:r>
              <a:rPr b="0" lang="en-PH" sz="1800" spc="-1" strike="noStrike">
                <a:solidFill>
                  <a:srgbClr val="000000"/>
                </a:solidFill>
                <a:latin typeface="Lato"/>
                <a:ea typeface="DejaVu Sans"/>
              </a:rPr>
              <a:t>Kawayan ay dikit-dikit,</a:t>
            </a:r>
            <a:endParaRPr b="0" lang="en-PH" sz="1800" spc="-1" strike="noStrike">
              <a:latin typeface="Arial"/>
            </a:endParaRPr>
          </a:p>
          <a:p>
            <a:pPr algn="ctr">
              <a:lnSpc>
                <a:spcPct val="150000"/>
              </a:lnSpc>
              <a:buNone/>
            </a:pPr>
            <a:r>
              <a:rPr b="0" lang="en-PH" sz="1800" spc="-1" strike="noStrike">
                <a:solidFill>
                  <a:srgbClr val="000000"/>
                </a:solidFill>
                <a:latin typeface="Lato"/>
                <a:ea typeface="DejaVu Sans"/>
              </a:rPr>
              <a:t>Mga bulaklak ay hitik,</a:t>
            </a:r>
            <a:endParaRPr b="0" lang="en-PH" sz="1800" spc="-1" strike="noStrike">
              <a:latin typeface="Arial"/>
            </a:endParaRPr>
          </a:p>
          <a:p>
            <a:pPr algn="ctr">
              <a:lnSpc>
                <a:spcPct val="150000"/>
              </a:lnSpc>
              <a:buNone/>
            </a:pPr>
            <a:r>
              <a:rPr b="0" lang="en-PH" sz="1800" spc="-1" strike="noStrike">
                <a:solidFill>
                  <a:srgbClr val="000000"/>
                </a:solidFill>
                <a:latin typeface="Lato"/>
                <a:ea typeface="DejaVu Sans"/>
              </a:rPr>
              <a:t>Mata’y hindi ipipikit.</a:t>
            </a:r>
            <a:endParaRPr b="0" lang="en-PH" sz="1800" spc="-1" strike="noStrike">
              <a:latin typeface="Arial"/>
            </a:endParaRPr>
          </a:p>
        </p:txBody>
      </p:sp>
      <p:sp>
        <p:nvSpPr>
          <p:cNvPr id="160" name="PlaceHolder 7"/>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540000" y="1260000"/>
            <a:ext cx="11158560" cy="125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mga </a:t>
            </a:r>
            <a:r>
              <a:rPr b="1" lang="en-PH" sz="1800" spc="-1" strike="noStrike">
                <a:solidFill>
                  <a:srgbClr val="000000"/>
                </a:solidFill>
                <a:latin typeface="Lato"/>
                <a:ea typeface="DejaVu Sans"/>
              </a:rPr>
              <a:t>tulang walang sukat</a:t>
            </a:r>
            <a:r>
              <a:rPr b="0" lang="en-PH" sz="1800" spc="-1" strike="noStrike">
                <a:solidFill>
                  <a:srgbClr val="000000"/>
                </a:solidFill>
                <a:latin typeface="Lato"/>
                <a:ea typeface="DejaVu Sans"/>
              </a:rPr>
              <a:t> at </a:t>
            </a:r>
            <a:r>
              <a:rPr b="1" lang="en-PH" sz="1800" spc="-1" strike="noStrike">
                <a:solidFill>
                  <a:srgbClr val="000000"/>
                </a:solidFill>
                <a:latin typeface="Lato"/>
                <a:ea typeface="DejaVu Sans"/>
              </a:rPr>
              <a:t>tugma</a:t>
            </a:r>
            <a:r>
              <a:rPr b="0" lang="en-PH" sz="1800" spc="-1" strike="noStrike">
                <a:solidFill>
                  <a:srgbClr val="000000"/>
                </a:solidFill>
                <a:latin typeface="Lato"/>
                <a:ea typeface="DejaVu Sans"/>
              </a:rPr>
              <a:t> ay nakapaloob sa anyo ng malayang taludturan. Narito ang unang saknong ng isang tula ni Fanny Garcia na may malayang taludturan:</a:t>
            </a:r>
            <a:endParaRPr b="0" lang="en-PH" sz="1800" spc="-1" strike="noStrike">
              <a:latin typeface="Arial"/>
            </a:endParaRPr>
          </a:p>
        </p:txBody>
      </p:sp>
      <p:sp>
        <p:nvSpPr>
          <p:cNvPr id="162" name=""/>
          <p:cNvSpPr/>
          <p:nvPr/>
        </p:nvSpPr>
        <p:spPr>
          <a:xfrm>
            <a:off x="2520000" y="2340000"/>
            <a:ext cx="6298560" cy="359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Sa Batang Lalaking Namamalimos sa Kanto</a:t>
            </a:r>
            <a:endParaRPr b="0" lang="en-PH" sz="1800" spc="-1" strike="noStrike">
              <a:latin typeface="Arial"/>
            </a:endParaRPr>
          </a:p>
          <a:p>
            <a:pPr algn="ctr">
              <a:lnSpc>
                <a:spcPct val="100000"/>
              </a:lnSpc>
              <a:buNone/>
            </a:pPr>
            <a:r>
              <a:rPr b="1" lang="en-PH" sz="1800" spc="-1" strike="noStrike">
                <a:solidFill>
                  <a:srgbClr val="000000"/>
                </a:solidFill>
                <a:latin typeface="Lato"/>
                <a:ea typeface="DejaVu Sans"/>
              </a:rPr>
              <a:t>ng Avenida’t Carriedo</a:t>
            </a:r>
            <a:endParaRPr b="0" lang="en-PH" sz="1800" spc="-1" strike="noStrike">
              <a:latin typeface="Arial"/>
            </a:endParaRPr>
          </a:p>
          <a:p>
            <a:pPr algn="ctr">
              <a:lnSpc>
                <a:spcPct val="100000"/>
              </a:lnSpc>
              <a:buNone/>
            </a:pPr>
            <a:endParaRPr b="0" lang="en-PH" sz="1800" spc="-1" strike="noStrike">
              <a:latin typeface="Arial"/>
            </a:endParaRPr>
          </a:p>
          <a:p>
            <a:pPr algn="ctr">
              <a:lnSpc>
                <a:spcPct val="150000"/>
              </a:lnSpc>
              <a:buNone/>
            </a:pPr>
            <a:r>
              <a:rPr b="0" lang="en-PH" sz="1800" spc="-1" strike="noStrike">
                <a:solidFill>
                  <a:srgbClr val="000000"/>
                </a:solidFill>
                <a:latin typeface="Lato"/>
                <a:ea typeface="DejaVu Sans"/>
              </a:rPr>
              <a:t>huwag sisihin ang mga magulang</a:t>
            </a:r>
            <a:endParaRPr b="0" lang="en-PH" sz="1800" spc="-1" strike="noStrike">
              <a:latin typeface="Arial"/>
            </a:endParaRPr>
          </a:p>
          <a:p>
            <a:pPr algn="ctr">
              <a:lnSpc>
                <a:spcPct val="150000"/>
              </a:lnSpc>
              <a:buNone/>
            </a:pPr>
            <a:r>
              <a:rPr b="0" lang="en-PH" sz="1800" spc="-1" strike="noStrike">
                <a:solidFill>
                  <a:srgbClr val="000000"/>
                </a:solidFill>
                <a:latin typeface="Lato"/>
                <a:ea typeface="DejaVu Sans"/>
              </a:rPr>
              <a:t>kung bakit ikaw ay isinilang pa</a:t>
            </a:r>
            <a:endParaRPr b="0" lang="en-PH" sz="1800" spc="-1" strike="noStrike">
              <a:latin typeface="Arial"/>
            </a:endParaRPr>
          </a:p>
          <a:p>
            <a:pPr algn="ctr">
              <a:lnSpc>
                <a:spcPct val="150000"/>
              </a:lnSpc>
              <a:buNone/>
            </a:pPr>
            <a:r>
              <a:rPr b="0" lang="en-PH" sz="1800" spc="-1" strike="noStrike">
                <a:solidFill>
                  <a:srgbClr val="000000"/>
                </a:solidFill>
                <a:latin typeface="Lato"/>
                <a:ea typeface="DejaVu Sans"/>
              </a:rPr>
              <a:t>kung bakit naglalahad ka ngayon ng palad</a:t>
            </a:r>
            <a:endParaRPr b="0" lang="en-PH" sz="1800" spc="-1" strike="noStrike">
              <a:latin typeface="Arial"/>
            </a:endParaRPr>
          </a:p>
          <a:p>
            <a:pPr algn="ctr">
              <a:lnSpc>
                <a:spcPct val="150000"/>
              </a:lnSpc>
              <a:buNone/>
            </a:pPr>
            <a:r>
              <a:rPr b="0" lang="en-PH" sz="1800" spc="-1" strike="noStrike">
                <a:solidFill>
                  <a:srgbClr val="000000"/>
                </a:solidFill>
                <a:latin typeface="Lato"/>
                <a:ea typeface="DejaVu Sans"/>
              </a:rPr>
              <a:t>kung bakit walang sapin ang mga paa</a:t>
            </a:r>
            <a:endParaRPr b="0" lang="en-PH" sz="1800" spc="-1" strike="noStrike">
              <a:latin typeface="Arial"/>
            </a:endParaRPr>
          </a:p>
          <a:p>
            <a:pPr algn="ctr">
              <a:lnSpc>
                <a:spcPct val="150000"/>
              </a:lnSpc>
              <a:buNone/>
            </a:pPr>
            <a:r>
              <a:rPr b="0" lang="en-PH" sz="1800" spc="-1" strike="noStrike">
                <a:solidFill>
                  <a:srgbClr val="000000"/>
                </a:solidFill>
                <a:latin typeface="Lato"/>
                <a:ea typeface="DejaVu Sans"/>
              </a:rPr>
              <a:t>kung bakit butas-butas ang damit</a:t>
            </a:r>
            <a:endParaRPr b="0" lang="en-PH" sz="1800" spc="-1" strike="noStrike">
              <a:latin typeface="Arial"/>
            </a:endParaRPr>
          </a:p>
          <a:p>
            <a:pPr algn="ctr">
              <a:lnSpc>
                <a:spcPct val="150000"/>
              </a:lnSpc>
              <a:buNone/>
            </a:pPr>
            <a:r>
              <a:rPr b="0" lang="en-PH" sz="1800" spc="-1" strike="noStrike">
                <a:solidFill>
                  <a:srgbClr val="000000"/>
                </a:solidFill>
                <a:latin typeface="Lato"/>
                <a:ea typeface="DejaVu Sans"/>
              </a:rPr>
              <a:t>kung bakit ang bata ay tadtad ng sugat</a:t>
            </a:r>
            <a:endParaRPr b="0" lang="en-PH" sz="1800" spc="-1" strike="noStrike">
              <a:latin typeface="Arial"/>
            </a:endParaRPr>
          </a:p>
          <a:p>
            <a:pPr algn="ctr">
              <a:lnSpc>
                <a:spcPct val="150000"/>
              </a:lnSpc>
              <a:buNone/>
            </a:pPr>
            <a:r>
              <a:rPr b="0" lang="en-PH" sz="1800" spc="-1" strike="noStrike">
                <a:solidFill>
                  <a:srgbClr val="000000"/>
                </a:solidFill>
                <a:latin typeface="Lato"/>
                <a:ea typeface="DejaVu Sans"/>
              </a:rPr>
              <a:t>kung bakit ang bundok ay lagpas-balikat</a:t>
            </a:r>
            <a:endParaRPr b="0" lang="en-PH" sz="1800" spc="-1" strike="noStrike">
              <a:latin typeface="Arial"/>
            </a:endParaRPr>
          </a:p>
        </p:txBody>
      </p:sp>
      <p:sp>
        <p:nvSpPr>
          <p:cNvPr id="163" name="PlaceHolder 15"/>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540000" y="1080000"/>
            <a:ext cx="11158560" cy="125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Mahaba man o maikli ang isang tula ay magkakatulad ang mga elemento nito. Ang mga ito ay may t</a:t>
            </a:r>
            <a:r>
              <a:rPr b="1" lang="en-PH" sz="1800" spc="-1" strike="noStrike">
                <a:solidFill>
                  <a:srgbClr val="000000"/>
                </a:solidFill>
                <a:latin typeface="Lato"/>
                <a:ea typeface="DejaVu Sans"/>
              </a:rPr>
              <a:t>ugma, sukat, tono, talinghaga</a:t>
            </a:r>
            <a:r>
              <a:rPr b="0" lang="en-PH" sz="1800" spc="-1" strike="noStrike">
                <a:solidFill>
                  <a:srgbClr val="000000"/>
                </a:solidFill>
                <a:latin typeface="Lato"/>
                <a:ea typeface="DejaVu Sans"/>
              </a:rPr>
              <a:t>, at</a:t>
            </a:r>
            <a:r>
              <a:rPr b="1" lang="en-PH" sz="1800" spc="-1" strike="noStrike">
                <a:solidFill>
                  <a:srgbClr val="000000"/>
                </a:solidFill>
                <a:latin typeface="Lato"/>
                <a:ea typeface="DejaVu Sans"/>
              </a:rPr>
              <a:t> paksa</a:t>
            </a:r>
            <a:r>
              <a:rPr b="0" lang="en-PH" sz="1800" spc="-1" strike="noStrike">
                <a:solidFill>
                  <a:srgbClr val="000000"/>
                </a:solidFill>
                <a:latin typeface="Lato"/>
                <a:ea typeface="DejaVu Sans"/>
              </a:rPr>
              <a:t>.</a:t>
            </a:r>
            <a:endParaRPr b="0" lang="en-PH" sz="1800" spc="-1" strike="noStrike">
              <a:latin typeface="Arial"/>
            </a:endParaRPr>
          </a:p>
        </p:txBody>
      </p:sp>
      <p:sp>
        <p:nvSpPr>
          <p:cNvPr id="165" name=""/>
          <p:cNvSpPr/>
          <p:nvPr/>
        </p:nvSpPr>
        <p:spPr>
          <a:xfrm>
            <a:off x="720000" y="2157840"/>
            <a:ext cx="9898560" cy="3245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a:t>
            </a:r>
            <a:r>
              <a:rPr b="1" lang="en-PH" sz="1800" spc="-1" strike="noStrike">
                <a:solidFill>
                  <a:srgbClr val="000000"/>
                </a:solidFill>
                <a:latin typeface="Lato"/>
                <a:ea typeface="DejaVu Sans"/>
              </a:rPr>
              <a:t> tugma </a:t>
            </a:r>
            <a:r>
              <a:rPr b="0" lang="en-PH" sz="1800" spc="-1" strike="noStrike">
                <a:solidFill>
                  <a:srgbClr val="000000"/>
                </a:solidFill>
                <a:latin typeface="Lato"/>
                <a:ea typeface="DejaVu Sans"/>
              </a:rPr>
              <a:t>ay tumutukoy sa pagkakaroon ng pare-parehong tunog ng huling salita sa bawat taludtod, partikular sa mga tulang may tugma.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Halimbawa:</a:t>
            </a:r>
            <a:endParaRPr b="0" lang="en-PH" sz="1800" spc="-1" strike="noStrike">
              <a:latin typeface="Arial"/>
            </a:endParaRPr>
          </a:p>
          <a:p>
            <a:pPr algn="ctr">
              <a:lnSpc>
                <a:spcPct val="100000"/>
              </a:lnSpc>
              <a:buNone/>
            </a:pPr>
            <a:r>
              <a:rPr b="1" lang="en-PH" sz="1800" spc="-1" strike="noStrike">
                <a:solidFill>
                  <a:srgbClr val="000000"/>
                </a:solidFill>
                <a:latin typeface="Lato"/>
                <a:ea typeface="DejaVu Sans"/>
              </a:rPr>
              <a:t>Kariktan</a:t>
            </a:r>
            <a:endParaRPr b="0" lang="en-PH" sz="1800" spc="-1" strike="noStrike">
              <a:latin typeface="Arial"/>
            </a:endParaRPr>
          </a:p>
          <a:p>
            <a:pPr algn="ctr">
              <a:lnSpc>
                <a:spcPct val="100000"/>
              </a:lnSpc>
              <a:buNone/>
            </a:pPr>
            <a:endParaRPr b="0" lang="en-PH" sz="1800" spc="-1" strike="noStrike">
              <a:latin typeface="Arial"/>
            </a:endParaRPr>
          </a:p>
          <a:p>
            <a:pPr algn="ctr">
              <a:lnSpc>
                <a:spcPct val="150000"/>
              </a:lnSpc>
              <a:buNone/>
            </a:pPr>
            <a:r>
              <a:rPr b="0" lang="en-PH" sz="1800" spc="-1" strike="noStrike">
                <a:solidFill>
                  <a:srgbClr val="000000"/>
                </a:solidFill>
                <a:latin typeface="Lato"/>
                <a:ea typeface="DejaVu Sans"/>
              </a:rPr>
              <a:t>Ang paligid na kay </a:t>
            </a:r>
            <a:r>
              <a:rPr b="1" lang="en-PH" sz="1800" spc="-1" strike="noStrike">
                <a:solidFill>
                  <a:srgbClr val="000000"/>
                </a:solidFill>
                <a:latin typeface="Lato"/>
                <a:ea typeface="DejaVu Sans"/>
              </a:rPr>
              <a:t>rikit</a:t>
            </a:r>
            <a:r>
              <a:rPr b="0" lang="en-PH" sz="1800" spc="-1" strike="noStrike">
                <a:solidFill>
                  <a:srgbClr val="000000"/>
                </a:solidFill>
                <a:latin typeface="Lato"/>
                <a:ea typeface="DejaVu Sans"/>
              </a:rPr>
              <a:t>,</a:t>
            </a:r>
            <a:endParaRPr b="0" lang="en-PH" sz="1800" spc="-1" strike="noStrike">
              <a:latin typeface="Arial"/>
            </a:endParaRPr>
          </a:p>
          <a:p>
            <a:pPr algn="ctr">
              <a:lnSpc>
                <a:spcPct val="150000"/>
              </a:lnSpc>
              <a:buNone/>
            </a:pPr>
            <a:r>
              <a:rPr b="0" lang="en-PH" sz="1800" spc="-1" strike="noStrike">
                <a:solidFill>
                  <a:srgbClr val="000000"/>
                </a:solidFill>
                <a:latin typeface="Lato"/>
                <a:ea typeface="DejaVu Sans"/>
              </a:rPr>
              <a:t>Kawayan ay dikit-</a:t>
            </a:r>
            <a:r>
              <a:rPr b="1" lang="en-PH" sz="1800" spc="-1" strike="noStrike">
                <a:solidFill>
                  <a:srgbClr val="000000"/>
                </a:solidFill>
                <a:latin typeface="Lato"/>
                <a:ea typeface="DejaVu Sans"/>
              </a:rPr>
              <a:t>dikit</a:t>
            </a:r>
            <a:r>
              <a:rPr b="0" lang="en-PH" sz="1800" spc="-1" strike="noStrike">
                <a:solidFill>
                  <a:srgbClr val="000000"/>
                </a:solidFill>
                <a:latin typeface="Lato"/>
                <a:ea typeface="DejaVu Sans"/>
              </a:rPr>
              <a:t>,</a:t>
            </a:r>
            <a:endParaRPr b="0" lang="en-PH" sz="1800" spc="-1" strike="noStrike">
              <a:latin typeface="Arial"/>
            </a:endParaRPr>
          </a:p>
          <a:p>
            <a:pPr algn="ctr">
              <a:lnSpc>
                <a:spcPct val="150000"/>
              </a:lnSpc>
              <a:buNone/>
            </a:pPr>
            <a:r>
              <a:rPr b="0" lang="en-PH" sz="1800" spc="-1" strike="noStrike">
                <a:solidFill>
                  <a:srgbClr val="000000"/>
                </a:solidFill>
                <a:latin typeface="Lato"/>
                <a:ea typeface="DejaVu Sans"/>
              </a:rPr>
              <a:t>Mga bulaklak ay </a:t>
            </a:r>
            <a:r>
              <a:rPr b="1" lang="en-PH" sz="1800" spc="-1" strike="noStrike">
                <a:solidFill>
                  <a:srgbClr val="000000"/>
                </a:solidFill>
                <a:latin typeface="Lato"/>
                <a:ea typeface="DejaVu Sans"/>
              </a:rPr>
              <a:t>hitik</a:t>
            </a:r>
            <a:r>
              <a:rPr b="0" lang="en-PH" sz="1800" spc="-1" strike="noStrike">
                <a:solidFill>
                  <a:srgbClr val="000000"/>
                </a:solidFill>
                <a:latin typeface="Lato"/>
                <a:ea typeface="DejaVu Sans"/>
              </a:rPr>
              <a:t>,</a:t>
            </a:r>
            <a:endParaRPr b="0" lang="en-PH" sz="1800" spc="-1" strike="noStrike">
              <a:latin typeface="Arial"/>
            </a:endParaRPr>
          </a:p>
          <a:p>
            <a:pPr algn="ctr">
              <a:lnSpc>
                <a:spcPct val="150000"/>
              </a:lnSpc>
              <a:buNone/>
            </a:pPr>
            <a:r>
              <a:rPr b="0" lang="en-PH" sz="1800" spc="-1" strike="noStrike">
                <a:solidFill>
                  <a:srgbClr val="000000"/>
                </a:solidFill>
                <a:latin typeface="Lato"/>
                <a:ea typeface="DejaVu Sans"/>
              </a:rPr>
              <a:t>Mata’y hindi </a:t>
            </a:r>
            <a:r>
              <a:rPr b="1" lang="en-PH" sz="1800" spc="-1" strike="noStrike">
                <a:solidFill>
                  <a:srgbClr val="000000"/>
                </a:solidFill>
                <a:latin typeface="Lato"/>
                <a:ea typeface="DejaVu Sans"/>
              </a:rPr>
              <a:t>ipipikit</a:t>
            </a:r>
            <a:r>
              <a:rPr b="0" lang="en-PH" sz="1800" spc="-1" strike="noStrike">
                <a:solidFill>
                  <a:srgbClr val="000000"/>
                </a:solidFill>
                <a:latin typeface="Lato"/>
                <a:ea typeface="DejaVu Sans"/>
              </a:rPr>
              <a:t>.</a:t>
            </a:r>
            <a:endParaRPr b="0" lang="en-PH" sz="1800" spc="-1" strike="noStrike">
              <a:latin typeface="Arial"/>
            </a:endParaRPr>
          </a:p>
        </p:txBody>
      </p:sp>
      <p:sp>
        <p:nvSpPr>
          <p:cNvPr id="166" name="PlaceHolder 17"/>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720000" y="2157840"/>
            <a:ext cx="9898560" cy="3245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Halimbawa:</a:t>
            </a:r>
            <a:endParaRPr b="0" lang="en-PH" sz="1800" spc="-1" strike="noStrike">
              <a:latin typeface="Arial"/>
            </a:endParaRPr>
          </a:p>
          <a:p>
            <a:pPr algn="ctr">
              <a:lnSpc>
                <a:spcPct val="100000"/>
              </a:lnSpc>
              <a:buNone/>
            </a:pPr>
            <a:r>
              <a:rPr b="1" lang="en-PH" sz="1800" spc="-1" strike="noStrike">
                <a:solidFill>
                  <a:srgbClr val="000000"/>
                </a:solidFill>
                <a:latin typeface="Lato"/>
                <a:ea typeface="DejaVu Sans"/>
              </a:rPr>
              <a:t>Kariktan</a:t>
            </a:r>
            <a:endParaRPr b="0" lang="en-PH" sz="1800" spc="-1" strike="noStrike">
              <a:latin typeface="Arial"/>
            </a:endParaRPr>
          </a:p>
          <a:p>
            <a:pPr algn="ctr">
              <a:lnSpc>
                <a:spcPct val="100000"/>
              </a:lnSpc>
              <a:buNone/>
            </a:pPr>
            <a:endParaRPr b="0" lang="en-PH" sz="1800" spc="-1" strike="noStrike">
              <a:latin typeface="Arial"/>
            </a:endParaRPr>
          </a:p>
          <a:p>
            <a:pPr algn="ctr">
              <a:lnSpc>
                <a:spcPct val="100000"/>
              </a:lnSpc>
              <a:buNone/>
            </a:pPr>
            <a:r>
              <a:rPr b="0" lang="en-PH" sz="1800" spc="-1" strike="noStrike">
                <a:solidFill>
                  <a:srgbClr val="000000"/>
                </a:solidFill>
                <a:latin typeface="Lato"/>
                <a:ea typeface="DejaVu Sans"/>
              </a:rPr>
              <a:t>Ang paligid na kay </a:t>
            </a:r>
            <a:r>
              <a:rPr b="1" lang="en-PH" sz="1800" spc="-1" strike="noStrike">
                <a:solidFill>
                  <a:srgbClr val="000000"/>
                </a:solidFill>
                <a:latin typeface="Lato"/>
                <a:ea typeface="DejaVu Sans"/>
              </a:rPr>
              <a:t>rikit</a:t>
            </a:r>
            <a:r>
              <a:rPr b="0" lang="en-PH" sz="1800" spc="-1" strike="noStrike">
                <a:solidFill>
                  <a:srgbClr val="000000"/>
                </a:solidFill>
                <a:latin typeface="Lato"/>
                <a:ea typeface="DejaVu Sans"/>
              </a:rPr>
              <a:t>,</a:t>
            </a:r>
            <a:endParaRPr b="0" lang="en-PH" sz="1800" spc="-1" strike="noStrike">
              <a:latin typeface="Arial"/>
            </a:endParaRPr>
          </a:p>
          <a:p>
            <a:pPr algn="ctr">
              <a:lnSpc>
                <a:spcPct val="100000"/>
              </a:lnSpc>
              <a:buNone/>
            </a:pPr>
            <a:r>
              <a:rPr b="0" lang="en-PH" sz="1800" spc="-1" strike="noStrike">
                <a:solidFill>
                  <a:srgbClr val="000000"/>
                </a:solidFill>
                <a:latin typeface="Lato"/>
                <a:ea typeface="DejaVu Sans"/>
              </a:rPr>
              <a:t>Kawayan ay dikit-</a:t>
            </a:r>
            <a:r>
              <a:rPr b="1" lang="en-PH" sz="1800" spc="-1" strike="noStrike">
                <a:solidFill>
                  <a:srgbClr val="000000"/>
                </a:solidFill>
                <a:latin typeface="Lato"/>
                <a:ea typeface="DejaVu Sans"/>
              </a:rPr>
              <a:t>dikit</a:t>
            </a:r>
            <a:r>
              <a:rPr b="0" lang="en-PH" sz="1800" spc="-1" strike="noStrike">
                <a:solidFill>
                  <a:srgbClr val="000000"/>
                </a:solidFill>
                <a:latin typeface="Lato"/>
                <a:ea typeface="DejaVu Sans"/>
              </a:rPr>
              <a:t>,</a:t>
            </a:r>
            <a:endParaRPr b="0" lang="en-PH" sz="1800" spc="-1" strike="noStrike">
              <a:latin typeface="Arial"/>
            </a:endParaRPr>
          </a:p>
          <a:p>
            <a:pPr algn="ctr">
              <a:lnSpc>
                <a:spcPct val="100000"/>
              </a:lnSpc>
              <a:buNone/>
            </a:pPr>
            <a:endParaRPr b="0" lang="en-PH" sz="1800" spc="-1" strike="noStrike">
              <a:latin typeface="Arial"/>
            </a:endParaRPr>
          </a:p>
        </p:txBody>
      </p:sp>
      <p:sp>
        <p:nvSpPr>
          <p:cNvPr id="168" name=""/>
          <p:cNvSpPr/>
          <p:nvPr/>
        </p:nvSpPr>
        <p:spPr>
          <a:xfrm>
            <a:off x="540000" y="1260000"/>
            <a:ext cx="11158920" cy="71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sukat</a:t>
            </a:r>
            <a:r>
              <a:rPr b="0" lang="en-PH" sz="1800" spc="-1" strike="noStrike">
                <a:solidFill>
                  <a:srgbClr val="000000"/>
                </a:solidFill>
                <a:latin typeface="Lato"/>
                <a:ea typeface="DejaVu Sans"/>
              </a:rPr>
              <a:t> ay tumutukoy sa </a:t>
            </a:r>
            <a:r>
              <a:rPr b="1" lang="en-PH" sz="1800" spc="-1" strike="noStrike">
                <a:solidFill>
                  <a:srgbClr val="000000"/>
                </a:solidFill>
                <a:latin typeface="Lato"/>
                <a:ea typeface="DejaVu Sans"/>
              </a:rPr>
              <a:t>bilang ng bawat pantig sa bawat taludtod</a:t>
            </a:r>
            <a:r>
              <a:rPr b="0" lang="en-PH" sz="1800" spc="-1" strike="noStrike">
                <a:solidFill>
                  <a:srgbClr val="000000"/>
                </a:solidFill>
                <a:latin typeface="Lato"/>
                <a:ea typeface="DejaVu Sans"/>
              </a:rPr>
              <a:t>, partikular sa mga tulang may sukat.</a:t>
            </a:r>
            <a:endParaRPr b="0" lang="en-PH" sz="1800" spc="-1" strike="noStrike">
              <a:latin typeface="Arial"/>
            </a:endParaRPr>
          </a:p>
        </p:txBody>
      </p:sp>
      <p:sp>
        <p:nvSpPr>
          <p:cNvPr id="169" name=""/>
          <p:cNvSpPr/>
          <p:nvPr/>
        </p:nvSpPr>
        <p:spPr>
          <a:xfrm>
            <a:off x="7128000" y="3132000"/>
            <a:ext cx="1078920" cy="345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Arial"/>
                <a:ea typeface="DejaVu Sans"/>
              </a:rPr>
              <a:t>8 Sukat</a:t>
            </a:r>
            <a:endParaRPr b="0" lang="en-PH" sz="1800" spc="-1" strike="noStrike">
              <a:latin typeface="Arial"/>
            </a:endParaRPr>
          </a:p>
        </p:txBody>
      </p:sp>
      <p:sp>
        <p:nvSpPr>
          <p:cNvPr id="170" name=""/>
          <p:cNvSpPr/>
          <p:nvPr/>
        </p:nvSpPr>
        <p:spPr>
          <a:xfrm>
            <a:off x="7020000" y="3060000"/>
            <a:ext cx="178920" cy="538920"/>
          </a:xfrm>
          <a:custGeom>
            <a:avLst/>
            <a:gdLst/>
            <a:ahLst/>
            <a:rect l="l" t="t" r="r" b="b"/>
            <a:pathLst>
              <a:path w="502" h="1502">
                <a:moveTo>
                  <a:pt x="0" y="0"/>
                </a:moveTo>
                <a:cubicBezTo>
                  <a:pt x="250" y="0"/>
                  <a:pt x="501" y="62"/>
                  <a:pt x="501" y="125"/>
                </a:cubicBezTo>
                <a:lnTo>
                  <a:pt x="501" y="1375"/>
                </a:lnTo>
                <a:cubicBezTo>
                  <a:pt x="501" y="1438"/>
                  <a:pt x="250" y="1501"/>
                  <a:pt x="0" y="1501"/>
                </a:cubicBezTo>
              </a:path>
            </a:pathLst>
          </a:custGeom>
          <a:noFill/>
          <a:ln w="29160">
            <a:solidFill>
              <a:srgbClr val="000000"/>
            </a:solidFill>
            <a:round/>
          </a:ln>
        </p:spPr>
        <p:style>
          <a:lnRef idx="0"/>
          <a:fillRef idx="0"/>
          <a:effectRef idx="0"/>
          <a:fontRef idx="minor"/>
        </p:style>
      </p:sp>
      <p:sp>
        <p:nvSpPr>
          <p:cNvPr id="171" name="PlaceHolder 18"/>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p:nvPr/>
        </p:nvSpPr>
        <p:spPr>
          <a:xfrm>
            <a:off x="720000" y="1260000"/>
            <a:ext cx="11158920" cy="70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tono</a:t>
            </a:r>
            <a:r>
              <a:rPr b="0" lang="en-PH" sz="1800" spc="-1" strike="noStrike">
                <a:solidFill>
                  <a:srgbClr val="000000"/>
                </a:solidFill>
                <a:latin typeface="Lato"/>
                <a:ea typeface="DejaVu Sans"/>
              </a:rPr>
              <a:t> ay tumutukoy sa </a:t>
            </a:r>
            <a:r>
              <a:rPr b="1" lang="en-PH" sz="1800" spc="-1" strike="noStrike">
                <a:solidFill>
                  <a:srgbClr val="000000"/>
                </a:solidFill>
                <a:latin typeface="Lato"/>
                <a:ea typeface="DejaVu Sans"/>
              </a:rPr>
              <a:t>pagbibigay-diin at indayog sa mga pantig sa tula</a:t>
            </a:r>
            <a:r>
              <a:rPr b="0" lang="en-PH" sz="1800" spc="-1" strike="noStrike">
                <a:solidFill>
                  <a:srgbClr val="000000"/>
                </a:solidFill>
                <a:latin typeface="Lato"/>
                <a:ea typeface="DejaVu Sans"/>
              </a:rPr>
              <a:t>.</a:t>
            </a:r>
            <a:endParaRPr b="0" lang="en-PH" sz="1800" spc="-1" strike="noStrike">
              <a:latin typeface="Arial"/>
            </a:endParaRPr>
          </a:p>
        </p:txBody>
      </p:sp>
      <p:sp>
        <p:nvSpPr>
          <p:cNvPr id="173" name=""/>
          <p:cNvSpPr/>
          <p:nvPr/>
        </p:nvSpPr>
        <p:spPr>
          <a:xfrm>
            <a:off x="720000" y="1836000"/>
            <a:ext cx="11158920" cy="71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talinghaga</a:t>
            </a:r>
            <a:r>
              <a:rPr b="0" lang="en-PH" sz="1800" spc="-1" strike="noStrike">
                <a:solidFill>
                  <a:srgbClr val="000000"/>
                </a:solidFill>
                <a:latin typeface="Lato"/>
                <a:ea typeface="DejaVu Sans"/>
              </a:rPr>
              <a:t> ay tumutukoy sa mga </a:t>
            </a:r>
            <a:r>
              <a:rPr b="1" lang="en-PH" sz="1800" spc="-1" strike="noStrike">
                <a:solidFill>
                  <a:srgbClr val="000000"/>
                </a:solidFill>
                <a:latin typeface="Lato"/>
                <a:ea typeface="DejaVu Sans"/>
              </a:rPr>
              <a:t>salitang hindi direkta ang pagpapakahulugan</a:t>
            </a:r>
            <a:r>
              <a:rPr b="0" lang="en-PH" sz="1800" spc="-1" strike="noStrike">
                <a:solidFill>
                  <a:srgbClr val="000000"/>
                </a:solidFill>
                <a:latin typeface="Lato"/>
                <a:ea typeface="DejaVu Sans"/>
              </a:rPr>
              <a:t>.</a:t>
            </a:r>
            <a:endParaRPr b="0" lang="en-PH" sz="1800" spc="-1" strike="noStrike">
              <a:latin typeface="Arial"/>
            </a:endParaRPr>
          </a:p>
        </p:txBody>
      </p:sp>
      <p:sp>
        <p:nvSpPr>
          <p:cNvPr id="174" name=""/>
          <p:cNvSpPr/>
          <p:nvPr/>
        </p:nvSpPr>
        <p:spPr>
          <a:xfrm>
            <a:off x="720000" y="2464200"/>
            <a:ext cx="11338920" cy="226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paksa</a:t>
            </a:r>
            <a:r>
              <a:rPr b="0" lang="en-PH" sz="1800" spc="-1" strike="noStrike">
                <a:solidFill>
                  <a:srgbClr val="000000"/>
                </a:solidFill>
                <a:latin typeface="Lato"/>
                <a:ea typeface="DejaVu Sans"/>
              </a:rPr>
              <a:t> naman ay tumutukoy sa </a:t>
            </a:r>
            <a:r>
              <a:rPr b="1" lang="en-PH" sz="1800" spc="-1" strike="noStrike">
                <a:solidFill>
                  <a:srgbClr val="000000"/>
                </a:solidFill>
                <a:latin typeface="Lato"/>
                <a:ea typeface="DejaVu Sans"/>
              </a:rPr>
              <a:t>pangkalahatang ideyang ibinibigay ng tula</a:t>
            </a:r>
            <a:r>
              <a:rPr b="0" lang="en-PH" sz="1800" spc="-1" strike="noStrike">
                <a:solidFill>
                  <a:srgbClr val="000000"/>
                </a:solidFill>
                <a:latin typeface="Lato"/>
                <a:ea typeface="DejaVu Sans"/>
              </a:rPr>
              <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Ang mga elementong nabanggit ay makikita mo sa mga taludtod ng tula.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Taludtod</a:t>
            </a:r>
            <a:r>
              <a:rPr b="0" lang="en-PH" sz="1800" spc="-1" strike="noStrike">
                <a:solidFill>
                  <a:srgbClr val="000000"/>
                </a:solidFill>
                <a:latin typeface="Lato"/>
                <a:ea typeface="DejaVu Sans"/>
              </a:rPr>
              <a:t> ang tawag sa </a:t>
            </a:r>
            <a:r>
              <a:rPr b="1" lang="en-PH" sz="1800" spc="-1" strike="noStrike">
                <a:solidFill>
                  <a:srgbClr val="000000"/>
                </a:solidFill>
                <a:latin typeface="Lato"/>
                <a:ea typeface="DejaVu Sans"/>
              </a:rPr>
              <a:t>linya ng tula at kapag pinagsama-sama ang mga taludtod</a:t>
            </a:r>
            <a:r>
              <a:rPr b="0" lang="en-PH" sz="1800" spc="-1" strike="noStrike">
                <a:solidFill>
                  <a:srgbClr val="000000"/>
                </a:solidFill>
                <a:latin typeface="Lato"/>
                <a:ea typeface="DejaVu Sans"/>
              </a:rPr>
              <a:t> ay tinatawag itong saknong.</a:t>
            </a:r>
            <a:endParaRPr b="0" lang="en-PH" sz="1800" spc="-1" strike="noStrike">
              <a:latin typeface="Arial"/>
            </a:endParaRPr>
          </a:p>
        </p:txBody>
      </p:sp>
      <p:sp>
        <p:nvSpPr>
          <p:cNvPr id="175" name="PlaceHolder 12"/>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
          <p:cNvSpPr/>
          <p:nvPr/>
        </p:nvSpPr>
        <p:spPr>
          <a:xfrm>
            <a:off x="720000" y="1980000"/>
            <a:ext cx="10978920" cy="125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pagbasa</a:t>
            </a:r>
            <a:r>
              <a:rPr b="0" lang="en-PH" sz="1800" spc="-1" strike="noStrike">
                <a:solidFill>
                  <a:srgbClr val="000000"/>
                </a:solidFill>
                <a:latin typeface="Lato"/>
                <a:ea typeface="DejaVu Sans"/>
              </a:rPr>
              <a:t> o </a:t>
            </a:r>
            <a:r>
              <a:rPr b="1" lang="en-PH" sz="1800" spc="-1" strike="noStrike">
                <a:solidFill>
                  <a:srgbClr val="000000"/>
                </a:solidFill>
                <a:latin typeface="Lato"/>
                <a:ea typeface="DejaVu Sans"/>
              </a:rPr>
              <a:t>pagsulat ng isang tula</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mahaba o maikli man</a:t>
            </a:r>
            <a:r>
              <a:rPr b="0" lang="en-PH" sz="1800" spc="-1" strike="noStrike">
                <a:solidFill>
                  <a:srgbClr val="000000"/>
                </a:solidFill>
                <a:latin typeface="Lato"/>
                <a:ea typeface="DejaVu Sans"/>
              </a:rPr>
              <a:t>, may </a:t>
            </a:r>
            <a:r>
              <a:rPr b="1" lang="en-PH" sz="1800" spc="-1" strike="noStrike">
                <a:solidFill>
                  <a:srgbClr val="000000"/>
                </a:solidFill>
                <a:latin typeface="Lato"/>
                <a:ea typeface="DejaVu Sans"/>
              </a:rPr>
              <a:t>tugma</a:t>
            </a:r>
            <a:r>
              <a:rPr b="0" lang="en-PH" sz="1800" spc="-1" strike="noStrike">
                <a:solidFill>
                  <a:srgbClr val="000000"/>
                </a:solidFill>
                <a:latin typeface="Lato"/>
                <a:ea typeface="DejaVu Sans"/>
              </a:rPr>
              <a:t> at </a:t>
            </a:r>
            <a:r>
              <a:rPr b="1" lang="en-PH" sz="1800" spc="-1" strike="noStrike">
                <a:solidFill>
                  <a:srgbClr val="000000"/>
                </a:solidFill>
                <a:latin typeface="Lato"/>
                <a:ea typeface="DejaVu Sans"/>
              </a:rPr>
              <a:t>sukat </a:t>
            </a:r>
            <a:r>
              <a:rPr b="0" lang="en-PH" sz="1800" spc="-1" strike="noStrike">
                <a:solidFill>
                  <a:srgbClr val="000000"/>
                </a:solidFill>
                <a:latin typeface="Lato"/>
                <a:ea typeface="DejaVu Sans"/>
              </a:rPr>
              <a:t>man o wala, ay dumaraan sa parehong malikhaing proseso dahil kailangan nito ang malalim at malawak na pagsasanib ng damdamin at talino.</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Katulad ng iba pang anyo ng panitikan, mayroon ding </a:t>
            </a:r>
            <a:r>
              <a:rPr b="1" lang="en-PH" sz="1800" spc="-1" strike="noStrike">
                <a:solidFill>
                  <a:srgbClr val="000000"/>
                </a:solidFill>
                <a:latin typeface="Lato"/>
                <a:ea typeface="DejaVu Sans"/>
              </a:rPr>
              <a:t>tauhang nagsasalita sa tula</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Persona</a:t>
            </a:r>
            <a:r>
              <a:rPr b="0" lang="en-PH" sz="1800" spc="-1" strike="noStrike">
                <a:solidFill>
                  <a:srgbClr val="000000"/>
                </a:solidFill>
                <a:latin typeface="Lato"/>
                <a:ea typeface="DejaVu Sans"/>
              </a:rPr>
              <a:t> ang tawag sa tauhang ito. Sa pamamagitan ng persona, </a:t>
            </a:r>
            <a:r>
              <a:rPr b="1" lang="en-PH" sz="1800" spc="-1" strike="noStrike">
                <a:solidFill>
                  <a:srgbClr val="000000"/>
                </a:solidFill>
                <a:latin typeface="Lato"/>
                <a:ea typeface="DejaVu Sans"/>
              </a:rPr>
              <a:t>naihahatid ng makata</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ang mensaheng gusto niyang dalhin sa mga mambabasa o tagapakinig</a:t>
            </a:r>
            <a:r>
              <a:rPr b="0" lang="en-PH" sz="1800" spc="-1" strike="noStrike">
                <a:solidFill>
                  <a:srgbClr val="000000"/>
                </a:solidFill>
                <a:latin typeface="Lato"/>
                <a:ea typeface="DejaVu Sans"/>
              </a:rPr>
              <a:t> na tulad mo.</a:t>
            </a:r>
            <a:endParaRPr b="0" lang="en-PH" sz="1800" spc="-1" strike="noStrike">
              <a:latin typeface="Arial"/>
            </a:endParaRPr>
          </a:p>
        </p:txBody>
      </p:sp>
      <p:sp>
        <p:nvSpPr>
          <p:cNvPr id="177" name=""/>
          <p:cNvSpPr/>
          <p:nvPr/>
        </p:nvSpPr>
        <p:spPr>
          <a:xfrm>
            <a:off x="540000" y="1440000"/>
            <a:ext cx="3418920" cy="519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latin typeface="Lato"/>
                <a:ea typeface="DejaVu Sans"/>
              </a:rPr>
              <a:t>Tandaan!</a:t>
            </a:r>
            <a:endParaRPr b="0" lang="en-PH" sz="2400" spc="-1" strike="noStrike">
              <a:latin typeface="Arial"/>
            </a:endParaRPr>
          </a:p>
        </p:txBody>
      </p:sp>
      <p:sp>
        <p:nvSpPr>
          <p:cNvPr id="178" name="PlaceHolder 16"/>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p:nvPr>
        </p:nvSpPr>
        <p:spPr>
          <a:xfrm>
            <a:off x="544680" y="900000"/>
            <a:ext cx="10792440" cy="711000"/>
          </a:xfrm>
          <a:prstGeom prst="rect">
            <a:avLst/>
          </a:prstGeom>
          <a:noFill/>
          <a:ln w="0">
            <a:noFill/>
          </a:ln>
        </p:spPr>
        <p:txBody>
          <a:bodyPr lIns="90000" rIns="90000" tIns="45000" bIns="45000" anchor="t">
            <a:noAutofit/>
          </a:bodyPr>
          <a:p>
            <a:pPr algn="ctr">
              <a:lnSpc>
                <a:spcPct val="100000"/>
              </a:lnSpc>
              <a:spcAft>
                <a:spcPts val="601"/>
              </a:spcAft>
              <a:buNone/>
            </a:pPr>
            <a:r>
              <a:rPr b="1" lang="en-US" sz="2400" spc="-1" strike="noStrike">
                <a:solidFill>
                  <a:srgbClr val="000000"/>
                </a:solidFill>
                <a:latin typeface="Arial;Arial"/>
                <a:ea typeface="Arial;Arial"/>
              </a:rPr>
              <a:t>Pagsasanay</a:t>
            </a: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p:txBody>
      </p:sp>
      <p:sp>
        <p:nvSpPr>
          <p:cNvPr id="180" name=""/>
          <p:cNvSpPr/>
          <p:nvPr/>
        </p:nvSpPr>
        <p:spPr>
          <a:xfrm>
            <a:off x="360000" y="1440000"/>
            <a:ext cx="11515680" cy="4732560"/>
          </a:xfrm>
          <a:prstGeom prst="rect">
            <a:avLst/>
          </a:prstGeom>
          <a:noFill/>
          <a:ln w="0">
            <a:noFill/>
          </a:ln>
        </p:spPr>
        <p:style>
          <a:lnRef idx="0"/>
          <a:fillRef idx="0"/>
          <a:effectRef idx="0"/>
          <a:fontRef idx="minor"/>
        </p:style>
      </p:sp>
      <p:sp>
        <p:nvSpPr>
          <p:cNvPr id="181" name=""/>
          <p:cNvSpPr/>
          <p:nvPr/>
        </p:nvSpPr>
        <p:spPr>
          <a:xfrm>
            <a:off x="544680" y="1345320"/>
            <a:ext cx="11152800" cy="884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Arial"/>
                <a:ea typeface="DejaVu Sans"/>
              </a:rPr>
              <a:t>Panuto:</a:t>
            </a:r>
            <a:r>
              <a:rPr b="0" lang="en-PH" sz="1800" spc="-1" strike="noStrike">
                <a:solidFill>
                  <a:srgbClr val="000000"/>
                </a:solidFill>
                <a:latin typeface="Arial"/>
                <a:ea typeface="DejaVu Sans"/>
              </a:rPr>
              <a:t> Sa pamamagitan ng isang talahanayan, ipakita ang pagkakaiba-iba ng kahulugan at kalikasan ng talambuhay, talatang nagsasalaysay, at tula. Ilagay ang iyong mga sagot sa loob ng talahanayan.</a:t>
            </a:r>
            <a:endParaRPr b="0" lang="en-PH" sz="1800" spc="-1" strike="noStrike">
              <a:latin typeface="Arial"/>
            </a:endParaRPr>
          </a:p>
        </p:txBody>
      </p:sp>
      <p:graphicFrame>
        <p:nvGraphicFramePr>
          <p:cNvPr id="182" name=""/>
          <p:cNvGraphicFramePr/>
          <p:nvPr/>
        </p:nvGraphicFramePr>
        <p:xfrm>
          <a:off x="1260000" y="2714040"/>
          <a:ext cx="9899280" cy="2623320"/>
        </p:xfrm>
        <a:graphic>
          <a:graphicData uri="http://schemas.openxmlformats.org/drawingml/2006/table">
            <a:tbl>
              <a:tblPr/>
              <a:tblGrid>
                <a:gridCol w="3299040"/>
                <a:gridCol w="3299040"/>
                <a:gridCol w="3301560"/>
              </a:tblGrid>
              <a:tr h="663480">
                <a:tc>
                  <a:txBody>
                    <a:bodyPr lIns="90000" rIns="90000" anchor="ctr">
                      <a:noAutofit/>
                    </a:bodyPr>
                    <a:p>
                      <a:pPr algn="ctr">
                        <a:lnSpc>
                          <a:spcPct val="100000"/>
                        </a:lnSpc>
                        <a:buNone/>
                      </a:pPr>
                      <a:r>
                        <a:rPr b="1" lang="en-PH" sz="1800" spc="-1" strike="noStrike">
                          <a:latin typeface="Arial"/>
                        </a:rPr>
                        <a:t>Talamabuhay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Arial"/>
                        </a:rPr>
                        <a:t>Talatanag Nagsasalaysay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Arial"/>
                        </a:rPr>
                        <a:t>Tula</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960200">
                <a:tc>
                  <a:tcPr anchor="b" marL="90000" marR="90000">
                    <a:lnL w="720">
                      <a:solidFill>
                        <a:srgbClr val="000000"/>
                      </a:solidFill>
                    </a:lnL>
                    <a:lnR w="720">
                      <a:solidFill>
                        <a:srgbClr val="000000"/>
                      </a:solidFill>
                    </a:lnR>
                    <a:lnT w="720">
                      <a:solidFill>
                        <a:srgbClr val="000000"/>
                      </a:solidFill>
                    </a:lnT>
                    <a:lnB w="720">
                      <a:solidFill>
                        <a:srgbClr val="000000"/>
                      </a:solidFill>
                    </a:lnB>
                    <a:noFill/>
                  </a:tcPr>
                </a:tc>
                <a:tc>
                  <a:tcPr anchor="b" marL="90000" marR="90000">
                    <a:lnL w="720">
                      <a:solidFill>
                        <a:srgbClr val="000000"/>
                      </a:solidFill>
                    </a:lnL>
                    <a:lnR w="720">
                      <a:solidFill>
                        <a:srgbClr val="000000"/>
                      </a:solidFill>
                    </a:lnR>
                    <a:lnT w="720">
                      <a:solidFill>
                        <a:srgbClr val="000000"/>
                      </a:solidFill>
                    </a:lnT>
                    <a:lnB w="720">
                      <a:solidFill>
                        <a:srgbClr val="000000"/>
                      </a:solidFill>
                    </a:lnB>
                    <a:noFill/>
                  </a:tcPr>
                </a:tc>
                <a:tc>
                  <a:tcPr anchor="b"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83" name="PlaceHolder 14"/>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p:nvPr>
        </p:nvSpPr>
        <p:spPr>
          <a:xfrm>
            <a:off x="544680" y="1044000"/>
            <a:ext cx="8091000" cy="711000"/>
          </a:xfrm>
          <a:prstGeom prst="rect">
            <a:avLst/>
          </a:prstGeom>
          <a:noFill/>
          <a:ln w="0">
            <a:noFill/>
          </a:ln>
        </p:spPr>
        <p:txBody>
          <a:bodyPr lIns="90000" rIns="90000" tIns="45000" bIns="45000" anchor="t">
            <a:noAutofit/>
          </a:bodyPr>
          <a:p>
            <a:pPr algn="just">
              <a:lnSpc>
                <a:spcPct val="100000"/>
              </a:lnSpc>
              <a:spcAft>
                <a:spcPts val="601"/>
              </a:spcAft>
              <a:buNone/>
            </a:pPr>
            <a:r>
              <a:rPr b="1" lang="en-US" sz="2400" spc="-1" strike="noStrike">
                <a:solidFill>
                  <a:srgbClr val="000000"/>
                </a:solidFill>
                <a:latin typeface="Arial;Arial"/>
                <a:ea typeface="Arial;Arial"/>
              </a:rPr>
              <a:t>Susi sa Pagwawasto:</a:t>
            </a: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p:txBody>
      </p:sp>
      <p:sp>
        <p:nvSpPr>
          <p:cNvPr id="185" name=""/>
          <p:cNvSpPr/>
          <p:nvPr/>
        </p:nvSpPr>
        <p:spPr>
          <a:xfrm>
            <a:off x="360000" y="1440000"/>
            <a:ext cx="11515680" cy="4732560"/>
          </a:xfrm>
          <a:prstGeom prst="rect">
            <a:avLst/>
          </a:prstGeom>
          <a:noFill/>
          <a:ln w="0">
            <a:noFill/>
          </a:ln>
        </p:spPr>
        <p:style>
          <a:lnRef idx="0"/>
          <a:fillRef idx="0"/>
          <a:effectRef idx="0"/>
          <a:fontRef idx="minor"/>
        </p:style>
      </p:sp>
      <p:sp>
        <p:nvSpPr>
          <p:cNvPr id="186" name=""/>
          <p:cNvSpPr/>
          <p:nvPr/>
        </p:nvSpPr>
        <p:spPr>
          <a:xfrm>
            <a:off x="360000" y="1785960"/>
            <a:ext cx="11515680" cy="28929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1800" spc="-1" strike="noStrike">
                <a:solidFill>
                  <a:srgbClr val="000000"/>
                </a:solidFill>
                <a:latin typeface="Lato"/>
                <a:ea typeface="DejaVu Sans"/>
              </a:rPr>
              <a:t>Talambuhay </a:t>
            </a:r>
            <a:r>
              <a:rPr b="0" lang="en-PH" sz="1800" spc="-1" strike="noStrike">
                <a:solidFill>
                  <a:srgbClr val="000000"/>
                </a:solidFill>
                <a:latin typeface="Lato"/>
                <a:ea typeface="DejaVu Sans"/>
              </a:rPr>
              <a:t>– Ang talambuhay (tala ng buhay) o biyograpiya ay isang anyo ng panitikang naglalaman ng mahahalagang pangyayari sa buhay ng isang tao. Ito ay nagsasaad ng kasaysayan ng buhay ng isang tao mula sa mga makatotohanang tala, impormasyon, at pangyayari.</a:t>
            </a:r>
            <a:endParaRPr b="0" lang="en-PH" sz="1800" spc="-1" strike="noStrike">
              <a:latin typeface="Arial"/>
            </a:endParaRPr>
          </a:p>
          <a:p>
            <a:pPr algn="just">
              <a:lnSpc>
                <a:spcPct val="150000"/>
              </a:lnSpc>
              <a:buNone/>
            </a:pPr>
            <a:r>
              <a:rPr b="1" lang="en-PH" sz="1800" spc="-1" strike="noStrike">
                <a:solidFill>
                  <a:srgbClr val="000000"/>
                </a:solidFill>
                <a:latin typeface="Lato"/>
                <a:ea typeface="DejaVu Sans"/>
              </a:rPr>
              <a:t>Talatang</a:t>
            </a:r>
            <a:r>
              <a:rPr b="0" lang="en-PH" sz="1800" spc="-1" strike="noStrike">
                <a:solidFill>
                  <a:srgbClr val="000000"/>
                </a:solidFill>
                <a:latin typeface="Lato"/>
                <a:ea typeface="DejaVu Sans"/>
              </a:rPr>
              <a:t> Nagsasalaysay – Ang talatang nagsasalaysay ay nagkukuwento at naglalahad ng mga pangyayari tungkol sa karanasan o mga pangyayaring nasaksihan ng isang tao.</a:t>
            </a:r>
            <a:endParaRPr b="0" lang="en-PH" sz="1800" spc="-1" strike="noStrike">
              <a:latin typeface="Arial"/>
            </a:endParaRPr>
          </a:p>
          <a:p>
            <a:pPr algn="just">
              <a:lnSpc>
                <a:spcPct val="150000"/>
              </a:lnSpc>
              <a:buNone/>
            </a:pPr>
            <a:r>
              <a:rPr b="1" lang="en-PH" sz="1800" spc="-1" strike="noStrike">
                <a:solidFill>
                  <a:srgbClr val="000000"/>
                </a:solidFill>
                <a:latin typeface="Lato"/>
                <a:ea typeface="DejaVu Sans"/>
              </a:rPr>
              <a:t>Tula</a:t>
            </a:r>
            <a:r>
              <a:rPr b="0" lang="en-PH" sz="1800" spc="-1" strike="noStrike">
                <a:solidFill>
                  <a:srgbClr val="000000"/>
                </a:solidFill>
                <a:latin typeface="Lato"/>
                <a:ea typeface="DejaVu Sans"/>
              </a:rPr>
              <a:t> – Ang tula ay may dalawang pangunahing anyo. Ito ang tradisyonal o may sukat at tugma at malayang taludturan o walang sukat at wala ring tugma. Pinagyayaman ng tula ang isip, puso, at diwa hindi lamang para sa iyong sarili kundi para sa iyong kapuwa at lipunan.</a:t>
            </a:r>
            <a:endParaRPr b="0" lang="en-PH" sz="1800" spc="-1" strike="noStrike">
              <a:latin typeface="Arial"/>
            </a:endParaRPr>
          </a:p>
        </p:txBody>
      </p:sp>
      <p:sp>
        <p:nvSpPr>
          <p:cNvPr id="187" name="PlaceHolder 19"/>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8"/>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
        <p:nvSpPr>
          <p:cNvPr id="126" name=""/>
          <p:cNvSpPr/>
          <p:nvPr/>
        </p:nvSpPr>
        <p:spPr>
          <a:xfrm>
            <a:off x="180000" y="988200"/>
            <a:ext cx="11519640" cy="3871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Talambuhay</a:t>
            </a:r>
            <a:endParaRPr b="0" lang="en-PH" sz="1800" spc="-1" strike="noStrike">
              <a:latin typeface="Arial"/>
            </a:endParaRPr>
          </a:p>
          <a:p>
            <a:pPr algn="ct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talambuhay</a:t>
            </a:r>
            <a:r>
              <a:rPr b="0" lang="en-PH" sz="1800" spc="-1" strike="noStrike">
                <a:solidFill>
                  <a:srgbClr val="000000"/>
                </a:solidFill>
                <a:latin typeface="Lato"/>
                <a:ea typeface="DejaVu Sans"/>
              </a:rPr>
              <a:t> (tala ng buhay) o </a:t>
            </a:r>
            <a:r>
              <a:rPr b="1" lang="en-PH" sz="1800" spc="-1" strike="noStrike">
                <a:solidFill>
                  <a:srgbClr val="000000"/>
                </a:solidFill>
                <a:latin typeface="Lato"/>
                <a:ea typeface="DejaVu Sans"/>
              </a:rPr>
              <a:t>biyograpiya</a:t>
            </a:r>
            <a:r>
              <a:rPr b="0" lang="en-PH" sz="1800" spc="-1" strike="noStrike">
                <a:solidFill>
                  <a:srgbClr val="000000"/>
                </a:solidFill>
                <a:latin typeface="Lato"/>
                <a:ea typeface="DejaVu Sans"/>
              </a:rPr>
              <a:t> ay isang anyo ng panitikang </a:t>
            </a:r>
            <a:r>
              <a:rPr b="1" lang="en-PH" sz="1800" spc="-1" strike="noStrike">
                <a:solidFill>
                  <a:srgbClr val="000000"/>
                </a:solidFill>
                <a:latin typeface="Lato"/>
                <a:ea typeface="DejaVu Sans"/>
              </a:rPr>
              <a:t>naglalaman ng mahahalagang pangyayari sa buhay ng isang tao</a:t>
            </a:r>
            <a:r>
              <a:rPr b="0" lang="en-PH" sz="1800" spc="-1" strike="noStrike">
                <a:solidFill>
                  <a:srgbClr val="000000"/>
                </a:solidFill>
                <a:latin typeface="Lato"/>
                <a:ea typeface="DejaVu Sans"/>
              </a:rPr>
              <a:t>. Ito ay nagsasaad ng </a:t>
            </a:r>
            <a:r>
              <a:rPr b="1" lang="en-PH" sz="1800" spc="-1" strike="noStrike">
                <a:solidFill>
                  <a:srgbClr val="000000"/>
                </a:solidFill>
                <a:latin typeface="Lato"/>
                <a:ea typeface="DejaVu Sans"/>
              </a:rPr>
              <a:t>kasaysayan ng buhay ng isang tao mula sa mga makatotohanang tala, impormasyon, at pangyayari</a:t>
            </a:r>
            <a:r>
              <a:rPr b="0" lang="en-PH" sz="1800" spc="-1" strike="noStrike">
                <a:solidFill>
                  <a:srgbClr val="000000"/>
                </a:solidFill>
                <a:latin typeface="Lato"/>
                <a:ea typeface="DejaVu Sans"/>
              </a:rPr>
              <a:t>.</a:t>
            </a:r>
            <a:endParaRPr b="0" lang="en-PH" sz="1800" spc="-1" strike="noStrike">
              <a:latin typeface="Arial"/>
            </a:endParaRPr>
          </a:p>
          <a:p>
            <a:pPr>
              <a:lnSpc>
                <a:spcPct val="15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72000" y="900000"/>
            <a:ext cx="2159640" cy="35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Halimbawa</a:t>
            </a:r>
            <a:endParaRPr b="0" lang="en-PH" sz="1800" spc="-1" strike="noStrike">
              <a:latin typeface="Arial"/>
            </a:endParaRPr>
          </a:p>
        </p:txBody>
      </p:sp>
      <p:sp>
        <p:nvSpPr>
          <p:cNvPr id="128" name=""/>
          <p:cNvSpPr/>
          <p:nvPr/>
        </p:nvSpPr>
        <p:spPr>
          <a:xfrm>
            <a:off x="182160" y="1044000"/>
            <a:ext cx="6836400" cy="43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Si Donya Teodora Alonzo</a:t>
            </a:r>
            <a:endParaRPr b="0" lang="en-PH" sz="1800" spc="-1" strike="noStrike">
              <a:latin typeface="Arial"/>
            </a:endParaRPr>
          </a:p>
          <a:p>
            <a:pPr algn="ct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Naging tanyag si </a:t>
            </a:r>
            <a:r>
              <a:rPr b="1" lang="en-PH" sz="1800" spc="-1" strike="noStrike">
                <a:solidFill>
                  <a:srgbClr val="000000"/>
                </a:solidFill>
                <a:latin typeface="Lato"/>
                <a:ea typeface="DejaVu Sans"/>
              </a:rPr>
              <a:t>Teodora Alonzo Realonda y Quintos</a:t>
            </a:r>
            <a:r>
              <a:rPr b="0" lang="en-PH" sz="1800" spc="-1" strike="noStrike">
                <a:solidFill>
                  <a:srgbClr val="000000"/>
                </a:solidFill>
                <a:latin typeface="Lato"/>
                <a:ea typeface="DejaVu Sans"/>
              </a:rPr>
              <a:t> dahil na rin sa ina siya ni Jose Rizal, ngunit may natatanging kadakilaan ang kaniyang buhay para sa bayan at pamilya. </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Si Teodora ay ipinanganak noong </a:t>
            </a:r>
            <a:r>
              <a:rPr b="1" lang="en-PH" sz="1800" spc="-1" strike="noStrike">
                <a:solidFill>
                  <a:srgbClr val="000000"/>
                </a:solidFill>
                <a:latin typeface="Lato"/>
                <a:ea typeface="DejaVu Sans"/>
              </a:rPr>
              <a:t>Nobyembre 9, 1827</a:t>
            </a:r>
            <a:r>
              <a:rPr b="0" lang="en-PH" sz="1800" spc="-1" strike="noStrike">
                <a:solidFill>
                  <a:srgbClr val="000000"/>
                </a:solidFill>
                <a:latin typeface="Lato"/>
                <a:ea typeface="DejaVu Sans"/>
              </a:rPr>
              <a:t> sa Santa Cruz, Maynila. Bago pa man niya </a:t>
            </a:r>
            <a:r>
              <a:rPr b="1" lang="en-PH" sz="1800" spc="-1" strike="noStrike">
                <a:solidFill>
                  <a:srgbClr val="000000"/>
                </a:solidFill>
                <a:latin typeface="Lato"/>
                <a:ea typeface="DejaVu Sans"/>
              </a:rPr>
              <a:t>napangasawa si Francisco Mercado</a:t>
            </a:r>
            <a:r>
              <a:rPr b="0" lang="en-PH" sz="1800" spc="-1" strike="noStrike">
                <a:solidFill>
                  <a:srgbClr val="000000"/>
                </a:solidFill>
                <a:latin typeface="Lato"/>
                <a:ea typeface="DejaVu Sans"/>
              </a:rPr>
              <a:t>, mayaman na ang pamilya nina Donya Teodora. Nagmula siya sa lahi ng principalia na kilalang mayayamang pamilya ng mga Pilipino sa panahon ng pananakop ng mga Espanyol. Bilang bahagi ng uring principalia, ang kaniyang pamilya ay may iba’t ibang pribilehiyo kagaya ng pagkakaroon ng posisyon sa gobyerno, hindi pagbabayad ng buwis, at pag-upa sa malalawak na lupang sakahan. </a:t>
            </a:r>
            <a:endParaRPr b="0" lang="en-PH" sz="1800" spc="-1" strike="noStrike">
              <a:latin typeface="Arial"/>
            </a:endParaRPr>
          </a:p>
          <a:p>
            <a:pPr algn="just">
              <a:lnSpc>
                <a:spcPct val="100000"/>
              </a:lnSpc>
              <a:buNone/>
            </a:pPr>
            <a:endParaRPr b="0" lang="en-PH" sz="1800" spc="-1" strike="noStrike">
              <a:latin typeface="Arial"/>
            </a:endParaRPr>
          </a:p>
        </p:txBody>
      </p:sp>
      <p:pic>
        <p:nvPicPr>
          <p:cNvPr id="129" name="" descr=""/>
          <p:cNvPicPr/>
          <p:nvPr/>
        </p:nvPicPr>
        <p:blipFill>
          <a:blip r:embed="rId1"/>
          <a:srcRect l="4618" t="6524" r="0" b="0"/>
          <a:stretch/>
        </p:blipFill>
        <p:spPr>
          <a:xfrm>
            <a:off x="7560000" y="2340720"/>
            <a:ext cx="4235400" cy="2878200"/>
          </a:xfrm>
          <a:prstGeom prst="rect">
            <a:avLst/>
          </a:prstGeom>
          <a:ln w="0">
            <a:noFill/>
          </a:ln>
        </p:spPr>
      </p:pic>
      <p:sp>
        <p:nvSpPr>
          <p:cNvPr id="130" name="PlaceHolder 5"/>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4500360" y="932760"/>
            <a:ext cx="3056040" cy="35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Arial;Arial"/>
              </a:rPr>
              <a:t>HALIMBAWA</a:t>
            </a:r>
            <a:endParaRPr b="0" lang="en-PH" sz="2000" spc="-1" strike="noStrike">
              <a:latin typeface="Arial"/>
            </a:endParaRPr>
          </a:p>
        </p:txBody>
      </p:sp>
      <p:sp>
        <p:nvSpPr>
          <p:cNvPr id="132" name=""/>
          <p:cNvSpPr/>
          <p:nvPr/>
        </p:nvSpPr>
        <p:spPr>
          <a:xfrm>
            <a:off x="320040" y="1260000"/>
            <a:ext cx="11559600" cy="5004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endParaRPr b="0" lang="en-PH" sz="1800" spc="-1" strike="noStrike">
              <a:latin typeface="Arial"/>
            </a:endParaRPr>
          </a:p>
          <a:p>
            <a:pPr algn="just">
              <a:lnSpc>
                <a:spcPct val="100000"/>
              </a:lnSpc>
              <a:buNone/>
            </a:pPr>
            <a:r>
              <a:rPr b="0" lang="en-PH" sz="1200" spc="-1" strike="noStrike">
                <a:solidFill>
                  <a:srgbClr val="000000"/>
                </a:solidFill>
                <a:latin typeface="Arial"/>
                <a:ea typeface="DejaVu Sans"/>
              </a:rPr>
              <a:t>	</a:t>
            </a:r>
            <a:r>
              <a:rPr b="0" lang="en-PH" sz="1800" spc="-1" strike="noStrike">
                <a:solidFill>
                  <a:srgbClr val="000000"/>
                </a:solidFill>
                <a:latin typeface="Lato"/>
                <a:ea typeface="DejaVu Sans"/>
              </a:rPr>
              <a:t>Ang kaniyang ama at lolo ay nagsilbi bilang gobernadorcillo, pinakamataas na posisyong maaaring hawakan ng isang Pilipino sa pamahalaan. Ang kaniyang ama na si Lorenzo Alberto Alonzo ay nagsilbing gobernadorcillo ng Biñan noong 1844 habang ang kaniyang lolo naman na si Cipriano Alonzo ay humawak ng katulad na posisyon noong 1790 at 1802.</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Nag-aral siya sa Colegio de Santa Rosa, isa sa pinakatanyag at eksklusibong paaralan para sa kababaihan sa Maynila. Sa paaralan, nakilala siya bilang masipag na mag-aaral, mayumi, at may paninindigan.</a:t>
            </a:r>
            <a:endParaRPr b="0" lang="en-PH" sz="1800" spc="-1" strike="noStrike">
              <a:latin typeface="Arial"/>
            </a:endParaRPr>
          </a:p>
        </p:txBody>
      </p:sp>
      <p:pic>
        <p:nvPicPr>
          <p:cNvPr id="133" name="" descr=""/>
          <p:cNvPicPr/>
          <p:nvPr/>
        </p:nvPicPr>
        <p:blipFill>
          <a:blip r:embed="rId1"/>
          <a:stretch/>
        </p:blipFill>
        <p:spPr>
          <a:xfrm>
            <a:off x="3628440" y="3686760"/>
            <a:ext cx="4111200" cy="2432880"/>
          </a:xfrm>
          <a:prstGeom prst="rect">
            <a:avLst/>
          </a:prstGeom>
          <a:ln w="0">
            <a:noFill/>
          </a:ln>
        </p:spPr>
      </p:pic>
      <p:sp>
        <p:nvSpPr>
          <p:cNvPr id="134" name="PlaceHolder 3"/>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4500360" y="932760"/>
            <a:ext cx="3056040" cy="35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Arial;Arial"/>
              </a:rPr>
              <a:t>HALIMBAWA</a:t>
            </a:r>
            <a:endParaRPr b="0" lang="en-PH" sz="2000" spc="-1" strike="noStrike">
              <a:latin typeface="Arial"/>
            </a:endParaRPr>
          </a:p>
        </p:txBody>
      </p:sp>
      <p:sp>
        <p:nvSpPr>
          <p:cNvPr id="136" name=""/>
          <p:cNvSpPr/>
          <p:nvPr/>
        </p:nvSpPr>
        <p:spPr>
          <a:xfrm>
            <a:off x="540000" y="1800000"/>
            <a:ext cx="11159640" cy="3959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Nakuha ni Jose Rizal ang maraming talento mula sa kaniyang ina. Katunayan, sa batang edad ni Teodora, mahilig na siya sa sining lalo na sa panitikan at musika na namana ng kaniyang mga anak. Sila ay maaga rin niyang tinuruang magbasa. Ipinakilala niya rin sa mga anak ang disiplina, katarungan, at pakikipagkapuwa. Lagi niya ring ipinaaalala sa kanila na ituring ang mga </a:t>
            </a:r>
            <a:r>
              <a:rPr b="0" i="1" lang="en-PH" sz="1800" spc="-1" strike="noStrike">
                <a:solidFill>
                  <a:srgbClr val="000000"/>
                </a:solidFill>
                <a:latin typeface="Lato"/>
                <a:ea typeface="DejaVu Sans"/>
              </a:rPr>
              <a:t>indio</a:t>
            </a:r>
            <a:r>
              <a:rPr b="0" lang="en-PH" sz="1800" spc="-1" strike="noStrike">
                <a:solidFill>
                  <a:srgbClr val="000000"/>
                </a:solidFill>
                <a:latin typeface="Lato"/>
                <a:ea typeface="DejaVu Sans"/>
              </a:rPr>
              <a:t> na kapantay nila. </a:t>
            </a:r>
            <a:r>
              <a:rPr b="0" i="1" lang="en-PH" sz="1800" spc="-1" strike="noStrike">
                <a:solidFill>
                  <a:srgbClr val="000000"/>
                </a:solidFill>
                <a:latin typeface="Lato"/>
                <a:ea typeface="DejaVu Sans"/>
              </a:rPr>
              <a:t>Indio</a:t>
            </a:r>
            <a:r>
              <a:rPr b="0" lang="en-PH" sz="1800" spc="-1" strike="noStrike">
                <a:solidFill>
                  <a:srgbClr val="000000"/>
                </a:solidFill>
                <a:latin typeface="Lato"/>
                <a:ea typeface="DejaVu Sans"/>
              </a:rPr>
              <a:t> ang tawag noon ng mga Espanyol sa mga katutubo sa Pilipinas na karaniwan ay may halong pang-aalipusta. Nang nagbinata na si Jose Rizal, ginamit niya ang mga kasanayang ito at ang paniniwala sa katarungan upang ipagtanggol ang kaniyang ina. Kung may nagawa man ang mga Espanyol upang gisingin kay Jose Rizal ang apoy ng paglaban, ito ay ang paulit-ulit na pagpaparusa sa kaniyang ina para sa mga kasalanang hindi nito ginawa.</a:t>
            </a:r>
            <a:endParaRPr b="0" lang="en-PH" sz="1800" spc="-1" strike="noStrike">
              <a:latin typeface="Arial"/>
            </a:endParaRPr>
          </a:p>
        </p:txBody>
      </p:sp>
      <p:sp>
        <p:nvSpPr>
          <p:cNvPr id="137" name="PlaceHolder 2"/>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4500360" y="932760"/>
            <a:ext cx="3056040" cy="35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Arial;Arial"/>
              </a:rPr>
              <a:t>HALIMBAWA</a:t>
            </a:r>
            <a:endParaRPr b="0" lang="en-PH" sz="2000" spc="-1" strike="noStrike">
              <a:latin typeface="Arial"/>
            </a:endParaRPr>
          </a:p>
        </p:txBody>
      </p:sp>
      <p:sp>
        <p:nvSpPr>
          <p:cNvPr id="139" name=""/>
          <p:cNvSpPr/>
          <p:nvPr/>
        </p:nvSpPr>
        <p:spPr>
          <a:xfrm>
            <a:off x="360000" y="1800000"/>
            <a:ext cx="11256840" cy="4139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Dalawang beses na naakusahan nang hindi patas si Donya Teodora. Ang unang beses ay noong 1870 sa Santa Cruz, Laguna kung saan ikinulong siya sa loob ng dalawa at kalahating taon nang hindi dinirinig ang kaniyang kaso. Pinaratangan siyang nilason ang kaniyang hipag na Teodora din ang pangalan. Noong 1880 naman, muli siyang inaresto sa salang hindi paggamit ng apelyidong Espanyol na Rizal. Pinili niyang gamitin ang kaniyang apelyido sa kapanganakan na Alonzo. Ang Alonzo at Mercado ay kapuwa naman mga apelyidong Espanyol, ngunit kailangan pa ring magpalit ng bagong apelyidong Espanyol ng mga Pilipino. </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Noong panahong iyon, 64 na ang edad ni Donya Teodora at halos bulag na dahil sa kaniyang katarata, ngunit pinilit pa rin siyang maglakad ng 90 kilometro mula sa Maynila hanggang sa Santa Cruz, Laguna sa ilalim ng sikat ng araw.</a:t>
            </a:r>
            <a:endParaRPr b="0" lang="en-PH" sz="1800" spc="-1" strike="noStrike">
              <a:latin typeface="Arial"/>
            </a:endParaRPr>
          </a:p>
        </p:txBody>
      </p:sp>
      <p:sp>
        <p:nvSpPr>
          <p:cNvPr id="140" name="PlaceHolder 4"/>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4500360" y="932760"/>
            <a:ext cx="3056040" cy="35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Arial;Arial"/>
              </a:rPr>
              <a:t>HALIMBAWA</a:t>
            </a:r>
            <a:endParaRPr b="0" lang="en-PH" sz="2000" spc="-1" strike="noStrike">
              <a:latin typeface="Arial"/>
            </a:endParaRPr>
          </a:p>
        </p:txBody>
      </p:sp>
      <p:sp>
        <p:nvSpPr>
          <p:cNvPr id="142" name=""/>
          <p:cNvSpPr/>
          <p:nvPr/>
        </p:nvSpPr>
        <p:spPr>
          <a:xfrm>
            <a:off x="576000" y="1620000"/>
            <a:ext cx="10896840" cy="4319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Matapang at matatag si Donya Teodora at marami ang nagsasabing siya ang nasa likod ng maraming tagumpay ni Jose Rizal. Si Pepe (palayaw ni Jose) ay malapit sa kaniyang ina. Sinamahan niya ang kaniyang ina sa Hong Kong kung saan sila nagdiwang ng Pasko nang magkasama. Dito niya rin inoperahan ang mata ng kaniyang ina upang alisin ang katarata. </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Noong 1892, nang ipinatapon si Rizal sa Dapitan, sinamahan ni Donya Teodora ang kaniyang anak at pinagsilbihan sa kabila ng kaniyang katandaan. Noong 1896, nang maparusahan ng kamatayan si Rizal, 69 taong gulang na si Donya Teodora. Nagtungo siya sa gobernador-heneral at nagmakaawang huwag parusahan ang kaniyang anak ngunit hindi siya kinaawaan. Dahil alam niyang nalalabi na ang mga oras ng anak, nakiusap din siyang mayakap sa huling pagkakataon si Pepe, ngunit hindi rin siya pinagbigyan.</a:t>
            </a:r>
            <a:endParaRPr b="0" lang="en-PH" sz="1800" spc="-1" strike="noStrike">
              <a:latin typeface="Arial"/>
            </a:endParaRPr>
          </a:p>
        </p:txBody>
      </p:sp>
      <p:sp>
        <p:nvSpPr>
          <p:cNvPr id="143" name="PlaceHolder 9"/>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4500360" y="932760"/>
            <a:ext cx="3056040" cy="35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Arial;Arial"/>
              </a:rPr>
              <a:t>HALIMBAWA</a:t>
            </a:r>
            <a:endParaRPr b="0" lang="en-PH" sz="2000" spc="-1" strike="noStrike">
              <a:latin typeface="Arial"/>
            </a:endParaRPr>
          </a:p>
        </p:txBody>
      </p:sp>
      <p:sp>
        <p:nvSpPr>
          <p:cNvPr id="145" name=""/>
          <p:cNvSpPr/>
          <p:nvPr/>
        </p:nvSpPr>
        <p:spPr>
          <a:xfrm>
            <a:off x="540000" y="1440000"/>
            <a:ext cx="11076840" cy="4679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Noong Disyembre 30, 1896, muling naranasan ni Donya Teodora ang pinakakinatatakutan ng lahat ng ina, ang mamatayan ng anak. </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edad na 83, noong 1911, nasaksihan pa ni Donya Teodora ang pagaalay ng monumento kay Rizal sa Luneta. Nang alukin siya ng panghabambuhay na pensiyon ng pamahalaang Amerikano bilang tanda ng pasasalamat, tinanggihan niya ito. Sinabi niyang ang pagmamahal sa bayan ng kaniyang pamilya ay hindi para sa salapi, ngunit kung may dagdag na pondo ang gobyerno, hiniling niyang bawasan na lamang ang buwis ng mga Pilipino. Pumanaw siya makalipas ang isang linggo. </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Ngayon, ang mga labi ni Donya Teodora ay matatagpuan sa dambana ni Rizal sa Calamba, sa isang tabi, kagaya ng kung paano niya ginugol ang kaniyang buhay para sa anak. Ang mga sakripisyo at paghihirap ni Teodora Alonzo ay lingid sa kaalaman ng nakararami, ngunit ang kaniyang naging buhay ay nagpapakita ng dakilang pagmamahal ng isang ina para sa anak at sa bayan.</a:t>
            </a:r>
            <a:endParaRPr b="0" lang="en-PH" sz="1800" spc="-1" strike="noStrike">
              <a:latin typeface="Arial"/>
            </a:endParaRPr>
          </a:p>
        </p:txBody>
      </p:sp>
      <p:sp>
        <p:nvSpPr>
          <p:cNvPr id="146" name="PlaceHolder 10"/>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4500360" y="932760"/>
            <a:ext cx="3056040" cy="35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Arial;Arial"/>
              </a:rPr>
              <a:t>SIMULA</a:t>
            </a:r>
            <a:endParaRPr b="0" lang="en-PH" sz="2000" spc="-1" strike="noStrike">
              <a:latin typeface="Arial"/>
            </a:endParaRPr>
          </a:p>
        </p:txBody>
      </p:sp>
      <p:sp>
        <p:nvSpPr>
          <p:cNvPr id="148" name=""/>
          <p:cNvSpPr/>
          <p:nvPr/>
        </p:nvSpPr>
        <p:spPr>
          <a:xfrm>
            <a:off x="360000" y="1440000"/>
            <a:ext cx="11519640" cy="233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May </a:t>
            </a:r>
            <a:r>
              <a:rPr b="1" lang="en-PH" sz="1800" spc="-1" strike="noStrike">
                <a:solidFill>
                  <a:srgbClr val="000000"/>
                </a:solidFill>
                <a:latin typeface="Lato"/>
                <a:ea typeface="DejaVu Sans"/>
              </a:rPr>
              <a:t>dalawang uri ng talambuhay</a:t>
            </a:r>
            <a:r>
              <a:rPr b="0" lang="en-PH" sz="1800" spc="-1" strike="noStrike">
                <a:solidFill>
                  <a:srgbClr val="000000"/>
                </a:solidFill>
                <a:latin typeface="Lato"/>
                <a:ea typeface="DejaVu Sans"/>
              </a:rPr>
              <a:t> ayon sa </a:t>
            </a:r>
            <a:r>
              <a:rPr b="1" lang="en-PH" sz="1800" spc="-1" strike="noStrike">
                <a:solidFill>
                  <a:srgbClr val="000000"/>
                </a:solidFill>
                <a:latin typeface="Lato"/>
                <a:ea typeface="DejaVu Sans"/>
              </a:rPr>
              <a:t>paksa at may-akda: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una ay </a:t>
            </a:r>
            <a:r>
              <a:rPr b="1" lang="en-PH" sz="1800" spc="-1" strike="noStrike">
                <a:solidFill>
                  <a:srgbClr val="000000"/>
                </a:solidFill>
                <a:latin typeface="Lato"/>
                <a:ea typeface="DejaVu Sans"/>
              </a:rPr>
              <a:t>talambuhay na pang-iba</a:t>
            </a:r>
            <a:r>
              <a:rPr b="0" lang="en-PH" sz="1800" spc="-1" strike="noStrike">
                <a:solidFill>
                  <a:srgbClr val="000000"/>
                </a:solidFill>
                <a:latin typeface="Lato"/>
                <a:ea typeface="DejaVu Sans"/>
              </a:rPr>
              <a:t>. Ito ay naglalahad ng tungkol sa mga </a:t>
            </a:r>
            <a:r>
              <a:rPr b="1" lang="en-PH" sz="1800" spc="-1" strike="noStrike">
                <a:solidFill>
                  <a:srgbClr val="000000"/>
                </a:solidFill>
                <a:latin typeface="Lato"/>
                <a:ea typeface="DejaVu Sans"/>
              </a:rPr>
              <a:t>pangyayari sa buhay ng isang tao na isinulat ng iba</a:t>
            </a:r>
            <a:r>
              <a:rPr b="0" lang="en-PH" sz="1800" spc="-1" strike="noStrike">
                <a:solidFill>
                  <a:srgbClr val="000000"/>
                </a:solidFill>
                <a:latin typeface="Lato"/>
                <a:ea typeface="DejaVu Sans"/>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talambuhay na pansarili</a:t>
            </a:r>
            <a:r>
              <a:rPr b="0" lang="en-PH" sz="1800" spc="-1" strike="noStrike">
                <a:solidFill>
                  <a:srgbClr val="000000"/>
                </a:solidFill>
                <a:latin typeface="Lato"/>
                <a:ea typeface="DejaVu Sans"/>
              </a:rPr>
              <a:t> naman ay </a:t>
            </a:r>
            <a:r>
              <a:rPr b="1" lang="en-PH" sz="1800" spc="-1" strike="noStrike">
                <a:solidFill>
                  <a:srgbClr val="000000"/>
                </a:solidFill>
                <a:latin typeface="Lato"/>
                <a:ea typeface="DejaVu Sans"/>
              </a:rPr>
              <a:t>isinulat ng isang tao tungkol sa kaniyang sarili</a:t>
            </a:r>
            <a:r>
              <a:rPr b="0" lang="en-PH" sz="1800" spc="-1" strike="noStrike">
                <a:solidFill>
                  <a:srgbClr val="000000"/>
                </a:solidFill>
                <a:latin typeface="Lato"/>
                <a:ea typeface="DejaVu Sans"/>
              </a:rPr>
              <a:t>.</a:t>
            </a:r>
            <a:endParaRPr b="0" lang="en-PH" sz="1800" spc="-1" strike="noStrike">
              <a:latin typeface="Arial"/>
            </a:endParaRPr>
          </a:p>
        </p:txBody>
      </p:sp>
      <p:sp>
        <p:nvSpPr>
          <p:cNvPr id="149" name="PlaceHolder 6"/>
          <p:cNvSpPr/>
          <p:nvPr/>
        </p:nvSpPr>
        <p:spPr>
          <a:xfrm>
            <a:off x="3600" y="12960"/>
            <a:ext cx="10796040" cy="952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Pagsulat ng Talambuhay, Talatang Nagsasalaysay, at Tula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1891</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2023-07-10T18:17:34Z</dcterms:modified>
  <cp:revision>171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