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5"/>
  </p:notesMasterIdLst>
  <p:sldIdLst>
    <p:sldId id="256" r:id="rId4"/>
    <p:sldId id="271" r:id="rId5"/>
    <p:sldId id="276" r:id="rId6"/>
    <p:sldId id="272" r:id="rId7"/>
    <p:sldId id="273" r:id="rId8"/>
    <p:sldId id="274" r:id="rId9"/>
    <p:sldId id="275" r:id="rId10"/>
    <p:sldId id="277" r:id="rId11"/>
    <p:sldId id="278" r:id="rId12"/>
    <p:sldId id="279"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54"/>
    <p:restoredTop sz="96663"/>
  </p:normalViewPr>
  <p:slideViewPr>
    <p:cSldViewPr snapToGrid="0" snapToObjects="1">
      <p:cViewPr varScale="1">
        <p:scale>
          <a:sx n="76" d="100"/>
          <a:sy n="76" d="100"/>
        </p:scale>
        <p:origin x="216" y="1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7/10/23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69392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203609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107739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426038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75836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1164993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8</a:t>
            </a:fld>
            <a:endParaRPr lang="en-US"/>
          </a:p>
        </p:txBody>
      </p:sp>
    </p:spTree>
    <p:extLst>
      <p:ext uri="{BB962C8B-B14F-4D97-AF65-F5344CB8AC3E}">
        <p14:creationId xmlns:p14="http://schemas.microsoft.com/office/powerpoint/2010/main" val="153461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9</a:t>
            </a:fld>
            <a:endParaRPr lang="en-US"/>
          </a:p>
        </p:txBody>
      </p:sp>
    </p:spTree>
    <p:extLst>
      <p:ext uri="{BB962C8B-B14F-4D97-AF65-F5344CB8AC3E}">
        <p14:creationId xmlns:p14="http://schemas.microsoft.com/office/powerpoint/2010/main" val="1996989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10</a:t>
            </a:fld>
            <a:endParaRPr lang="en-US"/>
          </a:p>
        </p:txBody>
      </p:sp>
    </p:spTree>
    <p:extLst>
      <p:ext uri="{BB962C8B-B14F-4D97-AF65-F5344CB8AC3E}">
        <p14:creationId xmlns:p14="http://schemas.microsoft.com/office/powerpoint/2010/main" val="4267861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7/10/23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64826F-9698-C044-8B09-B880D705E0C1}"/>
              </a:ext>
            </a:extLst>
          </p:cNvPr>
          <p:cNvSpPr txBox="1"/>
          <p:nvPr/>
        </p:nvSpPr>
        <p:spPr>
          <a:xfrm>
            <a:off x="4274596" y="3105834"/>
            <a:ext cx="7495309" cy="646331"/>
          </a:xfrm>
          <a:prstGeom prst="rect">
            <a:avLst/>
          </a:prstGeom>
          <a:noFill/>
        </p:spPr>
        <p:txBody>
          <a:bodyPr wrap="square" rtlCol="0">
            <a:spAutoFit/>
          </a:bodyPr>
          <a:lstStyle/>
          <a:p>
            <a:pPr algn="ctr"/>
            <a:r>
              <a:rPr lang="en-US" sz="3600" b="1" dirty="0">
                <a:solidFill>
                  <a:schemeClr val="bg1"/>
                </a:solidFill>
                <a:latin typeface="Montserrat Medium" pitchFamily="2" charset="77"/>
              </a:rPr>
              <a:t>Rounding Off Decimals</a:t>
            </a:r>
          </a:p>
        </p:txBody>
      </p:sp>
    </p:spTree>
    <p:extLst>
      <p:ext uri="{BB962C8B-B14F-4D97-AF65-F5344CB8AC3E}">
        <p14:creationId xmlns:p14="http://schemas.microsoft.com/office/powerpoint/2010/main" val="115434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Rounding Off Decimals</a:t>
            </a:r>
          </a:p>
        </p:txBody>
      </p:sp>
      <p:sp>
        <p:nvSpPr>
          <p:cNvPr id="4" name="Content Placeholder 3">
            <a:extLst>
              <a:ext uri="{FF2B5EF4-FFF2-40B4-BE49-F238E27FC236}">
                <a16:creationId xmlns:a16="http://schemas.microsoft.com/office/drawing/2014/main" id="{B355E70A-7C8A-4545-8C80-287F3561541E}"/>
              </a:ext>
            </a:extLst>
          </p:cNvPr>
          <p:cNvSpPr>
            <a:spLocks noGrp="1"/>
          </p:cNvSpPr>
          <p:nvPr>
            <p:ph idx="1"/>
          </p:nvPr>
        </p:nvSpPr>
        <p:spPr>
          <a:xfrm>
            <a:off x="838200" y="1690688"/>
            <a:ext cx="10515600" cy="3818996"/>
          </a:xfrm>
        </p:spPr>
        <p:txBody>
          <a:bodyPr/>
          <a:lstStyle/>
          <a:p>
            <a:pPr marL="0" indent="0">
              <a:buNone/>
            </a:pPr>
            <a:r>
              <a:rPr lang="en-US" b="1" dirty="0"/>
              <a:t>SOLUTION:</a:t>
            </a:r>
          </a:p>
          <a:p>
            <a:pPr marL="0" indent="0">
              <a:buNone/>
            </a:pPr>
            <a:endParaRPr lang="en-US" b="1" dirty="0"/>
          </a:p>
          <a:p>
            <a:pPr marL="514350" indent="-514350">
              <a:buFont typeface="+mj-lt"/>
              <a:buAutoNum type="arabicPeriod" startAt="2"/>
            </a:pPr>
            <a:r>
              <a:rPr lang="en-US" dirty="0"/>
              <a:t>The digit in the thousandths place is 4. The next digit to the right of 4 is 8. Since 8 is more than 5, add 1 to the digit 4 and drop the digits that come after 4. Thus, 0.5648 becomes 0.565 when rounded to the nearest thousandths.</a:t>
            </a:r>
          </a:p>
          <a:p>
            <a:pPr marL="514350" indent="-514350">
              <a:buFont typeface="+mj-lt"/>
              <a:buAutoNum type="arabicPeriod"/>
            </a:pPr>
            <a:endParaRPr lang="en-US" dirty="0"/>
          </a:p>
        </p:txBody>
      </p:sp>
    </p:spTree>
    <p:extLst>
      <p:ext uri="{BB962C8B-B14F-4D97-AF65-F5344CB8AC3E}">
        <p14:creationId xmlns:p14="http://schemas.microsoft.com/office/powerpoint/2010/main" val="2708865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7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Rounding Off Decimals</a:t>
            </a:r>
          </a:p>
        </p:txBody>
      </p:sp>
      <p:sp>
        <p:nvSpPr>
          <p:cNvPr id="8" name="Content Placeholder 7">
            <a:extLst>
              <a:ext uri="{FF2B5EF4-FFF2-40B4-BE49-F238E27FC236}">
                <a16:creationId xmlns:a16="http://schemas.microsoft.com/office/drawing/2014/main" id="{C5410903-58D7-E647-8236-ADF11B98DAB1}"/>
              </a:ext>
            </a:extLst>
          </p:cNvPr>
          <p:cNvSpPr>
            <a:spLocks noGrp="1"/>
          </p:cNvSpPr>
          <p:nvPr>
            <p:ph idx="1"/>
          </p:nvPr>
        </p:nvSpPr>
        <p:spPr/>
        <p:txBody>
          <a:bodyPr>
            <a:normAutofit/>
          </a:bodyPr>
          <a:lstStyle/>
          <a:p>
            <a:pPr marL="0" indent="0" algn="just">
              <a:buNone/>
            </a:pPr>
            <a:r>
              <a:rPr lang="en-PH" dirty="0"/>
              <a:t>	 Rounding off decimal numbers is similar to rounding whole numbers. When rounding whole numbers, locate the digit in the place value being rounded to. Then, look at the digit to its right and apply the following rules:</a:t>
            </a:r>
          </a:p>
          <a:p>
            <a:pPr algn="just"/>
            <a:r>
              <a:rPr lang="en-PH" b="1" dirty="0"/>
              <a:t>If the digit is 5 or more, increase the digit being rounded by 1 </a:t>
            </a:r>
            <a:r>
              <a:rPr lang="en-PH" dirty="0"/>
              <a:t>and replace the digits after it with zeros.</a:t>
            </a:r>
          </a:p>
          <a:p>
            <a:pPr algn="just"/>
            <a:r>
              <a:rPr lang="en-PH" b="1" dirty="0"/>
              <a:t>If the digit is 4 or less, let the digit remain</a:t>
            </a:r>
            <a:r>
              <a:rPr lang="en-PH" dirty="0"/>
              <a:t> as is and replace the digits after it with zeros.</a:t>
            </a:r>
          </a:p>
          <a:p>
            <a:pPr marL="0" indent="0" algn="just">
              <a:buNone/>
            </a:pPr>
            <a:endParaRPr lang="en-US" dirty="0"/>
          </a:p>
        </p:txBody>
      </p:sp>
    </p:spTree>
    <p:extLst>
      <p:ext uri="{BB962C8B-B14F-4D97-AF65-F5344CB8AC3E}">
        <p14:creationId xmlns:p14="http://schemas.microsoft.com/office/powerpoint/2010/main" val="203984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Rounding Off Decimals</a:t>
            </a:r>
          </a:p>
        </p:txBody>
      </p:sp>
      <p:sp>
        <p:nvSpPr>
          <p:cNvPr id="8" name="Content Placeholder 7">
            <a:extLst>
              <a:ext uri="{FF2B5EF4-FFF2-40B4-BE49-F238E27FC236}">
                <a16:creationId xmlns:a16="http://schemas.microsoft.com/office/drawing/2014/main" id="{C5410903-58D7-E647-8236-ADF11B98DAB1}"/>
              </a:ext>
            </a:extLst>
          </p:cNvPr>
          <p:cNvSpPr>
            <a:spLocks noGrp="1"/>
          </p:cNvSpPr>
          <p:nvPr>
            <p:ph idx="1"/>
          </p:nvPr>
        </p:nvSpPr>
        <p:spPr/>
        <p:txBody>
          <a:bodyPr>
            <a:normAutofit/>
          </a:bodyPr>
          <a:lstStyle/>
          <a:p>
            <a:pPr marL="0" indent="0" algn="just">
              <a:buNone/>
            </a:pPr>
            <a:r>
              <a:rPr lang="en-PH" dirty="0"/>
              <a:t>	 With decimal numbers, the digits after the rounded place are dropped. The rules are then stated as:</a:t>
            </a:r>
          </a:p>
          <a:p>
            <a:pPr marL="0" indent="0" algn="just">
              <a:buNone/>
            </a:pPr>
            <a:r>
              <a:rPr lang="en-PH" dirty="0"/>
              <a:t>	Locate the digit in the place value being rounded to. Then, we look at the digit to its right and apply the following rules:</a:t>
            </a:r>
          </a:p>
          <a:p>
            <a:pPr algn="just"/>
            <a:r>
              <a:rPr lang="en-PH" dirty="0"/>
              <a:t>If it is 4 or less, retain the digit in the indicated place then drop all the digits that come after it.</a:t>
            </a:r>
          </a:p>
          <a:p>
            <a:pPr algn="just"/>
            <a:r>
              <a:rPr lang="en-PH" dirty="0"/>
              <a:t>If it is 5 or greater, add 1 to the digit in the indicated place then drop all the digits that come after it.</a:t>
            </a:r>
          </a:p>
          <a:p>
            <a:pPr marL="0" indent="0" algn="just">
              <a:buNone/>
            </a:pPr>
            <a:endParaRPr lang="en-US" dirty="0"/>
          </a:p>
        </p:txBody>
      </p:sp>
    </p:spTree>
    <p:extLst>
      <p:ext uri="{BB962C8B-B14F-4D97-AF65-F5344CB8AC3E}">
        <p14:creationId xmlns:p14="http://schemas.microsoft.com/office/powerpoint/2010/main" val="49821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Rounding Off Decimals</a:t>
            </a:r>
          </a:p>
        </p:txBody>
      </p:sp>
      <p:sp>
        <p:nvSpPr>
          <p:cNvPr id="4" name="Content Placeholder 3">
            <a:extLst>
              <a:ext uri="{FF2B5EF4-FFF2-40B4-BE49-F238E27FC236}">
                <a16:creationId xmlns:a16="http://schemas.microsoft.com/office/drawing/2014/main" id="{213CB315-3DB3-E542-9BB8-E4E26203B23E}"/>
              </a:ext>
            </a:extLst>
          </p:cNvPr>
          <p:cNvSpPr>
            <a:spLocks noGrp="1"/>
          </p:cNvSpPr>
          <p:nvPr>
            <p:ph idx="1"/>
          </p:nvPr>
        </p:nvSpPr>
        <p:spPr/>
        <p:txBody>
          <a:bodyPr>
            <a:normAutofit/>
          </a:bodyPr>
          <a:lstStyle/>
          <a:p>
            <a:pPr marL="0" indent="0" algn="just">
              <a:buNone/>
            </a:pPr>
            <a:r>
              <a:rPr lang="en-PH" dirty="0"/>
              <a:t>	What is the difference between rounding off whole numbers and rounding decimal numbers? Let us find out.</a:t>
            </a:r>
          </a:p>
          <a:p>
            <a:pPr marL="0" indent="0" algn="just">
              <a:buNone/>
            </a:pPr>
            <a:endParaRPr lang="en-PH" dirty="0"/>
          </a:p>
          <a:p>
            <a:pPr marL="0" indent="0" algn="just">
              <a:buNone/>
            </a:pPr>
            <a:r>
              <a:rPr lang="en-PH" dirty="0"/>
              <a:t>Katie is having a hard time completing the sentence that says:</a:t>
            </a:r>
          </a:p>
          <a:p>
            <a:pPr marL="0" indent="0" algn="just">
              <a:buNone/>
            </a:pPr>
            <a:r>
              <a:rPr lang="en-PH" dirty="0"/>
              <a:t>	“The world needs _________ and unity to avoid chaos.”</a:t>
            </a:r>
          </a:p>
          <a:p>
            <a:pPr marL="0" indent="0" algn="just">
              <a:buNone/>
            </a:pPr>
            <a:r>
              <a:rPr lang="en-PH" dirty="0"/>
              <a:t>	Help Katie unlock the message of the puzzle below to find out the missing word. Round the items below to the nearest underlined digit. Look at the example below for your reference. Do this on a separate sheet of paper.</a:t>
            </a:r>
          </a:p>
          <a:p>
            <a:pPr marL="0" indent="0" algn="just">
              <a:buNone/>
            </a:pPr>
            <a:endParaRPr lang="en-US" dirty="0"/>
          </a:p>
        </p:txBody>
      </p:sp>
    </p:spTree>
    <p:extLst>
      <p:ext uri="{BB962C8B-B14F-4D97-AF65-F5344CB8AC3E}">
        <p14:creationId xmlns:p14="http://schemas.microsoft.com/office/powerpoint/2010/main" val="405316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Rounding Off Decimals</a:t>
            </a:r>
          </a:p>
        </p:txBody>
      </p:sp>
      <p:sp>
        <p:nvSpPr>
          <p:cNvPr id="8" name="Content Placeholder 7">
            <a:extLst>
              <a:ext uri="{FF2B5EF4-FFF2-40B4-BE49-F238E27FC236}">
                <a16:creationId xmlns:a16="http://schemas.microsoft.com/office/drawing/2014/main" id="{89996B84-83B0-0B4A-A48B-83B960E103A7}"/>
              </a:ext>
            </a:extLst>
          </p:cNvPr>
          <p:cNvSpPr>
            <a:spLocks noGrp="1"/>
          </p:cNvSpPr>
          <p:nvPr>
            <p:ph idx="1"/>
          </p:nvPr>
        </p:nvSpPr>
        <p:spPr>
          <a:xfrm>
            <a:off x="838200" y="3429000"/>
            <a:ext cx="10515600" cy="2747963"/>
          </a:xfrm>
        </p:spPr>
        <p:txBody>
          <a:bodyPr/>
          <a:lstStyle/>
          <a:p>
            <a:pPr marL="0" indent="0">
              <a:buNone/>
            </a:pPr>
            <a:r>
              <a:rPr lang="en-US" b="1" dirty="0"/>
              <a:t>Example: E  </a:t>
            </a:r>
            <a:r>
              <a:rPr lang="en-US" dirty="0"/>
              <a:t>24,3</a:t>
            </a:r>
            <a:r>
              <a:rPr lang="en-US" u="sng" dirty="0"/>
              <a:t>7</a:t>
            </a:r>
            <a:r>
              <a:rPr lang="en-US" dirty="0"/>
              <a:t>4  =  </a:t>
            </a:r>
            <a:r>
              <a:rPr lang="en-US" b="1" dirty="0"/>
              <a:t>24,370</a:t>
            </a:r>
          </a:p>
          <a:p>
            <a:pPr marL="0" indent="0">
              <a:buNone/>
            </a:pPr>
            <a:endParaRPr lang="en-US" b="1" dirty="0"/>
          </a:p>
          <a:p>
            <a:pPr marL="0" indent="0">
              <a:buNone/>
            </a:pPr>
            <a:r>
              <a:rPr lang="en-US" b="1" dirty="0"/>
              <a:t>	E</a:t>
            </a:r>
            <a:r>
              <a:rPr lang="en-US" dirty="0"/>
              <a:t>	0.</a:t>
            </a:r>
            <a:r>
              <a:rPr lang="en-US" u="sng" dirty="0"/>
              <a:t>7</a:t>
            </a:r>
            <a:r>
              <a:rPr lang="en-US" dirty="0"/>
              <a:t>16				</a:t>
            </a:r>
            <a:r>
              <a:rPr lang="en-US" b="1" dirty="0"/>
              <a:t>P	</a:t>
            </a:r>
            <a:r>
              <a:rPr lang="en-US" dirty="0"/>
              <a:t>80</a:t>
            </a:r>
            <a:r>
              <a:rPr lang="en-US" u="sng" dirty="0"/>
              <a:t>7</a:t>
            </a:r>
            <a:r>
              <a:rPr lang="en-US" dirty="0"/>
              <a:t>,136	</a:t>
            </a:r>
          </a:p>
          <a:p>
            <a:pPr marL="0" indent="0">
              <a:buNone/>
            </a:pPr>
            <a:r>
              <a:rPr lang="en-US" b="1" dirty="0"/>
              <a:t>	A	</a:t>
            </a:r>
            <a:r>
              <a:rPr lang="en-US" dirty="0"/>
              <a:t>0.6</a:t>
            </a:r>
            <a:r>
              <a:rPr lang="en-US" u="sng" dirty="0"/>
              <a:t>7</a:t>
            </a:r>
            <a:r>
              <a:rPr lang="en-US" dirty="0"/>
              <a:t>51			</a:t>
            </a:r>
            <a:r>
              <a:rPr lang="en-US" b="1" dirty="0"/>
              <a:t>C	</a:t>
            </a:r>
            <a:r>
              <a:rPr lang="en-US" dirty="0"/>
              <a:t>1</a:t>
            </a:r>
            <a:r>
              <a:rPr lang="en-US" u="sng" dirty="0"/>
              <a:t>7</a:t>
            </a:r>
            <a:r>
              <a:rPr lang="en-US" dirty="0"/>
              <a:t>.5084</a:t>
            </a:r>
          </a:p>
        </p:txBody>
      </p:sp>
      <p:graphicFrame>
        <p:nvGraphicFramePr>
          <p:cNvPr id="9" name="Content Placeholder 5">
            <a:extLst>
              <a:ext uri="{FF2B5EF4-FFF2-40B4-BE49-F238E27FC236}">
                <a16:creationId xmlns:a16="http://schemas.microsoft.com/office/drawing/2014/main" id="{7E5EEA29-A74C-9F42-846E-5F7522D85A35}"/>
              </a:ext>
            </a:extLst>
          </p:cNvPr>
          <p:cNvGraphicFramePr>
            <a:graphicFrameLocks/>
          </p:cNvGraphicFramePr>
          <p:nvPr>
            <p:extLst>
              <p:ext uri="{D42A27DB-BD31-4B8C-83A1-F6EECF244321}">
                <p14:modId xmlns:p14="http://schemas.microsoft.com/office/powerpoint/2010/main" val="3261520130"/>
              </p:ext>
            </p:extLst>
          </p:nvPr>
        </p:nvGraphicFramePr>
        <p:xfrm>
          <a:off x="838200" y="1911032"/>
          <a:ext cx="10515600" cy="856615"/>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145051353"/>
                    </a:ext>
                  </a:extLst>
                </a:gridCol>
                <a:gridCol w="2103120">
                  <a:extLst>
                    <a:ext uri="{9D8B030D-6E8A-4147-A177-3AD203B41FA5}">
                      <a16:colId xmlns:a16="http://schemas.microsoft.com/office/drawing/2014/main" val="3207930498"/>
                    </a:ext>
                  </a:extLst>
                </a:gridCol>
                <a:gridCol w="2103120">
                  <a:extLst>
                    <a:ext uri="{9D8B030D-6E8A-4147-A177-3AD203B41FA5}">
                      <a16:colId xmlns:a16="http://schemas.microsoft.com/office/drawing/2014/main" val="2675412036"/>
                    </a:ext>
                  </a:extLst>
                </a:gridCol>
                <a:gridCol w="2103120">
                  <a:extLst>
                    <a:ext uri="{9D8B030D-6E8A-4147-A177-3AD203B41FA5}">
                      <a16:colId xmlns:a16="http://schemas.microsoft.com/office/drawing/2014/main" val="209385661"/>
                    </a:ext>
                  </a:extLst>
                </a:gridCol>
                <a:gridCol w="2103120">
                  <a:extLst>
                    <a:ext uri="{9D8B030D-6E8A-4147-A177-3AD203B41FA5}">
                      <a16:colId xmlns:a16="http://schemas.microsoft.com/office/drawing/2014/main" val="577800661"/>
                    </a:ext>
                  </a:extLst>
                </a:gridCol>
              </a:tblGrid>
              <a:tr h="460375">
                <a:tc>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4219651"/>
                  </a:ext>
                </a:extLst>
              </a:tr>
              <a:tr h="370840">
                <a:tc>
                  <a:txBody>
                    <a:bodyPr/>
                    <a:lstStyle/>
                    <a:p>
                      <a:pPr algn="ctr"/>
                      <a:r>
                        <a:rPr lang="en-US" sz="2000" dirty="0">
                          <a:solidFill>
                            <a:schemeClr val="tx1"/>
                          </a:solidFill>
                        </a:rPr>
                        <a:t>807,000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24,370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0.68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7054164"/>
                  </a:ext>
                </a:extLst>
              </a:tr>
            </a:tbl>
          </a:graphicData>
        </a:graphic>
      </p:graphicFrame>
    </p:spTree>
    <p:extLst>
      <p:ext uri="{BB962C8B-B14F-4D97-AF65-F5344CB8AC3E}">
        <p14:creationId xmlns:p14="http://schemas.microsoft.com/office/powerpoint/2010/main" val="180049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Rounding Off Decimals</a:t>
            </a:r>
          </a:p>
        </p:txBody>
      </p:sp>
      <p:sp>
        <p:nvSpPr>
          <p:cNvPr id="8" name="Content Placeholder 7">
            <a:extLst>
              <a:ext uri="{FF2B5EF4-FFF2-40B4-BE49-F238E27FC236}">
                <a16:creationId xmlns:a16="http://schemas.microsoft.com/office/drawing/2014/main" id="{89996B84-83B0-0B4A-A48B-83B960E103A7}"/>
              </a:ext>
            </a:extLst>
          </p:cNvPr>
          <p:cNvSpPr>
            <a:spLocks noGrp="1"/>
          </p:cNvSpPr>
          <p:nvPr>
            <p:ph idx="1"/>
          </p:nvPr>
        </p:nvSpPr>
        <p:spPr>
          <a:xfrm>
            <a:off x="838200" y="2025914"/>
            <a:ext cx="10515600" cy="3321579"/>
          </a:xfrm>
        </p:spPr>
        <p:txBody>
          <a:bodyPr/>
          <a:lstStyle/>
          <a:p>
            <a:pPr marL="0" indent="0">
              <a:buNone/>
            </a:pPr>
            <a:r>
              <a:rPr lang="en-US" b="1" dirty="0"/>
              <a:t>Answer:</a:t>
            </a:r>
          </a:p>
          <a:p>
            <a:pPr marL="0" indent="0">
              <a:buNone/>
            </a:pPr>
            <a:endParaRPr lang="en-US" b="1" dirty="0"/>
          </a:p>
          <a:p>
            <a:pPr marL="0" indent="0">
              <a:buNone/>
            </a:pPr>
            <a:endParaRPr lang="en-US" b="1" dirty="0"/>
          </a:p>
          <a:p>
            <a:pPr marL="0" indent="0">
              <a:buNone/>
            </a:pPr>
            <a:endParaRPr lang="en-US" b="1" dirty="0"/>
          </a:p>
          <a:p>
            <a:pPr marL="0" indent="0">
              <a:buNone/>
            </a:pPr>
            <a:r>
              <a:rPr lang="en-US" b="1" dirty="0"/>
              <a:t>	</a:t>
            </a:r>
            <a:r>
              <a:rPr lang="en-PH" dirty="0"/>
              <a:t> “The world needs </a:t>
            </a:r>
            <a:r>
              <a:rPr lang="en-PH" dirty="0">
                <a:solidFill>
                  <a:schemeClr val="accent6"/>
                </a:solidFill>
              </a:rPr>
              <a:t>peace</a:t>
            </a:r>
            <a:r>
              <a:rPr lang="en-PH" dirty="0"/>
              <a:t> and unity to avoid chaos.”</a:t>
            </a:r>
          </a:p>
          <a:p>
            <a:pPr marL="0" indent="0">
              <a:buNone/>
            </a:pPr>
            <a:endParaRPr lang="en-US" b="1" dirty="0"/>
          </a:p>
        </p:txBody>
      </p:sp>
      <p:graphicFrame>
        <p:nvGraphicFramePr>
          <p:cNvPr id="9" name="Content Placeholder 5">
            <a:extLst>
              <a:ext uri="{FF2B5EF4-FFF2-40B4-BE49-F238E27FC236}">
                <a16:creationId xmlns:a16="http://schemas.microsoft.com/office/drawing/2014/main" id="{7E5EEA29-A74C-9F42-846E-5F7522D85A35}"/>
              </a:ext>
            </a:extLst>
          </p:cNvPr>
          <p:cNvGraphicFramePr>
            <a:graphicFrameLocks/>
          </p:cNvGraphicFramePr>
          <p:nvPr>
            <p:extLst>
              <p:ext uri="{D42A27DB-BD31-4B8C-83A1-F6EECF244321}">
                <p14:modId xmlns:p14="http://schemas.microsoft.com/office/powerpoint/2010/main" val="2217769876"/>
              </p:ext>
            </p:extLst>
          </p:nvPr>
        </p:nvGraphicFramePr>
        <p:xfrm>
          <a:off x="838200" y="2703458"/>
          <a:ext cx="10515600" cy="855875"/>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145051353"/>
                    </a:ext>
                  </a:extLst>
                </a:gridCol>
                <a:gridCol w="2103120">
                  <a:extLst>
                    <a:ext uri="{9D8B030D-6E8A-4147-A177-3AD203B41FA5}">
                      <a16:colId xmlns:a16="http://schemas.microsoft.com/office/drawing/2014/main" val="3207930498"/>
                    </a:ext>
                  </a:extLst>
                </a:gridCol>
                <a:gridCol w="2103120">
                  <a:extLst>
                    <a:ext uri="{9D8B030D-6E8A-4147-A177-3AD203B41FA5}">
                      <a16:colId xmlns:a16="http://schemas.microsoft.com/office/drawing/2014/main" val="2675412036"/>
                    </a:ext>
                  </a:extLst>
                </a:gridCol>
                <a:gridCol w="2103120">
                  <a:extLst>
                    <a:ext uri="{9D8B030D-6E8A-4147-A177-3AD203B41FA5}">
                      <a16:colId xmlns:a16="http://schemas.microsoft.com/office/drawing/2014/main" val="209385661"/>
                    </a:ext>
                  </a:extLst>
                </a:gridCol>
                <a:gridCol w="2103120">
                  <a:extLst>
                    <a:ext uri="{9D8B030D-6E8A-4147-A177-3AD203B41FA5}">
                      <a16:colId xmlns:a16="http://schemas.microsoft.com/office/drawing/2014/main" val="577800661"/>
                    </a:ext>
                  </a:extLst>
                </a:gridCol>
              </a:tblGrid>
              <a:tr h="459635">
                <a:tc>
                  <a:txBody>
                    <a:bodyPr/>
                    <a:lstStyle/>
                    <a:p>
                      <a:pPr algn="ctr"/>
                      <a:r>
                        <a:rPr lang="en-US" sz="2000" dirty="0">
                          <a:solidFill>
                            <a:schemeClr val="accent6"/>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6"/>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6"/>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6"/>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4219651"/>
                  </a:ext>
                </a:extLst>
              </a:tr>
              <a:tr h="370840">
                <a:tc>
                  <a:txBody>
                    <a:bodyPr/>
                    <a:lstStyle/>
                    <a:p>
                      <a:pPr algn="ctr"/>
                      <a:r>
                        <a:rPr lang="en-US" sz="2000" dirty="0">
                          <a:solidFill>
                            <a:schemeClr val="tx1"/>
                          </a:solidFill>
                        </a:rPr>
                        <a:t>807,000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24,370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0.68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7054164"/>
                  </a:ext>
                </a:extLst>
              </a:tr>
            </a:tbl>
          </a:graphicData>
        </a:graphic>
      </p:graphicFrame>
    </p:spTree>
    <p:extLst>
      <p:ext uri="{BB962C8B-B14F-4D97-AF65-F5344CB8AC3E}">
        <p14:creationId xmlns:p14="http://schemas.microsoft.com/office/powerpoint/2010/main" val="3726294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Rounding Off Decimals</a:t>
            </a:r>
          </a:p>
        </p:txBody>
      </p:sp>
      <p:sp>
        <p:nvSpPr>
          <p:cNvPr id="4" name="Content Placeholder 3">
            <a:extLst>
              <a:ext uri="{FF2B5EF4-FFF2-40B4-BE49-F238E27FC236}">
                <a16:creationId xmlns:a16="http://schemas.microsoft.com/office/drawing/2014/main" id="{B355E70A-7C8A-4545-8C80-287F3561541E}"/>
              </a:ext>
            </a:extLst>
          </p:cNvPr>
          <p:cNvSpPr>
            <a:spLocks noGrp="1"/>
          </p:cNvSpPr>
          <p:nvPr>
            <p:ph idx="1"/>
          </p:nvPr>
        </p:nvSpPr>
        <p:spPr>
          <a:xfrm>
            <a:off x="838200" y="2141537"/>
            <a:ext cx="10515600" cy="3818996"/>
          </a:xfrm>
        </p:spPr>
        <p:txBody>
          <a:bodyPr/>
          <a:lstStyle/>
          <a:p>
            <a:pPr marL="0" indent="0">
              <a:buNone/>
            </a:pPr>
            <a:r>
              <a:rPr lang="en-US" b="1" dirty="0"/>
              <a:t>EXAMPLES:</a:t>
            </a:r>
          </a:p>
          <a:p>
            <a:pPr marL="0" indent="0">
              <a:buNone/>
            </a:pPr>
            <a:endParaRPr lang="en-US" b="1" dirty="0"/>
          </a:p>
          <a:p>
            <a:pPr marL="514350" indent="-514350">
              <a:buFont typeface="+mj-lt"/>
              <a:buAutoNum type="arabicPeriod"/>
            </a:pPr>
            <a:r>
              <a:rPr lang="en-PH" dirty="0"/>
              <a:t>Round 0.671 to the nearest hundredths.</a:t>
            </a:r>
          </a:p>
          <a:p>
            <a:pPr marL="0" indent="0">
              <a:buNone/>
            </a:pPr>
            <a:endParaRPr lang="en-PH" dirty="0"/>
          </a:p>
          <a:p>
            <a:pPr marL="514350" indent="-514350">
              <a:buFont typeface="+mj-lt"/>
              <a:buAutoNum type="arabicPeriod" startAt="2"/>
            </a:pPr>
            <a:r>
              <a:rPr lang="en-PH" dirty="0"/>
              <a:t>Round 0.5648 to the nearest thousandths.</a:t>
            </a:r>
          </a:p>
          <a:p>
            <a:pPr marL="514350" indent="-514350">
              <a:buFont typeface="+mj-lt"/>
              <a:buAutoNum type="arabicPeriod" startAt="2"/>
            </a:pPr>
            <a:endParaRPr lang="en-US" dirty="0"/>
          </a:p>
        </p:txBody>
      </p:sp>
    </p:spTree>
    <p:extLst>
      <p:ext uri="{BB962C8B-B14F-4D97-AF65-F5344CB8AC3E}">
        <p14:creationId xmlns:p14="http://schemas.microsoft.com/office/powerpoint/2010/main" val="1379356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Rounding Off Decimals</a:t>
            </a:r>
          </a:p>
        </p:txBody>
      </p:sp>
      <p:sp>
        <p:nvSpPr>
          <p:cNvPr id="4" name="Content Placeholder 3">
            <a:extLst>
              <a:ext uri="{FF2B5EF4-FFF2-40B4-BE49-F238E27FC236}">
                <a16:creationId xmlns:a16="http://schemas.microsoft.com/office/drawing/2014/main" id="{B355E70A-7C8A-4545-8C80-287F3561541E}"/>
              </a:ext>
            </a:extLst>
          </p:cNvPr>
          <p:cNvSpPr>
            <a:spLocks noGrp="1"/>
          </p:cNvSpPr>
          <p:nvPr>
            <p:ph idx="1"/>
          </p:nvPr>
        </p:nvSpPr>
        <p:spPr>
          <a:xfrm>
            <a:off x="838200" y="1690688"/>
            <a:ext cx="10515600" cy="3818996"/>
          </a:xfrm>
        </p:spPr>
        <p:txBody>
          <a:bodyPr/>
          <a:lstStyle/>
          <a:p>
            <a:pPr marL="0" indent="0">
              <a:buNone/>
            </a:pPr>
            <a:r>
              <a:rPr lang="en-US" b="1" dirty="0"/>
              <a:t>SOLUTION:</a:t>
            </a:r>
          </a:p>
          <a:p>
            <a:pPr marL="514350" indent="-514350">
              <a:buFont typeface="+mj-lt"/>
              <a:buAutoNum type="arabicPeriod"/>
            </a:pPr>
            <a:r>
              <a:rPr lang="en-US" dirty="0"/>
              <a:t>0.6</a:t>
            </a:r>
            <a:r>
              <a:rPr lang="en-US" u="sng" dirty="0"/>
              <a:t>7</a:t>
            </a:r>
            <a:r>
              <a:rPr lang="en-US" dirty="0"/>
              <a:t>1	The digit in the tenths place is 7.</a:t>
            </a:r>
          </a:p>
          <a:p>
            <a:pPr marL="457200" lvl="1" indent="0">
              <a:buNone/>
            </a:pPr>
            <a:r>
              <a:rPr lang="en-US" dirty="0"/>
              <a:t> 0.6</a:t>
            </a:r>
            <a:r>
              <a:rPr lang="en-US" u="sng" dirty="0"/>
              <a:t>7</a:t>
            </a:r>
            <a:r>
              <a:rPr lang="en-US" b="1" dirty="0"/>
              <a:t>1</a:t>
            </a:r>
            <a:r>
              <a:rPr lang="en-US" dirty="0"/>
              <a:t>	The next digit to the right of 7 is 1. Since 1 is less than 5, 			digit 7 in the hundredths place will remain unchanged.</a:t>
            </a:r>
          </a:p>
          <a:p>
            <a:pPr marL="457200" lvl="1" indent="0">
              <a:buNone/>
            </a:pPr>
            <a:r>
              <a:rPr lang="en-US" dirty="0"/>
              <a:t> 0.67	Then, drop all the digits that come after 7.</a:t>
            </a:r>
          </a:p>
          <a:p>
            <a:pPr marL="0" indent="0">
              <a:buNone/>
            </a:pPr>
            <a:endParaRPr lang="en-US" dirty="0"/>
          </a:p>
          <a:p>
            <a:pPr marL="0" indent="0">
              <a:buNone/>
            </a:pPr>
            <a:r>
              <a:rPr lang="en-US" dirty="0"/>
              <a:t>Thus, 0.671 becomes 0.67 when rounded to the nearest hundredths.</a:t>
            </a:r>
          </a:p>
          <a:p>
            <a:pPr marL="514350" indent="-514350">
              <a:buFont typeface="+mj-lt"/>
              <a:buAutoNum type="arabicPeriod"/>
            </a:pPr>
            <a:endParaRPr lang="en-US" dirty="0"/>
          </a:p>
        </p:txBody>
      </p:sp>
    </p:spTree>
    <p:extLst>
      <p:ext uri="{BB962C8B-B14F-4D97-AF65-F5344CB8AC3E}">
        <p14:creationId xmlns:p14="http://schemas.microsoft.com/office/powerpoint/2010/main" val="3493788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Rounding Off Decimals</a:t>
            </a:r>
          </a:p>
        </p:txBody>
      </p:sp>
      <p:sp>
        <p:nvSpPr>
          <p:cNvPr id="5" name="Content Placeholder 4">
            <a:extLst>
              <a:ext uri="{FF2B5EF4-FFF2-40B4-BE49-F238E27FC236}">
                <a16:creationId xmlns:a16="http://schemas.microsoft.com/office/drawing/2014/main" id="{82432D41-985B-0D48-932D-0BFC6D5A6E48}"/>
              </a:ext>
            </a:extLst>
          </p:cNvPr>
          <p:cNvSpPr>
            <a:spLocks noGrp="1"/>
          </p:cNvSpPr>
          <p:nvPr>
            <p:ph idx="1"/>
          </p:nvPr>
        </p:nvSpPr>
        <p:spPr>
          <a:xfrm>
            <a:off x="838200" y="1572156"/>
            <a:ext cx="10515600" cy="4802187"/>
          </a:xfrm>
        </p:spPr>
        <p:txBody>
          <a:bodyPr>
            <a:normAutofit/>
          </a:bodyPr>
          <a:lstStyle/>
          <a:p>
            <a:pPr marL="0" indent="0" algn="just">
              <a:buNone/>
            </a:pPr>
            <a:r>
              <a:rPr lang="en-US" dirty="0"/>
              <a:t>	You can also locate 0.671 on the number line. You can see that is between 0.67 and 0.68, but it is closer to 0.67 than to 0.68.</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PH" dirty="0"/>
              <a:t>	Since 0.671 is closer to 0.67 than to 0.68, it makes sense to round 0.671 to the nearest hundredths as 0.67.</a:t>
            </a:r>
          </a:p>
          <a:p>
            <a:pPr marL="0" indent="0" algn="just">
              <a:buNone/>
            </a:pPr>
            <a:r>
              <a:rPr lang="en-PH" dirty="0"/>
              <a:t>	Note that rounding a decimal number to the nearest hundredths is the same as rounding it to the nearest two decimal places.</a:t>
            </a:r>
          </a:p>
        </p:txBody>
      </p:sp>
      <p:pic>
        <p:nvPicPr>
          <p:cNvPr id="6" name="Picture 5">
            <a:extLst>
              <a:ext uri="{FF2B5EF4-FFF2-40B4-BE49-F238E27FC236}">
                <a16:creationId xmlns:a16="http://schemas.microsoft.com/office/drawing/2014/main" id="{A8CB1522-1F19-F742-AD3D-26229438367D}"/>
              </a:ext>
            </a:extLst>
          </p:cNvPr>
          <p:cNvPicPr>
            <a:picLocks noChangeAspect="1"/>
          </p:cNvPicPr>
          <p:nvPr/>
        </p:nvPicPr>
        <p:blipFill rotWithShape="1">
          <a:blip r:embed="rId3"/>
          <a:srcRect t="16281" b="23826"/>
          <a:stretch/>
        </p:blipFill>
        <p:spPr>
          <a:xfrm>
            <a:off x="2807758" y="2763780"/>
            <a:ext cx="6576483" cy="1356847"/>
          </a:xfrm>
          <a:prstGeom prst="rect">
            <a:avLst/>
          </a:prstGeom>
        </p:spPr>
      </p:pic>
      <p:sp>
        <p:nvSpPr>
          <p:cNvPr id="7" name="TextBox 6">
            <a:extLst>
              <a:ext uri="{FF2B5EF4-FFF2-40B4-BE49-F238E27FC236}">
                <a16:creationId xmlns:a16="http://schemas.microsoft.com/office/drawing/2014/main" id="{E5D21C3C-3F8C-3B4B-95AA-7DB7CCBFD297}"/>
              </a:ext>
            </a:extLst>
          </p:cNvPr>
          <p:cNvSpPr txBox="1"/>
          <p:nvPr/>
        </p:nvSpPr>
        <p:spPr>
          <a:xfrm>
            <a:off x="5385548" y="2394955"/>
            <a:ext cx="768159" cy="400110"/>
          </a:xfrm>
          <a:prstGeom prst="rect">
            <a:avLst/>
          </a:prstGeom>
          <a:noFill/>
        </p:spPr>
        <p:txBody>
          <a:bodyPr wrap="none" rtlCol="0">
            <a:spAutoFit/>
          </a:bodyPr>
          <a:lstStyle/>
          <a:p>
            <a:r>
              <a:rPr lang="en-US" sz="2000" dirty="0"/>
              <a:t>0.671</a:t>
            </a:r>
          </a:p>
        </p:txBody>
      </p:sp>
      <p:sp>
        <p:nvSpPr>
          <p:cNvPr id="8" name="TextBox 7">
            <a:extLst>
              <a:ext uri="{FF2B5EF4-FFF2-40B4-BE49-F238E27FC236}">
                <a16:creationId xmlns:a16="http://schemas.microsoft.com/office/drawing/2014/main" id="{5A2677CC-E768-624E-A2AF-362289C3AD5B}"/>
              </a:ext>
            </a:extLst>
          </p:cNvPr>
          <p:cNvSpPr txBox="1"/>
          <p:nvPr/>
        </p:nvSpPr>
        <p:spPr>
          <a:xfrm>
            <a:off x="3827681" y="4020555"/>
            <a:ext cx="638316" cy="400110"/>
          </a:xfrm>
          <a:prstGeom prst="rect">
            <a:avLst/>
          </a:prstGeom>
          <a:noFill/>
        </p:spPr>
        <p:txBody>
          <a:bodyPr wrap="none" rtlCol="0">
            <a:spAutoFit/>
          </a:bodyPr>
          <a:lstStyle/>
          <a:p>
            <a:r>
              <a:rPr lang="en-US" sz="2000" dirty="0"/>
              <a:t>0.66</a:t>
            </a:r>
          </a:p>
        </p:txBody>
      </p:sp>
      <p:sp>
        <p:nvSpPr>
          <p:cNvPr id="9" name="TextBox 8">
            <a:extLst>
              <a:ext uri="{FF2B5EF4-FFF2-40B4-BE49-F238E27FC236}">
                <a16:creationId xmlns:a16="http://schemas.microsoft.com/office/drawing/2014/main" id="{2CDA78C8-9F8E-0D42-B331-FE3F8ED86AC2}"/>
              </a:ext>
            </a:extLst>
          </p:cNvPr>
          <p:cNvSpPr txBox="1"/>
          <p:nvPr/>
        </p:nvSpPr>
        <p:spPr>
          <a:xfrm>
            <a:off x="4966135" y="4020555"/>
            <a:ext cx="638316" cy="400110"/>
          </a:xfrm>
          <a:prstGeom prst="rect">
            <a:avLst/>
          </a:prstGeom>
          <a:noFill/>
        </p:spPr>
        <p:txBody>
          <a:bodyPr wrap="none" rtlCol="0">
            <a:spAutoFit/>
          </a:bodyPr>
          <a:lstStyle/>
          <a:p>
            <a:r>
              <a:rPr lang="en-US" sz="2000" dirty="0"/>
              <a:t>0.67</a:t>
            </a:r>
          </a:p>
        </p:txBody>
      </p:sp>
      <p:sp>
        <p:nvSpPr>
          <p:cNvPr id="10" name="TextBox 9">
            <a:extLst>
              <a:ext uri="{FF2B5EF4-FFF2-40B4-BE49-F238E27FC236}">
                <a16:creationId xmlns:a16="http://schemas.microsoft.com/office/drawing/2014/main" id="{2A1B27EB-B022-704E-9743-A6E819231B02}"/>
              </a:ext>
            </a:extLst>
          </p:cNvPr>
          <p:cNvSpPr txBox="1"/>
          <p:nvPr/>
        </p:nvSpPr>
        <p:spPr>
          <a:xfrm>
            <a:off x="6095517" y="4020555"/>
            <a:ext cx="638316" cy="400110"/>
          </a:xfrm>
          <a:prstGeom prst="rect">
            <a:avLst/>
          </a:prstGeom>
          <a:noFill/>
        </p:spPr>
        <p:txBody>
          <a:bodyPr wrap="none" rtlCol="0">
            <a:spAutoFit/>
          </a:bodyPr>
          <a:lstStyle/>
          <a:p>
            <a:r>
              <a:rPr lang="en-US" sz="2000" dirty="0"/>
              <a:t>0.68</a:t>
            </a:r>
          </a:p>
        </p:txBody>
      </p:sp>
      <p:sp>
        <p:nvSpPr>
          <p:cNvPr id="11" name="TextBox 10">
            <a:extLst>
              <a:ext uri="{FF2B5EF4-FFF2-40B4-BE49-F238E27FC236}">
                <a16:creationId xmlns:a16="http://schemas.microsoft.com/office/drawing/2014/main" id="{9D105261-03E3-4F47-84E4-1C71E5E919C4}"/>
              </a:ext>
            </a:extLst>
          </p:cNvPr>
          <p:cNvSpPr txBox="1"/>
          <p:nvPr/>
        </p:nvSpPr>
        <p:spPr>
          <a:xfrm>
            <a:off x="7152362" y="4020555"/>
            <a:ext cx="638316" cy="400110"/>
          </a:xfrm>
          <a:prstGeom prst="rect">
            <a:avLst/>
          </a:prstGeom>
          <a:noFill/>
        </p:spPr>
        <p:txBody>
          <a:bodyPr wrap="none" rtlCol="0">
            <a:spAutoFit/>
          </a:bodyPr>
          <a:lstStyle/>
          <a:p>
            <a:r>
              <a:rPr lang="en-US" sz="2000" dirty="0"/>
              <a:t>0.69</a:t>
            </a:r>
          </a:p>
        </p:txBody>
      </p:sp>
      <p:sp>
        <p:nvSpPr>
          <p:cNvPr id="12" name="TextBox 11">
            <a:extLst>
              <a:ext uri="{FF2B5EF4-FFF2-40B4-BE49-F238E27FC236}">
                <a16:creationId xmlns:a16="http://schemas.microsoft.com/office/drawing/2014/main" id="{9F4FE336-69EC-CE48-9C58-5E0DC3E9CE60}"/>
              </a:ext>
            </a:extLst>
          </p:cNvPr>
          <p:cNvSpPr txBox="1"/>
          <p:nvPr/>
        </p:nvSpPr>
        <p:spPr>
          <a:xfrm>
            <a:off x="8268301" y="4020555"/>
            <a:ext cx="638316" cy="400110"/>
          </a:xfrm>
          <a:prstGeom prst="rect">
            <a:avLst/>
          </a:prstGeom>
          <a:noFill/>
        </p:spPr>
        <p:txBody>
          <a:bodyPr wrap="none" rtlCol="0">
            <a:spAutoFit/>
          </a:bodyPr>
          <a:lstStyle/>
          <a:p>
            <a:r>
              <a:rPr lang="en-US" sz="2000" dirty="0"/>
              <a:t>0.70</a:t>
            </a:r>
          </a:p>
        </p:txBody>
      </p:sp>
    </p:spTree>
    <p:extLst>
      <p:ext uri="{BB962C8B-B14F-4D97-AF65-F5344CB8AC3E}">
        <p14:creationId xmlns:p14="http://schemas.microsoft.com/office/powerpoint/2010/main" val="3799386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4992</TotalTime>
  <Words>144</Words>
  <Application>Microsoft Macintosh PowerPoint</Application>
  <PresentationFormat>Widescreen</PresentationFormat>
  <Paragraphs>83</Paragraphs>
  <Slides>11</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Calibri Light</vt:lpstr>
      <vt:lpstr>Lato</vt:lpstr>
      <vt:lpstr>Montserrat Medium</vt:lpstr>
      <vt:lpstr>Office Theme</vt:lpstr>
      <vt:lpstr>Custom Design</vt:lpstr>
      <vt:lpstr>1_Custom Design</vt:lpstr>
      <vt:lpstr>PowerPoint Presentation</vt:lpstr>
      <vt:lpstr>Rounding Off Decimals</vt:lpstr>
      <vt:lpstr>Rounding Off Decimals</vt:lpstr>
      <vt:lpstr>Rounding Off Decimals</vt:lpstr>
      <vt:lpstr>Rounding Off Decimals</vt:lpstr>
      <vt:lpstr>Rounding Off Decimals</vt:lpstr>
      <vt:lpstr>Rounding Off Decimals</vt:lpstr>
      <vt:lpstr>Rounding Off Decimals</vt:lpstr>
      <vt:lpstr>Rounding Off Decimals</vt:lpstr>
      <vt:lpstr>Rounding Off Decimals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406</cp:revision>
  <cp:lastPrinted>2023-03-16T06:30:06Z</cp:lastPrinted>
  <dcterms:created xsi:type="dcterms:W3CDTF">2019-04-16T02:10:14Z</dcterms:created>
  <dcterms:modified xsi:type="dcterms:W3CDTF">2023-07-10T10:38:42Z</dcterms:modified>
</cp:coreProperties>
</file>